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28"/>
  </p:notesMasterIdLst>
  <p:handoutMasterIdLst>
    <p:handoutMasterId r:id="rId29"/>
  </p:handoutMasterIdLst>
  <p:sldIdLst>
    <p:sldId id="261" r:id="rId3"/>
    <p:sldId id="271" r:id="rId4"/>
    <p:sldId id="280" r:id="rId5"/>
    <p:sldId id="281" r:id="rId6"/>
    <p:sldId id="282" r:id="rId7"/>
    <p:sldId id="283" r:id="rId8"/>
    <p:sldId id="272" r:id="rId9"/>
    <p:sldId id="300" r:id="rId10"/>
    <p:sldId id="269" r:id="rId11"/>
    <p:sldId id="301" r:id="rId12"/>
    <p:sldId id="279" r:id="rId13"/>
    <p:sldId id="302" r:id="rId14"/>
    <p:sldId id="299" r:id="rId15"/>
    <p:sldId id="294" r:id="rId16"/>
    <p:sldId id="305" r:id="rId17"/>
    <p:sldId id="306" r:id="rId18"/>
    <p:sldId id="307" r:id="rId19"/>
    <p:sldId id="311" r:id="rId20"/>
    <p:sldId id="285" r:id="rId21"/>
    <p:sldId id="313" r:id="rId22"/>
    <p:sldId id="274" r:id="rId23"/>
    <p:sldId id="287" r:id="rId24"/>
    <p:sldId id="295" r:id="rId25"/>
    <p:sldId id="297" r:id="rId26"/>
    <p:sldId id="298"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64" autoAdjust="0"/>
    <p:restoredTop sz="94660"/>
  </p:normalViewPr>
  <p:slideViewPr>
    <p:cSldViewPr>
      <p:cViewPr varScale="1">
        <p:scale>
          <a:sx n="114" d="100"/>
          <a:sy n="114" d="100"/>
        </p:scale>
        <p:origin x="22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8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48654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292523067"/>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defTabSz="966788" eaLnBrk="0" fontAlgn="auto" latinLnBrk="0" hangingPunct="0">
              <a:lnSpc>
                <a:spcPct val="100000"/>
              </a:lnSpc>
              <a:spcBef>
                <a:spcPct val="0"/>
              </a:spcBef>
              <a:spcAft>
                <a:spcPts val="0"/>
              </a:spcAft>
              <a:buClrTx/>
              <a:buSzTx/>
              <a:buFontTx/>
              <a:buNone/>
              <a:tabLst/>
              <a:defRPr/>
            </a:pPr>
            <a:fld id="{C326F395-61A7-4F12-8F09-42C66F2266F1}" type="slidenum">
              <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rPr>
              <a:pPr marL="0" marR="0" lvl="0" indent="0" defTabSz="966788" eaLnBrk="0" fontAlgn="auto" latinLnBrk="0" hangingPunct="0">
                <a:lnSpc>
                  <a:spcPct val="100000"/>
                </a:lnSpc>
                <a:spcBef>
                  <a:spcPct val="0"/>
                </a:spcBef>
                <a:spcAft>
                  <a:spcPts val="0"/>
                </a:spcAft>
                <a:buClrTx/>
                <a:buSzTx/>
                <a:buFontTx/>
                <a:buNone/>
                <a:tabLst/>
                <a:defRPr/>
              </a:pPr>
              <a:t>6</a:t>
            </a:fld>
            <a:endPar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5052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28051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27785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3011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79136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6821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8963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54572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098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43960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649539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69146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090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userDrawn="1"/>
        </p:nvSpPr>
        <p:spPr>
          <a:xfrm>
            <a:off x="2286000" y="6525399"/>
            <a:ext cx="5105400" cy="307777"/>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400" dirty="0"/>
              <a:t>16-16-0058-00-000s</a:t>
            </a:r>
            <a:endParaRPr lang="en-US" sz="1400" b="1" dirty="0"/>
          </a:p>
        </p:txBody>
      </p:sp>
      <p:sp>
        <p:nvSpPr>
          <p:cNvPr id="6" name="TextBox 5"/>
          <p:cNvSpPr txBox="1"/>
          <p:nvPr userDrawn="1"/>
        </p:nvSpPr>
        <p:spPr>
          <a:xfrm>
            <a:off x="228600" y="6525399"/>
            <a:ext cx="1676400" cy="307777"/>
          </a:xfrm>
          <a:prstGeom prst="rect">
            <a:avLst/>
          </a:prstGeom>
          <a:noFill/>
        </p:spPr>
        <p:txBody>
          <a:bodyPr wrap="square" rtlCol="0">
            <a:spAutoFit/>
          </a:bodyPr>
          <a:lstStyle/>
          <a:p>
            <a:r>
              <a:rPr lang="en-US" sz="1400" dirty="0">
                <a:solidFill>
                  <a:srgbClr val="898989"/>
                </a:solidFill>
                <a:latin typeface="Calibri" pitchFamily="34" charset="0"/>
                <a:ea typeface="ＭＳ Ｐゴシック" pitchFamily="34" charset="-128"/>
                <a:cs typeface="Calibri" pitchFamily="34" charset="0"/>
              </a:rPr>
              <a:t>November 2016</a:t>
            </a:r>
            <a:endParaRPr lang="en-US" sz="1400" dirty="0"/>
          </a:p>
        </p:txBody>
      </p:sp>
      <p:sp>
        <p:nvSpPr>
          <p:cNvPr id="8" name="Slide Number Placeholder 7"/>
          <p:cNvSpPr>
            <a:spLocks noGrp="1"/>
          </p:cNvSpPr>
          <p:nvPr>
            <p:ph type="sldNum" sz="quarter" idx="4"/>
          </p:nvPr>
        </p:nvSpPr>
        <p:spPr>
          <a:xfrm>
            <a:off x="7924800" y="6400800"/>
            <a:ext cx="990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042F5-D33E-499D-87AC-FCA2D98CF6F0}" type="slidenum">
              <a:rPr lang="en-US" smtClean="0"/>
              <a:pPr/>
              <a:t>‹#›</a:t>
            </a:fld>
            <a:endParaRPr lang="en-US" dirty="0"/>
          </a:p>
        </p:txBody>
      </p:sp>
      <p:sp>
        <p:nvSpPr>
          <p:cNvPr id="9" name="TextBox 8"/>
          <p:cNvSpPr txBox="1"/>
          <p:nvPr userDrawn="1"/>
        </p:nvSpPr>
        <p:spPr>
          <a:xfrm>
            <a:off x="8305800" y="6477000"/>
            <a:ext cx="453970" cy="369332"/>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fld id="{173042F5-D33E-499D-87AC-FCA2D98CF6F0}" type="slidenum">
              <a:rPr lang="en-US" sz="180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sz="1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altLang="en-US" sz="1100" b="1" dirty="0">
                <a:solidFill>
                  <a:srgbClr val="000099"/>
                </a:solidFill>
                <a:latin typeface="Arial" charset="0"/>
                <a:cs typeface="+mn-cs"/>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4096016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7" Type="http://schemas.openxmlformats.org/officeDocument/2006/relationships/image" Target="../media/image2.jpeg"/><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6/dcn/16/16-16-0034-02-000s-draft-p802-16s-system-requirements-document-srd.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6/dcn/16/16-16-0044-04-000s-802-16s-draft-system-description-document-sdd.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ocs.google.com/spreadsheets/d/1_b8t-qMOSBau4VwSMlgS4mWVcctCojd45OfC6b-nVRg/edit#gid=9"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hyperlink" Target="https://standards.ieee.org/getieee802/download/802.16-2012.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ocs.google.com/spreadsheets/d/1_b8t-qMOSBau4VwSMlgS4mWVcctCojd45OfC6b-nVRg/edit#gid=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5109091"/>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a:latin typeface="Times" pitchFamily="1" charset="0"/>
              </a:rPr>
              <a:t>802.16 GRIDMAN Task Group - Session #106</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dirty="0">
                <a:latin typeface="Times" pitchFamily="1" charset="0"/>
              </a:rPr>
              <a:t>IEEE 802.</a:t>
            </a:r>
            <a:r>
              <a:rPr lang="en-US" dirty="0"/>
              <a:t> 16-16-0058-00-000s</a:t>
            </a:r>
          </a:p>
          <a:p>
            <a:pPr marL="342900" lvl="1" defTabSz="1016000"/>
            <a:r>
              <a:rPr lang="en-US" dirty="0">
                <a:latin typeface="Times" pitchFamily="1" charset="0"/>
              </a:rPr>
              <a:t>Date Submitted:</a:t>
            </a:r>
          </a:p>
          <a:p>
            <a:pPr marL="342900" lvl="1" defTabSz="1016000"/>
            <a:r>
              <a:rPr lang="en-US" dirty="0">
                <a:latin typeface="Times" pitchFamily="1" charset="0"/>
              </a:rPr>
              <a:t>8-Nov-2016</a:t>
            </a:r>
          </a:p>
          <a:p>
            <a:pPr marL="114300" defTabSz="1016000"/>
            <a:r>
              <a:rPr lang="en-US" dirty="0">
                <a:latin typeface="Times" pitchFamily="1" charset="0"/>
              </a:rPr>
              <a:t>Source:</a:t>
            </a:r>
          </a:p>
          <a:p>
            <a:pPr marL="342900" lvl="1" defTabSz="1016000"/>
            <a:r>
              <a:rPr lang="en-US" dirty="0">
                <a:latin typeface="Times" pitchFamily="1" charset="0"/>
              </a:rPr>
              <a:t>Tim Godfrey			Voice:</a:t>
            </a:r>
          </a:p>
          <a:p>
            <a:pPr marL="342900" lvl="1" defTabSz="1016000"/>
            <a:r>
              <a:rPr lang="en-US" dirty="0">
                <a:latin typeface="Times" pitchFamily="1" charset="0"/>
              </a:rPr>
              <a:t>EPRI				E-mail:	</a:t>
            </a:r>
          </a:p>
          <a:p>
            <a:pPr marL="342900" lvl="1" defTabSz="1016000"/>
            <a:endParaRPr lang="en-US" dirty="0">
              <a:latin typeface="Times" pitchFamily="1" charset="0"/>
            </a:endParaRPr>
          </a:p>
          <a:p>
            <a:pPr marL="342900" lvl="1" defTabSz="1016000"/>
            <a:r>
              <a:rPr lang="en-US" dirty="0">
                <a:latin typeface="Helvetica" pitchFamily="1" charset="0"/>
              </a:rPr>
              <a:t>*&lt;</a:t>
            </a:r>
            <a:r>
              <a:rPr lang="en-US" sz="1000" dirty="0">
                <a:solidFill>
                  <a:srgbClr val="0000FF"/>
                </a:solidFill>
                <a:latin typeface="Helvetica" pitchFamily="1" charset="0"/>
                <a:hlinkClick r:id="rId2"/>
              </a:rPr>
              <a:t>http://standards.ieee.org/faqs/affiliationFAQ.html</a:t>
            </a:r>
            <a:r>
              <a:rPr lang="en-US" dirty="0">
                <a:latin typeface="Helvetica" pitchFamily="1" charset="0"/>
              </a:rPr>
              <a:t>&gt;</a:t>
            </a:r>
            <a:endParaRPr lang="en-US" dirty="0">
              <a:latin typeface="Times" pitchFamily="1" charset="0"/>
            </a:endParaRPr>
          </a:p>
          <a:p>
            <a:pPr marL="114300" defTabSz="1016000"/>
            <a:r>
              <a:rPr lang="en-US" dirty="0">
                <a:latin typeface="Times" pitchFamily="1" charset="0"/>
              </a:rPr>
              <a:t>Re:</a:t>
            </a:r>
          </a:p>
          <a:p>
            <a:pPr marL="114300" defTabSz="1016000"/>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a:latin typeface="Times" pitchFamily="1" charset="0"/>
              </a:rPr>
              <a:t>N/A</a:t>
            </a:r>
          </a:p>
          <a:p>
            <a:pPr marL="114300" defTabSz="1016000"/>
            <a:r>
              <a:rPr lang="en-US" dirty="0">
                <a:latin typeface="Times" pitchFamily="1" charset="0"/>
              </a:rPr>
              <a:t>Purpose:</a:t>
            </a:r>
          </a:p>
          <a:p>
            <a:pPr marL="342900" lvl="1" defTabSz="1016000"/>
            <a:r>
              <a:rPr lang="en-US" dirty="0">
                <a:latin typeface="Times" pitchFamily="18" charset="0"/>
                <a:cs typeface="Times New Roman" pitchFamily="18" charset="0"/>
              </a:rPr>
              <a:t>Session #106  Task Group Meeting Presentation (November 2016)</a:t>
            </a: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pic>
        <p:nvPicPr>
          <p:cNvPr id="3" name="Picture 6"/>
          <p:cNvPicPr>
            <a:picLocks noChangeAspect="1" noChangeArrowheads="1"/>
          </p:cNvPicPr>
          <p:nvPr/>
        </p:nvPicPr>
        <p:blipFill>
          <a:blip r:embed="rId7"/>
          <a:srcRect/>
          <a:stretch>
            <a:fillRect/>
          </a:stretch>
        </p:blipFill>
        <p:spPr bwMode="auto">
          <a:xfrm>
            <a:off x="4724400" y="1447800"/>
            <a:ext cx="1709305" cy="533400"/>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presentation and discussion of contributions</a:t>
            </a:r>
          </a:p>
        </p:txBody>
      </p:sp>
      <p:sp>
        <p:nvSpPr>
          <p:cNvPr id="3" name="Content Placeholder 2"/>
          <p:cNvSpPr>
            <a:spLocks noGrp="1"/>
          </p:cNvSpPr>
          <p:nvPr>
            <p:ph idx="1"/>
          </p:nvPr>
        </p:nvSpPr>
        <p:spPr/>
        <p:txBody>
          <a:bodyPr>
            <a:normAutofit lnSpcReduction="10000"/>
          </a:bodyPr>
          <a:lstStyle/>
          <a:p>
            <a:r>
              <a:rPr lang="en-US" dirty="0"/>
              <a:t>16-16-0059r0	Proposed MAC Layer Overhead Reduction Schemes </a:t>
            </a:r>
          </a:p>
          <a:p>
            <a:pPr lvl="1"/>
            <a:r>
              <a:rPr lang="en-US" dirty="0"/>
              <a:t>Menashe </a:t>
            </a:r>
            <a:r>
              <a:rPr lang="en-US" dirty="0" err="1"/>
              <a:t>Shahar</a:t>
            </a:r>
            <a:r>
              <a:rPr lang="en-US" dirty="0"/>
              <a:t> (Full Spectrum)</a:t>
            </a:r>
          </a:p>
          <a:p>
            <a:r>
              <a:rPr lang="en-US" dirty="0"/>
              <a:t>16-16-0060r0	Calculator for Proposed MAC Layer Overhead Reduction Schemes 	</a:t>
            </a:r>
          </a:p>
          <a:p>
            <a:pPr lvl="1"/>
            <a:r>
              <a:rPr lang="en-US" dirty="0"/>
              <a:t>Menashe </a:t>
            </a:r>
            <a:r>
              <a:rPr lang="en-US" dirty="0" err="1"/>
              <a:t>Shahar</a:t>
            </a:r>
            <a:r>
              <a:rPr lang="en-US" dirty="0"/>
              <a:t> (Full Spectrum)</a:t>
            </a:r>
          </a:p>
          <a:p>
            <a:r>
              <a:rPr lang="en-US" dirty="0"/>
              <a:t>16-16-0047r2	Benefits of Specific PHY Layer Parameters to Support 1MHz Channels</a:t>
            </a:r>
          </a:p>
          <a:p>
            <a:pPr lvl="1"/>
            <a:r>
              <a:rPr lang="en-US" dirty="0"/>
              <a:t>Doug Gray (EPRI)</a:t>
            </a:r>
          </a:p>
          <a:p>
            <a:endParaRPr lang="en-US" dirty="0"/>
          </a:p>
        </p:txBody>
      </p:sp>
    </p:spTree>
    <p:extLst>
      <p:ext uri="{BB962C8B-B14F-4D97-AF65-F5344CB8AC3E}">
        <p14:creationId xmlns:p14="http://schemas.microsoft.com/office/powerpoint/2010/main" val="2955516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and Editing of Draft SRD</a:t>
            </a:r>
          </a:p>
        </p:txBody>
      </p:sp>
      <p:sp>
        <p:nvSpPr>
          <p:cNvPr id="3" name="Content Placeholder 2"/>
          <p:cNvSpPr>
            <a:spLocks noGrp="1"/>
          </p:cNvSpPr>
          <p:nvPr>
            <p:ph idx="1"/>
          </p:nvPr>
        </p:nvSpPr>
        <p:spPr/>
        <p:txBody>
          <a:bodyPr/>
          <a:lstStyle/>
          <a:p>
            <a:r>
              <a:rPr lang="en-US" dirty="0"/>
              <a:t>Draft SRD is posted as 802.16-16-0034r2</a:t>
            </a:r>
          </a:p>
          <a:p>
            <a:endParaRPr lang="en-US" dirty="0"/>
          </a:p>
          <a:p>
            <a:r>
              <a:rPr lang="en-US" dirty="0">
                <a:hlinkClick r:id="rId2"/>
              </a:rPr>
              <a:t>https://mentor.ieee.org/802.16/dcn/16/16-16-0034-02-000s-draft-p802-16s-system-requirements-document-srd.docx</a:t>
            </a:r>
            <a:endParaRPr lang="en-US" dirty="0"/>
          </a:p>
          <a:p>
            <a:endParaRPr lang="en-US" dirty="0"/>
          </a:p>
          <a:p>
            <a:r>
              <a:rPr lang="en-US" dirty="0"/>
              <a:t>Updated to 802.16-16-34r3</a:t>
            </a:r>
          </a:p>
          <a:p>
            <a:endParaRPr lang="en-US" dirty="0"/>
          </a:p>
        </p:txBody>
      </p:sp>
    </p:spTree>
    <p:extLst>
      <p:ext uri="{BB962C8B-B14F-4D97-AF65-F5344CB8AC3E}">
        <p14:creationId xmlns:p14="http://schemas.microsoft.com/office/powerpoint/2010/main" val="1554586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of Contributions</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75568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of SDD</a:t>
            </a:r>
          </a:p>
        </p:txBody>
      </p:sp>
      <p:sp>
        <p:nvSpPr>
          <p:cNvPr id="3" name="Content Placeholder 2"/>
          <p:cNvSpPr>
            <a:spLocks noGrp="1"/>
          </p:cNvSpPr>
          <p:nvPr>
            <p:ph idx="1"/>
          </p:nvPr>
        </p:nvSpPr>
        <p:spPr/>
        <p:txBody>
          <a:bodyPr/>
          <a:lstStyle/>
          <a:p>
            <a:r>
              <a:rPr lang="en-US" dirty="0"/>
              <a:t>As of September, in outline form:</a:t>
            </a:r>
          </a:p>
          <a:p>
            <a:endParaRPr lang="en-US" dirty="0"/>
          </a:p>
          <a:p>
            <a:r>
              <a:rPr lang="en-US" dirty="0"/>
              <a:t>802.16-16-44r4</a:t>
            </a:r>
          </a:p>
          <a:p>
            <a:r>
              <a:rPr lang="en-US" dirty="0">
                <a:hlinkClick r:id="rId2"/>
              </a:rPr>
              <a:t>https://mentor.ieee.org/802.16/dcn/16/16-16-0044-04-000s-802-16s-draft-system-description-document-sdd.docx</a:t>
            </a:r>
            <a:endParaRPr lang="en-US" dirty="0"/>
          </a:p>
          <a:p>
            <a:endParaRPr lang="en-US" dirty="0"/>
          </a:p>
          <a:p>
            <a:endParaRPr lang="en-US" dirty="0"/>
          </a:p>
        </p:txBody>
      </p:sp>
    </p:spTree>
    <p:extLst>
      <p:ext uri="{BB962C8B-B14F-4D97-AF65-F5344CB8AC3E}">
        <p14:creationId xmlns:p14="http://schemas.microsoft.com/office/powerpoint/2010/main" val="2293839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Parameters for consideration</a:t>
            </a:r>
          </a:p>
        </p:txBody>
      </p:sp>
      <p:sp>
        <p:nvSpPr>
          <p:cNvPr id="3" name="Content Placeholder 2"/>
          <p:cNvSpPr>
            <a:spLocks noGrp="1"/>
          </p:cNvSpPr>
          <p:nvPr>
            <p:ph idx="1"/>
          </p:nvPr>
        </p:nvSpPr>
        <p:spPr>
          <a:xfrm>
            <a:off x="457200" y="1143000"/>
            <a:ext cx="8229600" cy="5181600"/>
          </a:xfrm>
        </p:spPr>
        <p:txBody>
          <a:bodyPr>
            <a:normAutofit fontScale="62500" lnSpcReduction="20000"/>
          </a:bodyPr>
          <a:lstStyle/>
          <a:p>
            <a:r>
              <a:rPr lang="en-US" dirty="0"/>
              <a:t>Primary</a:t>
            </a:r>
          </a:p>
          <a:p>
            <a:pPr lvl="1"/>
            <a:r>
              <a:rPr lang="en-US" dirty="0"/>
              <a:t>Subcarrier spacing</a:t>
            </a:r>
          </a:p>
          <a:p>
            <a:pPr lvl="1"/>
            <a:r>
              <a:rPr lang="en-US" dirty="0"/>
              <a:t>Number of Subcarriers</a:t>
            </a:r>
          </a:p>
          <a:p>
            <a:pPr lvl="1"/>
            <a:r>
              <a:rPr lang="en-US" dirty="0"/>
              <a:t>Sampling Clock</a:t>
            </a:r>
          </a:p>
          <a:p>
            <a:pPr lvl="1"/>
            <a:r>
              <a:rPr lang="en-US" dirty="0"/>
              <a:t>FFT Size</a:t>
            </a:r>
          </a:p>
          <a:p>
            <a:pPr lvl="1"/>
            <a:r>
              <a:rPr lang="en-US" dirty="0"/>
              <a:t>Permutations</a:t>
            </a:r>
          </a:p>
          <a:p>
            <a:pPr lvl="1"/>
            <a:r>
              <a:rPr lang="en-US" dirty="0"/>
              <a:t>Preamble</a:t>
            </a:r>
          </a:p>
          <a:p>
            <a:pPr lvl="1"/>
            <a:r>
              <a:rPr lang="en-US" dirty="0"/>
              <a:t>Frame Size</a:t>
            </a:r>
          </a:p>
          <a:p>
            <a:pPr lvl="1"/>
            <a:endParaRPr lang="en-US" dirty="0"/>
          </a:p>
          <a:p>
            <a:endParaRPr lang="en-US" dirty="0"/>
          </a:p>
          <a:p>
            <a:r>
              <a:rPr lang="en-US" dirty="0"/>
              <a:t>Resultant</a:t>
            </a:r>
          </a:p>
          <a:p>
            <a:pPr lvl="1"/>
            <a:r>
              <a:rPr lang="en-US" dirty="0"/>
              <a:t>Latency</a:t>
            </a:r>
          </a:p>
          <a:p>
            <a:pPr lvl="1"/>
            <a:r>
              <a:rPr lang="en-US" dirty="0"/>
              <a:t>PAPR</a:t>
            </a:r>
          </a:p>
          <a:p>
            <a:pPr lvl="1"/>
            <a:r>
              <a:rPr lang="en-US" dirty="0"/>
              <a:t>ICI</a:t>
            </a:r>
          </a:p>
          <a:p>
            <a:pPr lvl="1"/>
            <a:r>
              <a:rPr lang="en-US" dirty="0"/>
              <a:t>ISI, Delay Spread</a:t>
            </a:r>
          </a:p>
          <a:p>
            <a:pPr lvl="1"/>
            <a:r>
              <a:rPr lang="en-US" dirty="0"/>
              <a:t>Interference cancellation</a:t>
            </a:r>
          </a:p>
          <a:p>
            <a:pPr lvl="1"/>
            <a:r>
              <a:rPr lang="en-US" dirty="0"/>
              <a:t>Out of band interference sensitivity  (related to pilot and subcarriers)</a:t>
            </a:r>
          </a:p>
        </p:txBody>
      </p:sp>
    </p:spTree>
    <p:extLst>
      <p:ext uri="{BB962C8B-B14F-4D97-AF65-F5344CB8AC3E}">
        <p14:creationId xmlns:p14="http://schemas.microsoft.com/office/powerpoint/2010/main" val="1445132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Preamble Notes on SDD (September)</a:t>
            </a:r>
          </a:p>
        </p:txBody>
      </p:sp>
      <p:sp>
        <p:nvSpPr>
          <p:cNvPr id="3" name="Content Placeholder 2"/>
          <p:cNvSpPr>
            <a:spLocks noGrp="1"/>
          </p:cNvSpPr>
          <p:nvPr>
            <p:ph idx="1"/>
          </p:nvPr>
        </p:nvSpPr>
        <p:spPr/>
        <p:txBody>
          <a:bodyPr/>
          <a:lstStyle/>
          <a:p>
            <a:r>
              <a:rPr lang="en-US" dirty="0"/>
              <a:t>Preamble approach as described in section 4.2 of document 0039r3.</a:t>
            </a:r>
          </a:p>
          <a:p>
            <a:endParaRPr lang="en-US" dirty="0"/>
          </a:p>
          <a:p>
            <a:r>
              <a:rPr lang="en-US" dirty="0"/>
              <a:t>To be considered: this approach also disassociates preamble ID from sector ID.</a:t>
            </a:r>
          </a:p>
          <a:p>
            <a:endParaRPr lang="en-US" dirty="0"/>
          </a:p>
          <a:p>
            <a:endParaRPr lang="en-US" dirty="0"/>
          </a:p>
        </p:txBody>
      </p:sp>
    </p:spTree>
    <p:extLst>
      <p:ext uri="{BB962C8B-B14F-4D97-AF65-F5344CB8AC3E}">
        <p14:creationId xmlns:p14="http://schemas.microsoft.com/office/powerpoint/2010/main" val="3321252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CDMA Notes on SDD (September)</a:t>
            </a:r>
          </a:p>
        </p:txBody>
      </p:sp>
      <p:sp>
        <p:nvSpPr>
          <p:cNvPr id="3" name="Content Placeholder 2"/>
          <p:cNvSpPr>
            <a:spLocks noGrp="1"/>
          </p:cNvSpPr>
          <p:nvPr>
            <p:ph idx="1"/>
          </p:nvPr>
        </p:nvSpPr>
        <p:spPr/>
        <p:txBody>
          <a:bodyPr/>
          <a:lstStyle/>
          <a:p>
            <a:r>
              <a:rPr lang="en-US" dirty="0"/>
              <a:t>We prefer to maintain the existing 128 bit FFT standard 96 bit CDMA codes and maintaining the number of codes because it reduces probability of collision on UL in case of large number of devices, and improves interference rejection between sectors.  The downside is slightly increased overhead on the UL, but only during ranging and BW requests, so it is not as significant. </a:t>
            </a:r>
          </a:p>
        </p:txBody>
      </p:sp>
    </p:spTree>
    <p:extLst>
      <p:ext uri="{BB962C8B-B14F-4D97-AF65-F5344CB8AC3E}">
        <p14:creationId xmlns:p14="http://schemas.microsoft.com/office/powerpoint/2010/main" val="1600466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SDD Notes (Sept)</a:t>
            </a:r>
          </a:p>
        </p:txBody>
      </p:sp>
      <p:sp>
        <p:nvSpPr>
          <p:cNvPr id="3" name="Content Placeholder 2"/>
          <p:cNvSpPr>
            <a:spLocks noGrp="1"/>
          </p:cNvSpPr>
          <p:nvPr>
            <p:ph idx="1"/>
          </p:nvPr>
        </p:nvSpPr>
        <p:spPr/>
        <p:txBody>
          <a:bodyPr>
            <a:normAutofit fontScale="92500" lnSpcReduction="10000"/>
          </a:bodyPr>
          <a:lstStyle/>
          <a:p>
            <a:r>
              <a:rPr lang="en-US" dirty="0"/>
              <a:t>Relationship between channel width, frame size, and overhead</a:t>
            </a:r>
          </a:p>
          <a:p>
            <a:pPr lvl="1"/>
            <a:r>
              <a:rPr lang="en-US" dirty="0"/>
              <a:t>Develop chart into SDD</a:t>
            </a:r>
          </a:p>
          <a:p>
            <a:r>
              <a:rPr lang="en-US" dirty="0"/>
              <a:t>Implication of overhead – places limits on asymmetrical UL/DL ratios</a:t>
            </a:r>
          </a:p>
          <a:p>
            <a:r>
              <a:rPr lang="en-US" dirty="0"/>
              <a:t>Describe concept of using multiple non-contiguous 100 KHz channels in different sectors for frequency re-use option. </a:t>
            </a:r>
          </a:p>
          <a:p>
            <a:r>
              <a:rPr lang="en-US" dirty="0"/>
              <a:t>Are there any optimizations to improve mitigation of in-band interference?</a:t>
            </a:r>
          </a:p>
        </p:txBody>
      </p:sp>
    </p:spTree>
    <p:extLst>
      <p:ext uri="{BB962C8B-B14F-4D97-AF65-F5344CB8AC3E}">
        <p14:creationId xmlns:p14="http://schemas.microsoft.com/office/powerpoint/2010/main" val="1087712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Accomplishments at September meeting</a:t>
            </a:r>
          </a:p>
        </p:txBody>
      </p:sp>
      <p:sp>
        <p:nvSpPr>
          <p:cNvPr id="3" name="Content Placeholder 2"/>
          <p:cNvSpPr>
            <a:spLocks noGrp="1"/>
          </p:cNvSpPr>
          <p:nvPr>
            <p:ph idx="1"/>
          </p:nvPr>
        </p:nvSpPr>
        <p:spPr/>
        <p:txBody>
          <a:bodyPr>
            <a:normAutofit lnSpcReduction="10000"/>
          </a:bodyPr>
          <a:lstStyle/>
          <a:p>
            <a:r>
              <a:rPr lang="en-US" dirty="0"/>
              <a:t>Updated SRD to 802.16-16-0034r3</a:t>
            </a:r>
          </a:p>
          <a:p>
            <a:r>
              <a:rPr lang="en-US" dirty="0"/>
              <a:t>Reviewed contributions</a:t>
            </a:r>
          </a:p>
          <a:p>
            <a:r>
              <a:rPr lang="en-US" dirty="0"/>
              <a:t>Developed SDD</a:t>
            </a:r>
          </a:p>
          <a:p>
            <a:pPr lvl="1"/>
            <a:r>
              <a:rPr lang="en-US" dirty="0"/>
              <a:t>Version at end of meeting 802.16-16-0044r4</a:t>
            </a:r>
          </a:p>
          <a:p>
            <a:r>
              <a:rPr lang="en-US" dirty="0"/>
              <a:t>Updated Call for Contributions</a:t>
            </a:r>
          </a:p>
          <a:p>
            <a:pPr lvl="1"/>
            <a:r>
              <a:rPr lang="en-US" dirty="0"/>
              <a:t>Comments and contributions related to SDD</a:t>
            </a:r>
          </a:p>
          <a:p>
            <a:pPr lvl="1"/>
            <a:r>
              <a:rPr lang="en-US" dirty="0"/>
              <a:t>Document 802.16-16-0035-03-000s-call-for-contributions-project-802-16s</a:t>
            </a:r>
          </a:p>
          <a:p>
            <a:r>
              <a:rPr lang="en-US" dirty="0"/>
              <a:t>Planned Teleconference</a:t>
            </a:r>
          </a:p>
          <a:p>
            <a:endParaRPr lang="en-US" dirty="0"/>
          </a:p>
        </p:txBody>
      </p:sp>
    </p:spTree>
    <p:extLst>
      <p:ext uri="{BB962C8B-B14F-4D97-AF65-F5344CB8AC3E}">
        <p14:creationId xmlns:p14="http://schemas.microsoft.com/office/powerpoint/2010/main" val="7125903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Closing</a:t>
            </a:r>
          </a:p>
        </p:txBody>
      </p:sp>
      <p:sp>
        <p:nvSpPr>
          <p:cNvPr id="3" name="Content Placeholder 2"/>
          <p:cNvSpPr>
            <a:spLocks noGrp="1"/>
          </p:cNvSpPr>
          <p:nvPr>
            <p:ph idx="1"/>
          </p:nvPr>
        </p:nvSpPr>
        <p:spPr/>
        <p:txBody>
          <a:bodyPr>
            <a:normAutofit/>
          </a:bodyPr>
          <a:lstStyle/>
          <a:p>
            <a:r>
              <a:rPr lang="en-US" dirty="0"/>
              <a:t>Plan for January</a:t>
            </a:r>
          </a:p>
          <a:p>
            <a:pPr lvl="1"/>
            <a:r>
              <a:rPr lang="en-US" dirty="0"/>
              <a:t>Finalize and approve SDD (802.16-16-0044r4 or subsequent)  defining technical approach</a:t>
            </a:r>
          </a:p>
          <a:p>
            <a:pPr lvl="1"/>
            <a:r>
              <a:rPr lang="en-US" dirty="0"/>
              <a:t>Assignment of Technical Editor</a:t>
            </a:r>
          </a:p>
          <a:p>
            <a:pPr lvl="1"/>
            <a:r>
              <a:rPr lang="en-US" dirty="0"/>
              <a:t>Develop Table of Contents / Draft Framework</a:t>
            </a:r>
          </a:p>
          <a:p>
            <a:pPr lvl="1"/>
            <a:endParaRPr lang="en-US" dirty="0"/>
          </a:p>
          <a:p>
            <a:r>
              <a:rPr lang="en-US"/>
              <a:t>Set Conference </a:t>
            </a:r>
            <a:r>
              <a:rPr lang="en-US" dirty="0"/>
              <a:t>call for coordination</a:t>
            </a:r>
          </a:p>
          <a:p>
            <a:pPr lvl="1"/>
            <a:endParaRPr lang="en-US" dirty="0"/>
          </a:p>
        </p:txBody>
      </p:sp>
    </p:spTree>
    <p:extLst>
      <p:ext uri="{BB962C8B-B14F-4D97-AF65-F5344CB8AC3E}">
        <p14:creationId xmlns:p14="http://schemas.microsoft.com/office/powerpoint/2010/main" val="545584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GRIDMAN Discussion Items</a:t>
            </a:r>
          </a:p>
        </p:txBody>
      </p:sp>
      <p:sp>
        <p:nvSpPr>
          <p:cNvPr id="3" name="Content Placeholder 2"/>
          <p:cNvSpPr>
            <a:spLocks noGrp="1"/>
          </p:cNvSpPr>
          <p:nvPr>
            <p:ph idx="1"/>
          </p:nvPr>
        </p:nvSpPr>
        <p:spPr/>
        <p:txBody>
          <a:bodyPr/>
          <a:lstStyle/>
          <a:p>
            <a:r>
              <a:rPr lang="en-US" dirty="0">
                <a:hlinkClick r:id="rId2"/>
              </a:rPr>
              <a:t>Link to Agenda</a:t>
            </a:r>
            <a:endParaRPr lang="en-US" dirty="0"/>
          </a:p>
          <a:p>
            <a:endParaRPr lang="en-US" dirty="0"/>
          </a:p>
          <a:p>
            <a:endParaRPr lang="en-US" dirty="0"/>
          </a:p>
          <a:p>
            <a:r>
              <a:rPr lang="en-US" dirty="0"/>
              <a:t>Review Contributions</a:t>
            </a:r>
          </a:p>
          <a:p>
            <a:r>
              <a:rPr lang="en-US" dirty="0"/>
              <a:t>Review of System Requirements Document</a:t>
            </a:r>
          </a:p>
          <a:p>
            <a:r>
              <a:rPr lang="en-US" dirty="0"/>
              <a:t>Review and Development of System Description Document</a:t>
            </a:r>
          </a:p>
          <a:p>
            <a:r>
              <a:rPr lang="en-US" dirty="0"/>
              <a:t>Develop Table of Contents of Draft Standard</a:t>
            </a:r>
          </a:p>
          <a:p>
            <a:endParaRPr lang="en-US" dirty="0"/>
          </a:p>
        </p:txBody>
      </p:sp>
    </p:spTree>
    <p:extLst>
      <p:ext uri="{BB962C8B-B14F-4D97-AF65-F5344CB8AC3E}">
        <p14:creationId xmlns:p14="http://schemas.microsoft.com/office/powerpoint/2010/main" val="34541437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Reference</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9417800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Development of Table of Contents for Draft Standard</a:t>
            </a:r>
          </a:p>
        </p:txBody>
      </p:sp>
      <p:sp>
        <p:nvSpPr>
          <p:cNvPr id="3" name="Content Placeholder 2"/>
          <p:cNvSpPr>
            <a:spLocks noGrp="1"/>
          </p:cNvSpPr>
          <p:nvPr>
            <p:ph idx="1"/>
          </p:nvPr>
        </p:nvSpPr>
        <p:spPr>
          <a:xfrm>
            <a:off x="304800" y="1752601"/>
            <a:ext cx="8229600" cy="4648199"/>
          </a:xfrm>
        </p:spPr>
        <p:txBody>
          <a:bodyPr>
            <a:normAutofit fontScale="85000" lnSpcReduction="20000"/>
          </a:bodyPr>
          <a:lstStyle/>
          <a:p>
            <a:r>
              <a:rPr lang="en-US" dirty="0"/>
              <a:t>Baseline document – IEEE </a:t>
            </a:r>
            <a:r>
              <a:rPr lang="en-US" dirty="0" err="1"/>
              <a:t>Std</a:t>
            </a:r>
            <a:r>
              <a:rPr lang="en-US" dirty="0"/>
              <a:t> 802.16-2012</a:t>
            </a:r>
          </a:p>
          <a:p>
            <a:endParaRPr lang="en-US" dirty="0"/>
          </a:p>
          <a:p>
            <a:endParaRPr lang="en-US" dirty="0"/>
          </a:p>
          <a:p>
            <a:pPr lvl="1"/>
            <a:endParaRPr lang="en-US" dirty="0"/>
          </a:p>
          <a:p>
            <a:pPr lvl="2"/>
            <a:r>
              <a:rPr lang="en-US" dirty="0"/>
              <a:t>As amended by 802.16p, 802.16n, and 802.16q</a:t>
            </a:r>
          </a:p>
          <a:p>
            <a:r>
              <a:rPr lang="en-US" dirty="0"/>
              <a:t>Relevant Contributions</a:t>
            </a:r>
          </a:p>
          <a:p>
            <a:pPr lvl="1"/>
            <a:r>
              <a:rPr lang="en-US" dirty="0"/>
              <a:t>802.16-0030-00-Gcon: 	802.16s Amendment Outline 	</a:t>
            </a:r>
            <a:r>
              <a:rPr lang="en-US" dirty="0" err="1"/>
              <a:t>Menashe</a:t>
            </a:r>
            <a:r>
              <a:rPr lang="en-US" dirty="0"/>
              <a:t> </a:t>
            </a:r>
            <a:r>
              <a:rPr lang="en-US" dirty="0" err="1"/>
              <a:t>Shahar</a:t>
            </a:r>
            <a:r>
              <a:rPr lang="en-US" dirty="0"/>
              <a:t> (Full Spectrum), Guy Simpson (Full Spectrum)</a:t>
            </a:r>
          </a:p>
          <a:p>
            <a:pPr lvl="1"/>
            <a:endParaRPr lang="en-US" dirty="0"/>
          </a:p>
          <a:p>
            <a:r>
              <a:rPr lang="en-US" dirty="0"/>
              <a:t>Create a group document representing the agreed outline and clauses for amendment</a:t>
            </a:r>
          </a:p>
        </p:txBody>
      </p:sp>
      <p:sp>
        <p:nvSpPr>
          <p:cNvPr id="5" name="Rectangle 3"/>
          <p:cNvSpPr>
            <a:spLocks noChangeArrowheads="1"/>
          </p:cNvSpPr>
          <p:nvPr/>
        </p:nvSpPr>
        <p:spPr bwMode="auto">
          <a:xfrm>
            <a:off x="457200" y="2133600"/>
            <a:ext cx="8001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IEEE 802.16™: BROADBAND WIRELESS METROPOLITAN AREA NETWORKS (MANs)</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2"/>
              </a:rPr>
              <a:t>IEEE 802.16™-2012</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9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IEEE Standard for Air Interface for Broadband Wireless Access Systems</a:t>
            </a:r>
          </a:p>
        </p:txBody>
      </p:sp>
      <p:pic>
        <p:nvPicPr>
          <p:cNvPr id="1028" name="Picture 4" descr="PDF forma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2175" y="1417638"/>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0594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Discussion on Table of Contents</a:t>
            </a:r>
          </a:p>
        </p:txBody>
      </p:sp>
      <p:sp>
        <p:nvSpPr>
          <p:cNvPr id="3" name="Content Placeholder 2"/>
          <p:cNvSpPr>
            <a:spLocks noGrp="1"/>
          </p:cNvSpPr>
          <p:nvPr>
            <p:ph idx="1"/>
          </p:nvPr>
        </p:nvSpPr>
        <p:spPr/>
        <p:txBody>
          <a:bodyPr/>
          <a:lstStyle/>
          <a:p>
            <a:r>
              <a:rPr lang="en-US" dirty="0"/>
              <a:t>First agree on the overall structure of the changes and the principles</a:t>
            </a:r>
          </a:p>
          <a:p>
            <a:r>
              <a:rPr lang="en-US" dirty="0"/>
              <a:t>Step 1: Capture the principles of the amendment into an independent document</a:t>
            </a:r>
          </a:p>
          <a:p>
            <a:pPr lvl="1"/>
            <a:r>
              <a:rPr lang="en-US" dirty="0"/>
              <a:t>Name: System Description Document (SDD)</a:t>
            </a:r>
          </a:p>
          <a:p>
            <a:r>
              <a:rPr lang="en-US" dirty="0"/>
              <a:t>Step 2: map SDD into the base standard, which then leads us to a </a:t>
            </a:r>
            <a:r>
              <a:rPr lang="en-US" dirty="0" err="1"/>
              <a:t>ToC</a:t>
            </a:r>
            <a:r>
              <a:rPr lang="en-US" dirty="0"/>
              <a:t> and outline for the draft amendment.</a:t>
            </a:r>
          </a:p>
        </p:txBody>
      </p:sp>
    </p:spTree>
    <p:extLst>
      <p:ext uri="{BB962C8B-B14F-4D97-AF65-F5344CB8AC3E}">
        <p14:creationId xmlns:p14="http://schemas.microsoft.com/office/powerpoint/2010/main" val="2492425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Process (1)</a:t>
            </a:r>
          </a:p>
        </p:txBody>
      </p:sp>
      <p:sp>
        <p:nvSpPr>
          <p:cNvPr id="3" name="Content Placeholder 2"/>
          <p:cNvSpPr>
            <a:spLocks noGrp="1"/>
          </p:cNvSpPr>
          <p:nvPr>
            <p:ph idx="1"/>
          </p:nvPr>
        </p:nvSpPr>
        <p:spPr>
          <a:xfrm>
            <a:off x="457200" y="1219201"/>
            <a:ext cx="8229600" cy="4572000"/>
          </a:xfrm>
        </p:spPr>
        <p:txBody>
          <a:bodyPr>
            <a:normAutofit fontScale="55000" lnSpcReduction="20000"/>
          </a:bodyPr>
          <a:lstStyle/>
          <a:p>
            <a:r>
              <a:rPr lang="en-US" dirty="0"/>
              <a:t>The draft development process will follow this approach. </a:t>
            </a:r>
          </a:p>
          <a:p>
            <a:r>
              <a:rPr lang="en-US" dirty="0"/>
              <a:t>Phase 1a: Agree on the overall structure of the PHY layer and its principles of operation. The proposals and operation should address the requirements in the SRD, and conform to the scope defined in the PAR.  Capture the design principles of the amendment into this System Description Document (SDD). </a:t>
            </a:r>
          </a:p>
          <a:p>
            <a:r>
              <a:rPr lang="en-US" dirty="0"/>
              <a:t>Phase 1b: Consider MAC changes needed to support the PHY operation and further optimizations for efficiency to satisfy the SRD requirements.</a:t>
            </a:r>
          </a:p>
          <a:p>
            <a:pPr lvl="1"/>
            <a:r>
              <a:rPr lang="en-US" dirty="0"/>
              <a:t>•	Text Proposals should provide a table of system description parameters and performance analysis addressing the requirements in the SRD.</a:t>
            </a:r>
          </a:p>
          <a:p>
            <a:pPr lvl="1"/>
            <a:r>
              <a:rPr lang="en-US" dirty="0"/>
              <a:t>•	Text proposals should describe any necessary (consequential) MAC changes and how they affect the performance metrics</a:t>
            </a:r>
          </a:p>
          <a:p>
            <a:pPr lvl="1"/>
            <a:r>
              <a:rPr lang="en-US" dirty="0"/>
              <a:t>•	Text Proposals can be adopted into the SDD with the approval of the Task Group.</a:t>
            </a:r>
          </a:p>
          <a:p>
            <a:endParaRPr lang="en-US" dirty="0"/>
          </a:p>
          <a:p>
            <a:r>
              <a:rPr lang="en-US" dirty="0"/>
              <a:t>When the SDD has adopted proposals meeting the requirements of the SRD, </a:t>
            </a:r>
          </a:p>
          <a:p>
            <a:r>
              <a:rPr lang="en-US" dirty="0"/>
              <a:t>Phase 2 will map the SDD into the base standard, which then leads us to a </a:t>
            </a:r>
            <a:r>
              <a:rPr lang="en-US" dirty="0" err="1"/>
              <a:t>ToC</a:t>
            </a:r>
            <a:r>
              <a:rPr lang="en-US" dirty="0"/>
              <a:t> and outline for the draft amendment.</a:t>
            </a:r>
          </a:p>
          <a:p>
            <a:endParaRPr lang="en-US" dirty="0"/>
          </a:p>
        </p:txBody>
      </p:sp>
    </p:spTree>
    <p:extLst>
      <p:ext uri="{BB962C8B-B14F-4D97-AF65-F5344CB8AC3E}">
        <p14:creationId xmlns:p14="http://schemas.microsoft.com/office/powerpoint/2010/main" val="39100103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Process (2)</a:t>
            </a:r>
          </a:p>
        </p:txBody>
      </p:sp>
      <p:sp>
        <p:nvSpPr>
          <p:cNvPr id="3" name="Content Placeholder 2"/>
          <p:cNvSpPr>
            <a:spLocks noGrp="1"/>
          </p:cNvSpPr>
          <p:nvPr>
            <p:ph idx="1"/>
          </p:nvPr>
        </p:nvSpPr>
        <p:spPr/>
        <p:txBody>
          <a:bodyPr>
            <a:normAutofit/>
          </a:bodyPr>
          <a:lstStyle/>
          <a:p>
            <a:r>
              <a:rPr lang="en-US" dirty="0"/>
              <a:t>General profile that addresses all but the “edge case”</a:t>
            </a:r>
          </a:p>
          <a:p>
            <a:r>
              <a:rPr lang="en-US" dirty="0"/>
              <a:t>Specialized profiles for optimizing specific use cases: can extend toward general profile. </a:t>
            </a:r>
          </a:p>
          <a:p>
            <a:pPr lvl="1"/>
            <a:r>
              <a:rPr lang="en-US" dirty="0"/>
              <a:t>Longest range vs shorter range</a:t>
            </a:r>
          </a:p>
          <a:p>
            <a:pPr lvl="1"/>
            <a:r>
              <a:rPr lang="en-US" dirty="0"/>
              <a:t>Lowest BW vs wide bandwidth</a:t>
            </a:r>
          </a:p>
          <a:p>
            <a:pPr lvl="1"/>
            <a:r>
              <a:rPr lang="en-US" dirty="0"/>
              <a:t>Shortest possible latency</a:t>
            </a:r>
          </a:p>
          <a:p>
            <a:endParaRPr lang="en-US" dirty="0"/>
          </a:p>
        </p:txBody>
      </p:sp>
    </p:spTree>
    <p:extLst>
      <p:ext uri="{BB962C8B-B14F-4D97-AF65-F5344CB8AC3E}">
        <p14:creationId xmlns:p14="http://schemas.microsoft.com/office/powerpoint/2010/main" val="31481146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Guidelines for proposal evaluation</a:t>
            </a:r>
          </a:p>
        </p:txBody>
      </p:sp>
      <p:sp>
        <p:nvSpPr>
          <p:cNvPr id="3" name="Content Placeholder 2"/>
          <p:cNvSpPr>
            <a:spLocks noGrp="1"/>
          </p:cNvSpPr>
          <p:nvPr>
            <p:ph idx="1"/>
          </p:nvPr>
        </p:nvSpPr>
        <p:spPr>
          <a:xfrm>
            <a:off x="457200" y="1295400"/>
            <a:ext cx="8229600" cy="5105400"/>
          </a:xfrm>
        </p:spPr>
        <p:txBody>
          <a:bodyPr>
            <a:normAutofit fontScale="70000" lnSpcReduction="20000"/>
          </a:bodyPr>
          <a:lstStyle/>
          <a:p>
            <a:r>
              <a:rPr lang="en-US" dirty="0"/>
              <a:t>Proposals are evaluated on how well they</a:t>
            </a:r>
          </a:p>
          <a:p>
            <a:pPr lvl="1"/>
            <a:r>
              <a:rPr lang="en-US" dirty="0"/>
              <a:t>Address the requirements in the SRD</a:t>
            </a:r>
          </a:p>
          <a:p>
            <a:pPr lvl="1"/>
            <a:r>
              <a:rPr lang="en-US" dirty="0"/>
              <a:t>Specifies the minimum set of essential changes to the OFDMA PHY defined in 802.16-2012 as necessary to meet the requirements</a:t>
            </a:r>
          </a:p>
          <a:p>
            <a:pPr lvl="1"/>
            <a:r>
              <a:rPr lang="en-US" dirty="0"/>
              <a:t>Address the performance metrics from the SDD</a:t>
            </a:r>
          </a:p>
          <a:p>
            <a:pPr lvl="2"/>
            <a:r>
              <a:rPr lang="en-US" dirty="0"/>
              <a:t>PHY Throughput</a:t>
            </a:r>
          </a:p>
          <a:p>
            <a:pPr lvl="2"/>
            <a:r>
              <a:rPr lang="en-US" dirty="0" err="1"/>
              <a:t>Goodput</a:t>
            </a:r>
            <a:endParaRPr lang="en-US" dirty="0"/>
          </a:p>
          <a:p>
            <a:pPr lvl="2"/>
            <a:r>
              <a:rPr lang="en-US" dirty="0"/>
              <a:t>Frame Size  / Latency</a:t>
            </a:r>
          </a:p>
          <a:p>
            <a:pPr lvl="2"/>
            <a:r>
              <a:rPr lang="en-US" dirty="0"/>
              <a:t>Peak to Average Power Ratio</a:t>
            </a:r>
          </a:p>
          <a:p>
            <a:pPr lvl="2"/>
            <a:r>
              <a:rPr lang="en-US" dirty="0"/>
              <a:t>Inter-carrier Interference</a:t>
            </a:r>
          </a:p>
          <a:p>
            <a:pPr lvl="2"/>
            <a:r>
              <a:rPr lang="en-US" dirty="0"/>
              <a:t>Inter-symbol Interference, Delay Spread</a:t>
            </a:r>
          </a:p>
          <a:p>
            <a:pPr lvl="2"/>
            <a:r>
              <a:rPr lang="en-US" dirty="0"/>
              <a:t>Interference management, MIMO, beam forming</a:t>
            </a:r>
          </a:p>
          <a:p>
            <a:pPr lvl="2"/>
            <a:r>
              <a:rPr lang="en-US" dirty="0"/>
              <a:t>CINR performance</a:t>
            </a:r>
          </a:p>
          <a:p>
            <a:pPr lvl="2"/>
            <a:r>
              <a:rPr lang="en-US" dirty="0"/>
              <a:t>Out of band emissions</a:t>
            </a:r>
          </a:p>
          <a:p>
            <a:pPr lvl="2"/>
            <a:r>
              <a:rPr lang="en-US" dirty="0"/>
              <a:t>Mobility capability</a:t>
            </a:r>
          </a:p>
          <a:p>
            <a:pPr lvl="1"/>
            <a:r>
              <a:rPr lang="en-US" dirty="0"/>
              <a:t>Provides sufficient information and supporting data to allow the understanding of how the requirements and performance are met</a:t>
            </a:r>
          </a:p>
          <a:p>
            <a:pPr lvl="1"/>
            <a:r>
              <a:rPr lang="en-US" dirty="0"/>
              <a:t>Ability to maintain performance across the frequency range of interest</a:t>
            </a:r>
          </a:p>
        </p:txBody>
      </p:sp>
    </p:spTree>
    <p:extLst>
      <p:ext uri="{BB962C8B-B14F-4D97-AF65-F5344CB8AC3E}">
        <p14:creationId xmlns:p14="http://schemas.microsoft.com/office/powerpoint/2010/main" val="2652777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#1</a:t>
            </a:r>
          </a:p>
        </p:txBody>
      </p:sp>
    </p:spTree>
    <p:extLst>
      <p:ext uri="{BB962C8B-B14F-4D97-AF65-F5344CB8AC3E}">
        <p14:creationId xmlns:p14="http://schemas.microsoft.com/office/powerpoint/2010/main" val="2364395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#2</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If you have questions, contact the IEEE-SA Standards Board Patent Committee Administrator at patcom@ieee.org or visit http://standards.ieee.org/about/sasb/patcom/index.html</a:t>
            </a: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943084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#3</a:t>
            </a:r>
          </a:p>
        </p:txBody>
      </p:sp>
    </p:spTree>
    <p:extLst>
      <p:ext uri="{BB962C8B-B14F-4D97-AF65-F5344CB8AC3E}">
        <p14:creationId xmlns:p14="http://schemas.microsoft.com/office/powerpoint/2010/main" val="392647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eaLnBrk="0" fontAlgn="auto" latinLnBrk="0" hangingPunct="0">
              <a:lnSpc>
                <a:spcPct val="100000"/>
              </a:lnSpc>
              <a:spcBef>
                <a:spcPct val="0"/>
              </a:spcBef>
              <a:spcAft>
                <a:spcPts val="0"/>
              </a:spcAft>
              <a:buClrTx/>
              <a:buSzTx/>
              <a:buFontTx/>
              <a:buNone/>
              <a:tabLst/>
              <a:defRPr/>
            </a:pPr>
            <a:endParaRPr kumimoji="0" lang="en-GB" altLang="en-US" sz="2400" b="1" i="0" u="sng" strike="noStrike" kern="0" cap="none" spc="0" normalizeH="0" baseline="0" noProof="0">
              <a:ln>
                <a:noFill/>
              </a:ln>
              <a:solidFill>
                <a:srgbClr val="000099"/>
              </a:solidFill>
              <a:effectLst/>
              <a:uLnTx/>
              <a:uFillTx/>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defTabSz="914400" eaLnBrk="0" fontAlgn="auto" latinLnBrk="0" hangingPunct="0">
              <a:lnSpc>
                <a:spcPct val="80000"/>
              </a:lnSpc>
              <a:spcBef>
                <a:spcPct val="20000"/>
              </a:spcBef>
              <a:spcAft>
                <a:spcPts val="0"/>
              </a:spcAft>
              <a:buClr>
                <a:srgbClr val="CC3300"/>
              </a:buClr>
              <a:buSzPct val="50000"/>
              <a:buFont typeface="Monotype Sorts"/>
              <a:buChar char="l"/>
              <a:tabLst/>
              <a:defRPr/>
            </a:pPr>
            <a:endParaRPr kumimoji="0" lang="en-US" altLang="en-US" sz="700" b="0" i="0" u="sng" strike="noStrike" kern="0" cap="none" spc="0" normalizeH="0" baseline="0" noProof="0">
              <a:ln>
                <a:noFill/>
              </a:ln>
              <a:solidFill>
                <a:srgbClr val="FF0000"/>
              </a:solidFill>
              <a:effectLst/>
              <a:uLnTx/>
              <a:uFillTx/>
              <a:latin typeface="Arial" panose="020B0604020202020204" pitchFamily="34" charset="0"/>
            </a:endParaRPr>
          </a:p>
          <a:p>
            <a:pPr marL="230188" marR="0" lvl="0" indent="-230188"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800" b="1" i="0" u="none" strike="noStrike" kern="0" cap="none" spc="0" normalizeH="0" baseline="0" noProof="0">
                <a:ln>
                  <a:noFill/>
                </a:ln>
                <a:solidFill>
                  <a:srgbClr val="000099"/>
                </a:solidFill>
                <a:effectLst/>
                <a:uLnTx/>
                <a:uFillTx/>
                <a:latin typeface="Arial" panose="020B0604020202020204" pitchFamily="34" charset="0"/>
              </a:rPr>
              <a:t>All IEEE-SA standards meetings shall be conducted in compliance with all applicable laws, including antitrust and competition laws.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interpretation, validity, or essentiality of patents/patent claims.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specific license rates, terms, or conditions.</a:t>
            </a:r>
          </a:p>
          <a:p>
            <a:pPr marL="1143000" marR="0" lvl="2"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400" b="0" i="0" u="none" strike="noStrike" kern="0" cap="none" spc="0" normalizeH="0" baseline="0" noProof="0">
                <a:ln>
                  <a:noFill/>
                </a:ln>
                <a:solidFill>
                  <a:srgbClr val="000099"/>
                </a:solidFill>
                <a:effectLst/>
                <a:uLnTx/>
                <a:uFillTx/>
                <a:latin typeface="Arial" panose="020B0604020202020204" pitchFamily="34" charset="0"/>
              </a:rPr>
              <a:t>Relative costs, including licensing costs of essential patent claims, of different technical approaches may be discussed in standards development meetings. </a:t>
            </a:r>
          </a:p>
          <a:p>
            <a:pPr marL="1600200" marR="0" lvl="3"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GB" altLang="en-US" sz="1400" b="0" i="0" u="none" strike="noStrike" kern="0" cap="none" spc="0" normalizeH="0" baseline="0" noProof="0">
                <a:ln>
                  <a:noFill/>
                </a:ln>
                <a:solidFill>
                  <a:srgbClr val="000099"/>
                </a:solidFill>
                <a:effectLst/>
                <a:uLnTx/>
                <a:uFillTx/>
                <a:latin typeface="Arial" panose="020B0604020202020204" pitchFamily="34" charset="0"/>
              </a:rPr>
              <a:t>Technical considerations remain primary focus</a:t>
            </a:r>
            <a:endParaRPr kumimoji="0" lang="en-US" altLang="en-US" sz="1400" b="0" i="0" u="none" strike="noStrike" kern="0" cap="none" spc="0" normalizeH="0" baseline="0" noProof="0">
              <a:ln>
                <a:noFill/>
              </a:ln>
              <a:solidFill>
                <a:srgbClr val="000099"/>
              </a:solidFill>
              <a:effectLst/>
              <a:uLnTx/>
              <a:uFillTx/>
              <a:latin typeface="Arial" panose="020B0604020202020204" pitchFamily="34" charset="0"/>
            </a:endParaRP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or engage in the fixing of product prices, allocation of customers, or division of sales markets.</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status or substance of ongoing or threatened litigation.</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be silent if inappropriate topics are discussed … do formally object.</a:t>
            </a: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000" b="1" i="0" u="none" strike="noStrike" kern="0" cap="none" spc="0" normalizeH="0" baseline="0" noProof="0">
                <a:ln>
                  <a:noFill/>
                </a:ln>
                <a:solidFill>
                  <a:srgbClr val="000099"/>
                </a:solidFill>
                <a:effectLst/>
                <a:uLnTx/>
                <a:uFillTx/>
                <a:latin typeface="Arial" panose="020B0604020202020204" pitchFamily="34" charset="0"/>
              </a:rPr>
              <a:t>---------------------------------------------------------------   </a:t>
            </a: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See </a:t>
            </a:r>
            <a:r>
              <a:rPr kumimoji="0" lang="en-US" altLang="en-US" sz="1200" b="1" i="1" u="none" strike="noStrike" kern="0" cap="none" spc="0" normalizeH="0" baseline="0" noProof="0">
                <a:ln>
                  <a:noFill/>
                </a:ln>
                <a:solidFill>
                  <a:srgbClr val="000099"/>
                </a:solidFill>
                <a:effectLst/>
                <a:uLnTx/>
                <a:uFillTx/>
                <a:latin typeface="Arial" panose="020B0604020202020204" pitchFamily="34" charset="0"/>
              </a:rPr>
              <a:t>IEEE-SA Standards Board Operations Manual</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clause 5.3.10 and </a:t>
            </a:r>
            <a:r>
              <a:rPr kumimoji="0" lang="en-GB" altLang="en-US" sz="1200" b="1" i="0" u="none" strike="noStrike" kern="0" cap="none" spc="0" normalizeH="0" baseline="0" noProof="0">
                <a:ln>
                  <a:noFill/>
                </a:ln>
                <a:solidFill>
                  <a:srgbClr val="000099"/>
                </a:solidFill>
                <a:effectLst/>
                <a:uLnTx/>
                <a:uFillTx/>
                <a:latin typeface="Arial" panose="020B0604020202020204" pitchFamily="34" charset="0"/>
              </a:rPr>
              <a:t>“Promoting Competition and Innovation: What You Need to Know about the IEEE Standards Association's Antitrust and Competition Policy”</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#4</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90231011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Meeting Plan for Week</a:t>
            </a:r>
          </a:p>
        </p:txBody>
      </p:sp>
      <p:sp>
        <p:nvSpPr>
          <p:cNvPr id="3" name="Content Placeholder 2"/>
          <p:cNvSpPr>
            <a:spLocks noGrp="1"/>
          </p:cNvSpPr>
          <p:nvPr>
            <p:ph idx="1"/>
          </p:nvPr>
        </p:nvSpPr>
        <p:spPr>
          <a:xfrm>
            <a:off x="3429000" y="1219201"/>
            <a:ext cx="5257800" cy="5248544"/>
          </a:xfrm>
        </p:spPr>
        <p:txBody>
          <a:bodyPr>
            <a:normAutofit/>
          </a:bodyPr>
          <a:lstStyle/>
          <a:p>
            <a:r>
              <a:rPr lang="en-US" dirty="0"/>
              <a:t>802.16 WG</a:t>
            </a:r>
          </a:p>
          <a:p>
            <a:pPr lvl="1"/>
            <a:r>
              <a:rPr lang="en-US" dirty="0"/>
              <a:t>Tuesday AM1</a:t>
            </a:r>
          </a:p>
          <a:p>
            <a:pPr lvl="1"/>
            <a:r>
              <a:rPr lang="en-US" dirty="0"/>
              <a:t>Thursday PM2</a:t>
            </a:r>
          </a:p>
          <a:p>
            <a:r>
              <a:rPr lang="en-US" dirty="0"/>
              <a:t>GRIDMAN TG (802.16s)</a:t>
            </a:r>
          </a:p>
          <a:p>
            <a:pPr lvl="1"/>
            <a:r>
              <a:rPr lang="en-US" dirty="0"/>
              <a:t>Tuesday PM1</a:t>
            </a:r>
          </a:p>
          <a:p>
            <a:pPr lvl="1"/>
            <a:r>
              <a:rPr lang="en-US" dirty="0"/>
              <a:t>Wednesday AM1, AM2</a:t>
            </a:r>
          </a:p>
          <a:p>
            <a:pPr lvl="1"/>
            <a:r>
              <a:rPr lang="en-US" dirty="0"/>
              <a:t>Wednesday PM1</a:t>
            </a:r>
          </a:p>
          <a:p>
            <a:pPr lvl="1"/>
            <a:r>
              <a:rPr lang="en-US" dirty="0"/>
              <a:t>Thursday PM1</a:t>
            </a:r>
          </a:p>
          <a:p>
            <a:endParaRPr lang="en-US" dirty="0"/>
          </a:p>
        </p:txBody>
      </p:sp>
      <p:pic>
        <p:nvPicPr>
          <p:cNvPr id="5" name="Picture 4"/>
          <p:cNvPicPr>
            <a:picLocks noChangeAspect="1"/>
          </p:cNvPicPr>
          <p:nvPr/>
        </p:nvPicPr>
        <p:blipFill>
          <a:blip r:embed="rId2"/>
          <a:stretch>
            <a:fillRect/>
          </a:stretch>
        </p:blipFill>
        <p:spPr>
          <a:xfrm>
            <a:off x="609600" y="274637"/>
            <a:ext cx="2743200" cy="5773317"/>
          </a:xfrm>
          <a:prstGeom prst="rect">
            <a:avLst/>
          </a:prstGeom>
        </p:spPr>
      </p:pic>
    </p:spTree>
    <p:extLst>
      <p:ext uri="{BB962C8B-B14F-4D97-AF65-F5344CB8AC3E}">
        <p14:creationId xmlns:p14="http://schemas.microsoft.com/office/powerpoint/2010/main" val="127809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Agenda</a:t>
            </a:r>
          </a:p>
        </p:txBody>
      </p:sp>
      <p:sp>
        <p:nvSpPr>
          <p:cNvPr id="3" name="Content Placeholder 2"/>
          <p:cNvSpPr>
            <a:spLocks noGrp="1"/>
          </p:cNvSpPr>
          <p:nvPr>
            <p:ph idx="1"/>
          </p:nvPr>
        </p:nvSpPr>
        <p:spPr>
          <a:xfrm>
            <a:off x="457200" y="1143000"/>
            <a:ext cx="8229600" cy="4983163"/>
          </a:xfrm>
        </p:spPr>
        <p:txBody>
          <a:bodyPr/>
          <a:lstStyle/>
          <a:p>
            <a:r>
              <a:rPr lang="en-US" dirty="0"/>
              <a:t>From </a:t>
            </a:r>
            <a:r>
              <a:rPr lang="en-US" dirty="0">
                <a:hlinkClick r:id="rId2"/>
              </a:rPr>
              <a:t>docs.google.com</a:t>
            </a:r>
            <a:endParaRPr lang="en-US" dirty="0"/>
          </a:p>
          <a:p>
            <a:endParaRPr lang="en-US" dirty="0"/>
          </a:p>
        </p:txBody>
      </p:sp>
      <p:pic>
        <p:nvPicPr>
          <p:cNvPr id="6" name="Picture 5"/>
          <p:cNvPicPr>
            <a:picLocks noChangeAspect="1"/>
          </p:cNvPicPr>
          <p:nvPr/>
        </p:nvPicPr>
        <p:blipFill>
          <a:blip r:embed="rId3"/>
          <a:stretch>
            <a:fillRect/>
          </a:stretch>
        </p:blipFill>
        <p:spPr>
          <a:xfrm>
            <a:off x="152400" y="1997031"/>
            <a:ext cx="8839200" cy="4490779"/>
          </a:xfrm>
          <a:prstGeom prst="rect">
            <a:avLst/>
          </a:prstGeom>
        </p:spPr>
      </p:pic>
    </p:spTree>
    <p:extLst>
      <p:ext uri="{BB962C8B-B14F-4D97-AF65-F5344CB8AC3E}">
        <p14:creationId xmlns:p14="http://schemas.microsoft.com/office/powerpoint/2010/main" val="3739452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Plan and Milestones</a:t>
            </a:r>
          </a:p>
        </p:txBody>
      </p:sp>
      <p:sp>
        <p:nvSpPr>
          <p:cNvPr id="3" name="Content Placeholder 2"/>
          <p:cNvSpPr>
            <a:spLocks noGrp="1"/>
          </p:cNvSpPr>
          <p:nvPr>
            <p:ph idx="1"/>
          </p:nvPr>
        </p:nvSpPr>
        <p:spPr>
          <a:xfrm>
            <a:off x="457200" y="1417638"/>
            <a:ext cx="8229600" cy="4708525"/>
          </a:xfrm>
        </p:spPr>
        <p:txBody>
          <a:bodyPr/>
          <a:lstStyle/>
          <a:p>
            <a:r>
              <a:rPr lang="en-US" dirty="0"/>
              <a:t>Nov 2016	Complete SDD, </a:t>
            </a:r>
            <a:br>
              <a:rPr lang="en-US" dirty="0"/>
            </a:br>
            <a:r>
              <a:rPr lang="en-US" dirty="0"/>
              <a:t>                         Initial Draft Development</a:t>
            </a:r>
          </a:p>
          <a:p>
            <a:r>
              <a:rPr lang="en-US" dirty="0"/>
              <a:t>Jan 2016		Draft Development, WG Letter 			Ballot</a:t>
            </a:r>
          </a:p>
          <a:p>
            <a:r>
              <a:rPr lang="en-US" dirty="0"/>
              <a:t>Mar 2017	 Comment Resolution, </a:t>
            </a:r>
            <a:r>
              <a:rPr lang="en-US" dirty="0" err="1"/>
              <a:t>recirc</a:t>
            </a:r>
            <a:r>
              <a:rPr lang="en-US" dirty="0"/>
              <a:t>,  </a:t>
            </a:r>
            <a:br>
              <a:rPr lang="en-US" dirty="0"/>
            </a:br>
            <a:r>
              <a:rPr lang="en-US" dirty="0"/>
              <a:t>                         Conditional Sponsor Ballot</a:t>
            </a:r>
          </a:p>
          <a:p>
            <a:r>
              <a:rPr lang="en-US" dirty="0"/>
              <a:t>May 2017	Comment resolution, 					recirculation</a:t>
            </a:r>
          </a:p>
          <a:p>
            <a:r>
              <a:rPr lang="en-US" dirty="0"/>
              <a:t>July 2017	Forward to </a:t>
            </a:r>
            <a:r>
              <a:rPr lang="en-US" dirty="0" err="1"/>
              <a:t>RevCom</a:t>
            </a:r>
            <a:r>
              <a:rPr lang="en-US" dirty="0"/>
              <a:t>	</a:t>
            </a:r>
          </a:p>
        </p:txBody>
      </p:sp>
    </p:spTree>
    <p:extLst>
      <p:ext uri="{BB962C8B-B14F-4D97-AF65-F5344CB8AC3E}">
        <p14:creationId xmlns:p14="http://schemas.microsoft.com/office/powerpoint/2010/main" val="2312121847"/>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9872</TotalTime>
  <Words>1261</Words>
  <Application>Microsoft Office PowerPoint</Application>
  <PresentationFormat>On-screen Show (4:3)</PresentationFormat>
  <Paragraphs>209</Paragraphs>
  <Slides>25</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25</vt:i4>
      </vt:variant>
    </vt:vector>
  </HeadingPairs>
  <TitlesOfParts>
    <vt:vector size="34" baseType="lpstr">
      <vt:lpstr>Arial</vt:lpstr>
      <vt:lpstr>Calibri</vt:lpstr>
      <vt:lpstr>Helvetica</vt:lpstr>
      <vt:lpstr>Monotype Sorts</vt:lpstr>
      <vt:lpstr>ＭＳ Ｐゴシック</vt:lpstr>
      <vt:lpstr>Times</vt:lpstr>
      <vt:lpstr>Times New Roman</vt:lpstr>
      <vt:lpstr>Template</vt:lpstr>
      <vt:lpstr>Default Design</vt:lpstr>
      <vt:lpstr>PowerPoint Presentation</vt:lpstr>
      <vt:lpstr>GRIDMAN Discussion Items</vt:lpstr>
      <vt:lpstr>Participants, Patents, and Duty to Inform</vt:lpstr>
      <vt:lpstr>Patent Related Links</vt:lpstr>
      <vt:lpstr>Call for Potentially Essential Patents</vt:lpstr>
      <vt:lpstr>Other Guidelines for IEEE WG Meetings</vt:lpstr>
      <vt:lpstr>  Meeting Plan for Week</vt:lpstr>
      <vt:lpstr>Agenda</vt:lpstr>
      <vt:lpstr>Project Plan and Milestones</vt:lpstr>
      <vt:lpstr>Plan for presentation and discussion of contributions</vt:lpstr>
      <vt:lpstr>Development and Editing of Draft SRD</vt:lpstr>
      <vt:lpstr>Presentation of Contributions</vt:lpstr>
      <vt:lpstr>Development of SDD</vt:lpstr>
      <vt:lpstr>Parameters for consideration</vt:lpstr>
      <vt:lpstr>Preamble Notes on SDD (September)</vt:lpstr>
      <vt:lpstr>CDMA Notes on SDD (September)</vt:lpstr>
      <vt:lpstr>SDD Notes (Sept)</vt:lpstr>
      <vt:lpstr>Accomplishments at September meeting</vt:lpstr>
      <vt:lpstr>TG Closing</vt:lpstr>
      <vt:lpstr>Reference</vt:lpstr>
      <vt:lpstr>November: Development of Table of Contents for Draft Standard</vt:lpstr>
      <vt:lpstr>November: Discussion on Table of Contents</vt:lpstr>
      <vt:lpstr>Development Process (1)</vt:lpstr>
      <vt:lpstr>Development Process (2)</vt:lpstr>
      <vt:lpstr>Guidelines for proposal evaluation</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Godfrey, Tim</cp:lastModifiedBy>
  <cp:revision>811</cp:revision>
  <cp:lastPrinted>1998-02-10T13:28:06Z</cp:lastPrinted>
  <dcterms:created xsi:type="dcterms:W3CDTF">2011-12-30T17:06:23Z</dcterms:created>
  <dcterms:modified xsi:type="dcterms:W3CDTF">2016-11-08T16:07:49Z</dcterms:modified>
</cp:coreProperties>
</file>