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8"/>
  </p:notesMasterIdLst>
  <p:handoutMasterIdLst>
    <p:handoutMasterId r:id="rId29"/>
  </p:handoutMasterIdLst>
  <p:sldIdLst>
    <p:sldId id="261" r:id="rId3"/>
    <p:sldId id="271" r:id="rId4"/>
    <p:sldId id="280" r:id="rId5"/>
    <p:sldId id="281" r:id="rId6"/>
    <p:sldId id="282" r:id="rId7"/>
    <p:sldId id="283" r:id="rId8"/>
    <p:sldId id="272" r:id="rId9"/>
    <p:sldId id="300" r:id="rId10"/>
    <p:sldId id="269" r:id="rId11"/>
    <p:sldId id="301" r:id="rId12"/>
    <p:sldId id="279" r:id="rId13"/>
    <p:sldId id="302" r:id="rId14"/>
    <p:sldId id="299" r:id="rId15"/>
    <p:sldId id="294" r:id="rId16"/>
    <p:sldId id="305" r:id="rId17"/>
    <p:sldId id="306" r:id="rId18"/>
    <p:sldId id="307" r:id="rId19"/>
    <p:sldId id="311" r:id="rId20"/>
    <p:sldId id="285" r:id="rId21"/>
    <p:sldId id="313" r:id="rId22"/>
    <p:sldId id="274" r:id="rId23"/>
    <p:sldId id="287" r:id="rId24"/>
    <p:sldId id="295" r:id="rId25"/>
    <p:sldId id="297" r:id="rId26"/>
    <p:sldId id="2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4" autoAdjust="0"/>
    <p:restoredTop sz="94660"/>
  </p:normalViewPr>
  <p:slideViewPr>
    <p:cSldViewPr>
      <p:cViewPr varScale="1">
        <p:scale>
          <a:sx n="114" d="100"/>
          <a:sy n="114" d="100"/>
        </p:scale>
        <p:origin x="2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16-16-0058-00-000s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November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6/dcn/16/16-16-0034-02-000s-draft-p802-16s-system-requirements-document-srd.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6/dcn/16/16-16-0044-04-000s-802-16s-draft-system-description-document-sdd.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#106</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16-16-0058-00-000s</a:t>
            </a:r>
          </a:p>
          <a:p>
            <a:pPr marL="342900" lvl="1" defTabSz="1016000"/>
            <a:r>
              <a:rPr lang="en-US" dirty="0">
                <a:latin typeface="Times" pitchFamily="1" charset="0"/>
              </a:rPr>
              <a:t>Date Submitted:</a:t>
            </a:r>
          </a:p>
          <a:p>
            <a:pPr marL="342900" lvl="1" defTabSz="1016000"/>
            <a:r>
              <a:rPr lang="en-US" dirty="0">
                <a:latin typeface="Times" pitchFamily="1" charset="0"/>
              </a:rPr>
              <a:t>8-Nov-2016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#106  Task Group Meeting Presentation (November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lnSpcReduction="10000"/>
          </a:bodyPr>
          <a:lstStyle/>
          <a:p>
            <a:r>
              <a:rPr lang="en-US" dirty="0"/>
              <a:t>16-16-0059r0	Proposed MAC Layer Overhead Reduction Schemes </a:t>
            </a:r>
          </a:p>
          <a:p>
            <a:pPr lvl="1"/>
            <a:r>
              <a:rPr lang="en-US" dirty="0"/>
              <a:t>Menashe </a:t>
            </a:r>
            <a:r>
              <a:rPr lang="en-US" dirty="0" err="1"/>
              <a:t>Shahar</a:t>
            </a:r>
            <a:r>
              <a:rPr lang="en-US" dirty="0"/>
              <a:t> (Full Spectrum)</a:t>
            </a:r>
          </a:p>
          <a:p>
            <a:r>
              <a:rPr lang="en-US" dirty="0"/>
              <a:t>16-16-0060r0	Calculator for Proposed MAC Layer Overhead Reduction Schemes 	</a:t>
            </a:r>
          </a:p>
          <a:p>
            <a:pPr lvl="1"/>
            <a:r>
              <a:rPr lang="en-US" dirty="0"/>
              <a:t>Menashe </a:t>
            </a:r>
            <a:r>
              <a:rPr lang="en-US" dirty="0" err="1"/>
              <a:t>Shahar</a:t>
            </a:r>
            <a:r>
              <a:rPr lang="en-US" dirty="0"/>
              <a:t> (Full Spectrum)</a:t>
            </a:r>
          </a:p>
          <a:p>
            <a:r>
              <a:rPr lang="en-US" dirty="0"/>
              <a:t>16-16-0047r2	Benefits of Specific PHY Layer Parameters to Support 1MHz Channels</a:t>
            </a:r>
          </a:p>
          <a:p>
            <a:pPr lvl="1"/>
            <a:r>
              <a:rPr lang="en-US" dirty="0"/>
              <a:t>Doug Gray (EPRI)</a:t>
            </a:r>
          </a:p>
          <a:p>
            <a:endParaRPr lang="en-US" dirty="0"/>
          </a:p>
        </p:txBody>
      </p:sp>
    </p:spTree>
    <p:extLst>
      <p:ext uri="{BB962C8B-B14F-4D97-AF65-F5344CB8AC3E}">
        <p14:creationId xmlns:p14="http://schemas.microsoft.com/office/powerpoint/2010/main" val="295551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and Editing of Draft SRD</a:t>
            </a:r>
          </a:p>
        </p:txBody>
      </p:sp>
      <p:sp>
        <p:nvSpPr>
          <p:cNvPr id="3" name="Content Placeholder 2"/>
          <p:cNvSpPr>
            <a:spLocks noGrp="1"/>
          </p:cNvSpPr>
          <p:nvPr>
            <p:ph idx="1"/>
          </p:nvPr>
        </p:nvSpPr>
        <p:spPr/>
        <p:txBody>
          <a:bodyPr/>
          <a:lstStyle/>
          <a:p>
            <a:r>
              <a:rPr lang="en-US" dirty="0"/>
              <a:t>Draft SRD is posted as 802.16-16-0034r2</a:t>
            </a:r>
          </a:p>
          <a:p>
            <a:endParaRPr lang="en-US" dirty="0"/>
          </a:p>
          <a:p>
            <a:r>
              <a:rPr lang="en-US" dirty="0">
                <a:hlinkClick r:id="rId2"/>
              </a:rPr>
              <a:t>https://mentor.ieee.org/802.16/dcn/16/16-16-0034-02-000s-draft-p802-16s-system-requirements-document-srd.docx</a:t>
            </a:r>
            <a:endParaRPr lang="en-US" dirty="0"/>
          </a:p>
          <a:p>
            <a:endParaRPr lang="en-US" dirty="0"/>
          </a:p>
          <a:p>
            <a:r>
              <a:rPr lang="en-US" dirty="0"/>
              <a:t>Updated to 802.16-16-34r3</a:t>
            </a:r>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556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SDD</a:t>
            </a:r>
          </a:p>
        </p:txBody>
      </p:sp>
      <p:sp>
        <p:nvSpPr>
          <p:cNvPr id="3" name="Content Placeholder 2"/>
          <p:cNvSpPr>
            <a:spLocks noGrp="1"/>
          </p:cNvSpPr>
          <p:nvPr>
            <p:ph idx="1"/>
          </p:nvPr>
        </p:nvSpPr>
        <p:spPr/>
        <p:txBody>
          <a:bodyPr/>
          <a:lstStyle/>
          <a:p>
            <a:r>
              <a:rPr lang="en-US" dirty="0"/>
              <a:t>As of September, in outline form:</a:t>
            </a:r>
          </a:p>
          <a:p>
            <a:endParaRPr lang="en-US" dirty="0"/>
          </a:p>
          <a:p>
            <a:r>
              <a:rPr lang="en-US" dirty="0"/>
              <a:t>802.16-16-44r4</a:t>
            </a:r>
          </a:p>
          <a:p>
            <a:r>
              <a:rPr lang="en-US" dirty="0">
                <a:hlinkClick r:id="rId2"/>
              </a:rPr>
              <a:t>https://mentor.ieee.org/802.16/dcn/16/16-16-0044-04-000s-802-16s-draft-system-description-document-sdd.docx</a:t>
            </a:r>
            <a:endParaRPr lang="en-US" dirty="0"/>
          </a:p>
          <a:p>
            <a:endParaRPr lang="en-US" dirty="0"/>
          </a:p>
          <a:p>
            <a:endParaRPr lang="en-US" dirty="0"/>
          </a:p>
        </p:txBody>
      </p:sp>
    </p:spTree>
    <p:extLst>
      <p:ext uri="{BB962C8B-B14F-4D97-AF65-F5344CB8AC3E}">
        <p14:creationId xmlns:p14="http://schemas.microsoft.com/office/powerpoint/2010/main" val="2293839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62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pPr lvl="1"/>
            <a:r>
              <a:rPr lang="en-US" dirty="0"/>
              <a:t>Frame Size</a:t>
            </a:r>
          </a:p>
          <a:p>
            <a:pPr lvl="1"/>
            <a:endParaRPr lang="en-US" dirty="0"/>
          </a:p>
          <a:p>
            <a:endParaRPr lang="en-US" dirty="0"/>
          </a:p>
          <a:p>
            <a:r>
              <a:rPr lang="en-US" dirty="0"/>
              <a:t>Resultant</a:t>
            </a:r>
          </a:p>
          <a:p>
            <a:pPr lvl="1"/>
            <a:r>
              <a:rPr lang="en-US" dirty="0"/>
              <a:t>Latency</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sensitivity  (related to pilot and subcarriers)</a:t>
            </a:r>
          </a:p>
        </p:txBody>
      </p:sp>
    </p:spTree>
    <p:extLst>
      <p:ext uri="{BB962C8B-B14F-4D97-AF65-F5344CB8AC3E}">
        <p14:creationId xmlns:p14="http://schemas.microsoft.com/office/powerpoint/2010/main" val="1445132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Preamble Notes on SDD (September)</a:t>
            </a:r>
          </a:p>
        </p:txBody>
      </p:sp>
      <p:sp>
        <p:nvSpPr>
          <p:cNvPr id="3" name="Content Placeholder 2"/>
          <p:cNvSpPr>
            <a:spLocks noGrp="1"/>
          </p:cNvSpPr>
          <p:nvPr>
            <p:ph idx="1"/>
          </p:nvPr>
        </p:nvSpPr>
        <p:spPr/>
        <p:txBody>
          <a:bodyPr/>
          <a:lstStyle/>
          <a:p>
            <a:r>
              <a:rPr lang="en-US" dirty="0"/>
              <a:t>Preamble approach as described in section 4.2 of document 0039r3.</a:t>
            </a:r>
          </a:p>
          <a:p>
            <a:endParaRPr lang="en-US" dirty="0"/>
          </a:p>
          <a:p>
            <a:r>
              <a:rPr lang="en-US" dirty="0"/>
              <a:t>To be considered: this approach also disassociates preamble ID from sector ID.</a:t>
            </a:r>
          </a:p>
          <a:p>
            <a:endParaRPr lang="en-US" dirty="0"/>
          </a:p>
          <a:p>
            <a:endParaRPr lang="en-US" dirty="0"/>
          </a:p>
        </p:txBody>
      </p:sp>
    </p:spTree>
    <p:extLst>
      <p:ext uri="{BB962C8B-B14F-4D97-AF65-F5344CB8AC3E}">
        <p14:creationId xmlns:p14="http://schemas.microsoft.com/office/powerpoint/2010/main" val="3321252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CDMA Notes on SDD (September)</a:t>
            </a:r>
          </a:p>
        </p:txBody>
      </p:sp>
      <p:sp>
        <p:nvSpPr>
          <p:cNvPr id="3" name="Content Placeholder 2"/>
          <p:cNvSpPr>
            <a:spLocks noGrp="1"/>
          </p:cNvSpPr>
          <p:nvPr>
            <p:ph idx="1"/>
          </p:nvPr>
        </p:nvSpPr>
        <p:spPr/>
        <p:txBody>
          <a:bodyPr/>
          <a:lstStyle/>
          <a:p>
            <a:r>
              <a:rPr lang="en-US" dirty="0"/>
              <a:t>We prefer to maintain the existing 128 bit FFT standard 96 bit CDMA codes and maintaining the number of codes because it reduces probability of collision on UL in case of large number of devices, and improves interference rejection between sectors.  The downside is slightly increased overhead on the UL, but only during ranging and BW requests, so it is not as significant. </a:t>
            </a:r>
          </a:p>
        </p:txBody>
      </p:sp>
    </p:spTree>
    <p:extLst>
      <p:ext uri="{BB962C8B-B14F-4D97-AF65-F5344CB8AC3E}">
        <p14:creationId xmlns:p14="http://schemas.microsoft.com/office/powerpoint/2010/main" val="1600466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SDD Notes (Sept)</a:t>
            </a:r>
          </a:p>
        </p:txBody>
      </p:sp>
      <p:sp>
        <p:nvSpPr>
          <p:cNvPr id="3" name="Content Placeholder 2"/>
          <p:cNvSpPr>
            <a:spLocks noGrp="1"/>
          </p:cNvSpPr>
          <p:nvPr>
            <p:ph idx="1"/>
          </p:nvPr>
        </p:nvSpPr>
        <p:spPr/>
        <p:txBody>
          <a:bodyPr>
            <a:normAutofit fontScale="92500" lnSpcReduction="10000"/>
          </a:bodyPr>
          <a:lstStyle/>
          <a:p>
            <a:r>
              <a:rPr lang="en-US" dirty="0"/>
              <a:t>Relationship between channel width, frame size, and overhead</a:t>
            </a:r>
          </a:p>
          <a:p>
            <a:pPr lvl="1"/>
            <a:r>
              <a:rPr lang="en-US" dirty="0"/>
              <a:t>Develop chart into SDD</a:t>
            </a:r>
          </a:p>
          <a:p>
            <a:r>
              <a:rPr lang="en-US" dirty="0"/>
              <a:t>Implication of overhead – places limits on asymmetrical UL/DL ratios</a:t>
            </a:r>
          </a:p>
          <a:p>
            <a:r>
              <a:rPr lang="en-US" dirty="0"/>
              <a:t>Describe concept of using multiple non-contiguous 100 KHz channels in different sectors for frequency re-use option. </a:t>
            </a:r>
          </a:p>
          <a:p>
            <a:r>
              <a:rPr lang="en-US" dirty="0"/>
              <a:t>Are there any optimizations to improve mitigation of in-band interference?</a:t>
            </a:r>
          </a:p>
        </p:txBody>
      </p:sp>
    </p:spTree>
    <p:extLst>
      <p:ext uri="{BB962C8B-B14F-4D97-AF65-F5344CB8AC3E}">
        <p14:creationId xmlns:p14="http://schemas.microsoft.com/office/powerpoint/2010/main" val="1087712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September meeting</a:t>
            </a:r>
          </a:p>
        </p:txBody>
      </p:sp>
      <p:sp>
        <p:nvSpPr>
          <p:cNvPr id="3" name="Content Placeholder 2"/>
          <p:cNvSpPr>
            <a:spLocks noGrp="1"/>
          </p:cNvSpPr>
          <p:nvPr>
            <p:ph idx="1"/>
          </p:nvPr>
        </p:nvSpPr>
        <p:spPr/>
        <p:txBody>
          <a:bodyPr>
            <a:normAutofit lnSpcReduction="10000"/>
          </a:bodyPr>
          <a:lstStyle/>
          <a:p>
            <a:r>
              <a:rPr lang="en-US" dirty="0"/>
              <a:t>Updated SRD to 802.16-16-0034r3</a:t>
            </a:r>
          </a:p>
          <a:p>
            <a:r>
              <a:rPr lang="en-US" dirty="0"/>
              <a:t>Reviewed contributions</a:t>
            </a:r>
          </a:p>
          <a:p>
            <a:r>
              <a:rPr lang="en-US" dirty="0"/>
              <a:t>Developed SDD</a:t>
            </a:r>
          </a:p>
          <a:p>
            <a:pPr lvl="1"/>
            <a:r>
              <a:rPr lang="en-US" dirty="0"/>
              <a:t>Version at end of meeting 802.16-16-0044r4</a:t>
            </a:r>
          </a:p>
          <a:p>
            <a:r>
              <a:rPr lang="en-US" dirty="0"/>
              <a:t>Updated Call for Contributions</a:t>
            </a:r>
          </a:p>
          <a:p>
            <a:pPr lvl="1"/>
            <a:r>
              <a:rPr lang="en-US" dirty="0"/>
              <a:t>Comments and contributions related to SDD</a:t>
            </a:r>
          </a:p>
          <a:p>
            <a:pPr lvl="1"/>
            <a:r>
              <a:rPr lang="en-US" dirty="0"/>
              <a:t>Document 802.16-16-0035-03-000s-call-for-contributions-project-802-16s</a:t>
            </a:r>
          </a:p>
          <a:p>
            <a:r>
              <a:rPr lang="en-US" dirty="0"/>
              <a:t>Planned Teleconference</a:t>
            </a:r>
          </a:p>
          <a:p>
            <a:endParaRPr lang="en-US" dirty="0"/>
          </a:p>
        </p:txBody>
      </p:sp>
    </p:spTree>
    <p:extLst>
      <p:ext uri="{BB962C8B-B14F-4D97-AF65-F5344CB8AC3E}">
        <p14:creationId xmlns:p14="http://schemas.microsoft.com/office/powerpoint/2010/main" val="712590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a:bodyPr>
          <a:lstStyle/>
          <a:p>
            <a:r>
              <a:rPr lang="en-US" dirty="0"/>
              <a:t>Plan for January</a:t>
            </a:r>
          </a:p>
          <a:p>
            <a:pPr lvl="1"/>
            <a:r>
              <a:rPr lang="en-US" dirty="0"/>
              <a:t>Finalize and approve SDD (802.16-16-0044r4 or subsequent)  defining technical approach</a:t>
            </a:r>
          </a:p>
          <a:p>
            <a:pPr lvl="1"/>
            <a:r>
              <a:rPr lang="en-US" dirty="0"/>
              <a:t>Assignment of Technical Editor</a:t>
            </a:r>
          </a:p>
          <a:p>
            <a:pPr lvl="1"/>
            <a:r>
              <a:rPr lang="en-US" dirty="0"/>
              <a:t>Develop Table of Contents / Draft Framework</a:t>
            </a:r>
          </a:p>
          <a:p>
            <a:pPr lvl="1"/>
            <a:endParaRPr lang="en-US" dirty="0"/>
          </a:p>
          <a:p>
            <a:r>
              <a:rPr lang="en-US"/>
              <a:t>Set Conference </a:t>
            </a:r>
            <a:r>
              <a:rPr lang="en-US" dirty="0"/>
              <a:t>call for coordination</a:t>
            </a:r>
          </a:p>
          <a:p>
            <a:pPr lvl="1"/>
            <a:endParaRPr lang="en-US" dirty="0"/>
          </a:p>
        </p:txBody>
      </p:sp>
    </p:spTree>
    <p:extLst>
      <p:ext uri="{BB962C8B-B14F-4D97-AF65-F5344CB8AC3E}">
        <p14:creationId xmlns:p14="http://schemas.microsoft.com/office/powerpoint/2010/main" val="5455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Contributions</a:t>
            </a:r>
          </a:p>
          <a:p>
            <a:r>
              <a:rPr lang="en-US" dirty="0"/>
              <a:t>Review of System Requirements Document</a:t>
            </a:r>
          </a:p>
          <a:p>
            <a:r>
              <a:rPr lang="en-US" dirty="0"/>
              <a:t>Review and Development of System Description Document</a:t>
            </a:r>
          </a:p>
          <a:p>
            <a:r>
              <a:rPr lang="en-US" dirty="0"/>
              <a:t>Develop Table of Contents of Draft Standard</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41780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(1)</a:t>
            </a:r>
          </a:p>
        </p:txBody>
      </p:sp>
      <p:sp>
        <p:nvSpPr>
          <p:cNvPr id="3" name="Content Placeholder 2"/>
          <p:cNvSpPr>
            <a:spLocks noGrp="1"/>
          </p:cNvSpPr>
          <p:nvPr>
            <p:ph idx="1"/>
          </p:nvPr>
        </p:nvSpPr>
        <p:spPr>
          <a:xfrm>
            <a:off x="457200" y="1219201"/>
            <a:ext cx="8229600" cy="4572000"/>
          </a:xfrm>
        </p:spPr>
        <p:txBody>
          <a:bodyPr>
            <a:normAutofit fontScale="55000" lnSpcReduction="20000"/>
          </a:bodyPr>
          <a:lstStyle/>
          <a:p>
            <a:r>
              <a:rPr lang="en-US" dirty="0"/>
              <a:t>The draft development process will follow this approach. </a:t>
            </a:r>
          </a:p>
          <a:p>
            <a:r>
              <a:rPr lang="en-US" dirty="0"/>
              <a:t>Phase 1a: Agree on the overall structure of the PHY layer and its principles of operation. The proposals and operation should address the requirements in the SRD, and conform to the scope defined in the PAR.  Capture the design principles of the amendment into this System Description Document (SDD). </a:t>
            </a:r>
          </a:p>
          <a:p>
            <a:r>
              <a:rPr lang="en-US" dirty="0"/>
              <a:t>Phase 1b: Consider MAC changes needed to support the PHY operation and further optimizations for efficiency to satisfy the SRD requirements.</a:t>
            </a:r>
          </a:p>
          <a:p>
            <a:pPr lvl="1"/>
            <a:r>
              <a:rPr lang="en-US" dirty="0"/>
              <a:t>•	Text Proposals should provide a table of system description parameters and performance analysis addressing the requirements in the SRD.</a:t>
            </a:r>
          </a:p>
          <a:p>
            <a:pPr lvl="1"/>
            <a:r>
              <a:rPr lang="en-US" dirty="0"/>
              <a:t>•	Text proposals should describe any necessary (consequential) MAC changes and how they affect the performance metrics</a:t>
            </a:r>
          </a:p>
          <a:p>
            <a:pPr lvl="1"/>
            <a:r>
              <a:rPr lang="en-US" dirty="0"/>
              <a:t>•	Text Proposals can be adopted into the SDD with the approval of the Task Group.</a:t>
            </a:r>
          </a:p>
          <a:p>
            <a:endParaRPr lang="en-US" dirty="0"/>
          </a:p>
          <a:p>
            <a:r>
              <a:rPr lang="en-US" dirty="0"/>
              <a:t>When the SDD has adopted proposals meeting the requirements of the SRD, </a:t>
            </a:r>
          </a:p>
          <a:p>
            <a:r>
              <a:rPr lang="en-US" dirty="0"/>
              <a:t>Phase 2 will map the SDD into the base standard, which then leads us to a </a:t>
            </a:r>
            <a:r>
              <a:rPr lang="en-US" dirty="0" err="1"/>
              <a:t>ToC</a:t>
            </a:r>
            <a:r>
              <a:rPr lang="en-US" dirty="0"/>
              <a:t> and outline for the draft amendment.</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(2)</a:t>
            </a:r>
          </a:p>
        </p:txBody>
      </p:sp>
      <p:sp>
        <p:nvSpPr>
          <p:cNvPr id="3" name="Content Placeholder 2"/>
          <p:cNvSpPr>
            <a:spLocks noGrp="1"/>
          </p:cNvSpPr>
          <p:nvPr>
            <p:ph idx="1"/>
          </p:nvPr>
        </p:nvSpPr>
        <p:spPr/>
        <p:txBody>
          <a:bodyPr>
            <a:normAutofit/>
          </a:bodyPr>
          <a:lstStyle/>
          <a:p>
            <a:r>
              <a:rPr lang="en-US" dirty="0"/>
              <a:t>General profile that addresses all but the “edge case”</a:t>
            </a:r>
          </a:p>
          <a:p>
            <a:r>
              <a:rPr lang="en-US" dirty="0"/>
              <a:t>Specialized profiles for optimizing specific use cases: can extend toward general profile. </a:t>
            </a:r>
          </a:p>
          <a:p>
            <a:pPr lvl="1"/>
            <a:r>
              <a:rPr lang="en-US" dirty="0"/>
              <a:t>Longest range vs shorter range</a:t>
            </a:r>
          </a:p>
          <a:p>
            <a:pPr lvl="1"/>
            <a:r>
              <a:rPr lang="en-US" dirty="0"/>
              <a:t>Lowest BW vs wide bandwidth</a:t>
            </a:r>
          </a:p>
          <a:p>
            <a:pPr lvl="1"/>
            <a:r>
              <a:rPr lang="en-US" dirty="0"/>
              <a:t>Shortest possible latency</a:t>
            </a:r>
          </a:p>
          <a:p>
            <a:endParaRPr lang="en-US" dirty="0"/>
          </a:p>
        </p:txBody>
      </p:sp>
    </p:spTree>
    <p:extLst>
      <p:ext uri="{BB962C8B-B14F-4D97-AF65-F5344CB8AC3E}">
        <p14:creationId xmlns:p14="http://schemas.microsoft.com/office/powerpoint/2010/main" val="3148114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proposal evaluation</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a:t>Proposals are evaluated on how well they</a:t>
            </a:r>
          </a:p>
          <a:p>
            <a:pPr lvl="1"/>
            <a:r>
              <a:rPr lang="en-US" dirty="0"/>
              <a:t>Address the requirements in the SRD</a:t>
            </a:r>
          </a:p>
          <a:p>
            <a:pPr lvl="1"/>
            <a:r>
              <a:rPr lang="en-US" dirty="0"/>
              <a:t>Specifies the minimum set of essential changes to the OFDMA PHY defined in 802.16-2012 as necessary to meet the requirements</a:t>
            </a:r>
          </a:p>
          <a:p>
            <a:pPr lvl="1"/>
            <a:r>
              <a:rPr lang="en-US" dirty="0"/>
              <a:t>Address the performance metrics from the SDD</a:t>
            </a:r>
          </a:p>
          <a:p>
            <a:pPr lvl="2"/>
            <a:r>
              <a:rPr lang="en-US" dirty="0"/>
              <a:t>PHY Throughput</a:t>
            </a:r>
          </a:p>
          <a:p>
            <a:pPr lvl="2"/>
            <a:r>
              <a:rPr lang="en-US" dirty="0" err="1"/>
              <a:t>Goodput</a:t>
            </a:r>
            <a:endParaRPr lang="en-US" dirty="0"/>
          </a:p>
          <a:p>
            <a:pPr lvl="2"/>
            <a:r>
              <a:rPr lang="en-US" dirty="0"/>
              <a:t>Frame Size  / Latency</a:t>
            </a:r>
          </a:p>
          <a:p>
            <a:pPr lvl="2"/>
            <a:r>
              <a:rPr lang="en-US" dirty="0"/>
              <a:t>Peak to Average Power Ratio</a:t>
            </a:r>
          </a:p>
          <a:p>
            <a:pPr lvl="2"/>
            <a:r>
              <a:rPr lang="en-US" dirty="0"/>
              <a:t>Inter-carrier Interference</a:t>
            </a:r>
          </a:p>
          <a:p>
            <a:pPr lvl="2"/>
            <a:r>
              <a:rPr lang="en-US" dirty="0"/>
              <a:t>Inter-symbol Interference, Delay Spread</a:t>
            </a:r>
          </a:p>
          <a:p>
            <a:pPr lvl="2"/>
            <a:r>
              <a:rPr lang="en-US" dirty="0"/>
              <a:t>Interference management, MIMO, beam forming</a:t>
            </a:r>
          </a:p>
          <a:p>
            <a:pPr lvl="2"/>
            <a:r>
              <a:rPr lang="en-US" dirty="0"/>
              <a:t>CINR performance</a:t>
            </a:r>
          </a:p>
          <a:p>
            <a:pPr lvl="2"/>
            <a:r>
              <a:rPr lang="en-US" dirty="0"/>
              <a:t>Out of band emissions</a:t>
            </a:r>
          </a:p>
          <a:p>
            <a:pPr lvl="2"/>
            <a:r>
              <a:rPr lang="en-US" dirty="0"/>
              <a:t>Mobility capability</a:t>
            </a:r>
          </a:p>
          <a:p>
            <a:pPr lvl="1"/>
            <a:r>
              <a:rPr lang="en-US" dirty="0"/>
              <a:t>Provides sufficient information and supporting data to allow the understanding of how the requirements and performance are met</a:t>
            </a:r>
          </a:p>
          <a:p>
            <a:pPr lvl="1"/>
            <a:r>
              <a:rPr lang="en-US" dirty="0"/>
              <a:t>Ability to maintain performance across the frequency range of interest</a:t>
            </a:r>
          </a:p>
        </p:txBody>
      </p:sp>
    </p:spTree>
    <p:extLst>
      <p:ext uri="{BB962C8B-B14F-4D97-AF65-F5344CB8AC3E}">
        <p14:creationId xmlns:p14="http://schemas.microsoft.com/office/powerpoint/2010/main" val="265277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 AM2</a:t>
            </a:r>
          </a:p>
          <a:p>
            <a:pPr lvl="1"/>
            <a:r>
              <a:rPr lang="en-US" dirty="0"/>
              <a:t>Wednesday PM1</a:t>
            </a:r>
          </a:p>
          <a:p>
            <a:pPr lvl="1"/>
            <a:r>
              <a:rPr lang="en-US" dirty="0"/>
              <a:t>Thursday PM1</a:t>
            </a:r>
          </a:p>
          <a:p>
            <a:endParaRPr lang="en-US" dirty="0"/>
          </a:p>
        </p:txBody>
      </p:sp>
      <p:pic>
        <p:nvPicPr>
          <p:cNvPr id="5" name="Picture 4"/>
          <p:cNvPicPr>
            <a:picLocks noChangeAspect="1"/>
          </p:cNvPicPr>
          <p:nvPr/>
        </p:nvPicPr>
        <p:blipFill>
          <a:blip r:embed="rId2"/>
          <a:stretch>
            <a:fillRect/>
          </a:stretch>
        </p:blipFill>
        <p:spPr>
          <a:xfrm>
            <a:off x="609600" y="274637"/>
            <a:ext cx="2743200" cy="5773317"/>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6" name="Picture 5"/>
          <p:cNvPicPr>
            <a:picLocks noChangeAspect="1"/>
          </p:cNvPicPr>
          <p:nvPr/>
        </p:nvPicPr>
        <p:blipFill>
          <a:blip r:embed="rId3"/>
          <a:stretch>
            <a:fillRect/>
          </a:stretch>
        </p:blipFill>
        <p:spPr>
          <a:xfrm>
            <a:off x="152400" y="1997031"/>
            <a:ext cx="8839200" cy="4490779"/>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r>
              <a:rPr lang="en-US" dirty="0"/>
              <a:t>Nov 2016	Complete SDD, </a:t>
            </a:r>
            <a:br>
              <a:rPr lang="en-US" dirty="0"/>
            </a:br>
            <a:r>
              <a:rPr lang="en-US" dirty="0"/>
              <a:t>                         Initial Draft Development</a:t>
            </a:r>
          </a:p>
          <a:p>
            <a:r>
              <a:rPr lang="en-US" dirty="0"/>
              <a:t>Jan 2016		Draft Development, WG Letter 			Ballot</a:t>
            </a:r>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9872</TotalTime>
  <Words>1261</Words>
  <Application>Microsoft Office PowerPoint</Application>
  <PresentationFormat>On-screen Show (4:3)</PresentationFormat>
  <Paragraphs>209</Paragraphs>
  <Slides>25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Plan for presentation and discussion of contributions</vt:lpstr>
      <vt:lpstr>Development and Editing of Draft SRD</vt:lpstr>
      <vt:lpstr>Presentation of Contributions</vt:lpstr>
      <vt:lpstr>Development of SDD</vt:lpstr>
      <vt:lpstr>Parameters for consideration</vt:lpstr>
      <vt:lpstr>Preamble Notes on SDD (September)</vt:lpstr>
      <vt:lpstr>CDMA Notes on SDD (September)</vt:lpstr>
      <vt:lpstr>SDD Notes (Sept)</vt:lpstr>
      <vt:lpstr>Accomplishments at September meeting</vt:lpstr>
      <vt:lpstr>TG Closing</vt:lpstr>
      <vt:lpstr>Reference</vt:lpstr>
      <vt:lpstr>November: Development of Table of Contents for Draft Standard</vt:lpstr>
      <vt:lpstr>November: Discussion on Table of Contents</vt:lpstr>
      <vt:lpstr>Development Process (1)</vt:lpstr>
      <vt:lpstr>Development Process (2)</vt:lpstr>
      <vt:lpstr>Guidelines for proposal evaluation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811</cp:revision>
  <cp:lastPrinted>1998-02-10T13:28:06Z</cp:lastPrinted>
  <dcterms:created xsi:type="dcterms:W3CDTF">2011-12-30T17:06:23Z</dcterms:created>
  <dcterms:modified xsi:type="dcterms:W3CDTF">2016-11-08T16:07:49Z</dcterms:modified>
</cp:coreProperties>
</file>