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40"/>
  </p:notesMasterIdLst>
  <p:handoutMasterIdLst>
    <p:handoutMasterId r:id="rId41"/>
  </p:handoutMasterIdLst>
  <p:sldIdLst>
    <p:sldId id="261" r:id="rId3"/>
    <p:sldId id="271" r:id="rId4"/>
    <p:sldId id="280" r:id="rId5"/>
    <p:sldId id="281" r:id="rId6"/>
    <p:sldId id="282" r:id="rId7"/>
    <p:sldId id="283" r:id="rId8"/>
    <p:sldId id="272" r:id="rId9"/>
    <p:sldId id="300" r:id="rId10"/>
    <p:sldId id="269" r:id="rId11"/>
    <p:sldId id="270" r:id="rId12"/>
    <p:sldId id="301" r:id="rId13"/>
    <p:sldId id="279" r:id="rId14"/>
    <p:sldId id="284" r:id="rId15"/>
    <p:sldId id="286" r:id="rId16"/>
    <p:sldId id="302" r:id="rId17"/>
    <p:sldId id="304" r:id="rId18"/>
    <p:sldId id="303" r:id="rId19"/>
    <p:sldId id="309" r:id="rId20"/>
    <p:sldId id="310" r:id="rId21"/>
    <p:sldId id="299" r:id="rId22"/>
    <p:sldId id="288" r:id="rId23"/>
    <p:sldId id="289" r:id="rId24"/>
    <p:sldId id="290" r:id="rId25"/>
    <p:sldId id="291" r:id="rId26"/>
    <p:sldId id="294" r:id="rId27"/>
    <p:sldId id="305" r:id="rId28"/>
    <p:sldId id="306" r:id="rId29"/>
    <p:sldId id="307" r:id="rId30"/>
    <p:sldId id="311" r:id="rId31"/>
    <p:sldId id="312" r:id="rId32"/>
    <p:sldId id="285" r:id="rId33"/>
    <p:sldId id="313" r:id="rId34"/>
    <p:sldId id="274" r:id="rId35"/>
    <p:sldId id="287" r:id="rId36"/>
    <p:sldId id="295" r:id="rId37"/>
    <p:sldId id="297" r:id="rId38"/>
    <p:sldId id="298"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64" autoAdjust="0"/>
    <p:restoredTop sz="94660"/>
  </p:normalViewPr>
  <p:slideViewPr>
    <p:cSldViewPr>
      <p:cViewPr varScale="1">
        <p:scale>
          <a:sx n="65" d="100"/>
          <a:sy n="65" d="100"/>
        </p:scale>
        <p:origin x="27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16-16-0050-02-Gdoc</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September 2016</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6/dcn/16/16-16-0034-02-000s-draft-p802-16s-system-requirements-document-srd.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iyoGlyKxRjZTsJdIwHZSdrBwOoP2ODFGh48k6-XJgCE/edit#gid=9"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6/dcn/16/16-16-0044-01-000s-802-16s-system-description-document-sdd-outline.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s://standards.ieee.org/getieee802/download/802.16-2012.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cs.google.com/spreadsheets/d/1iyoGlyKxRjZTsJdIwHZSdrBwOoP2ODFGh48k6-XJgCE/edit#gid=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#105</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16-16-0050-02-000s</a:t>
            </a:r>
          </a:p>
          <a:p>
            <a:pPr marL="342900" lvl="1" defTabSz="1016000"/>
            <a:r>
              <a:rPr lang="en-US" dirty="0">
                <a:latin typeface="Times" pitchFamily="1" charset="0"/>
              </a:rPr>
              <a:t>Date Submitted:</a:t>
            </a:r>
          </a:p>
          <a:p>
            <a:pPr marL="342900" lvl="1" defTabSz="1016000"/>
            <a:r>
              <a:rPr lang="en-US" dirty="0">
                <a:latin typeface="Times" pitchFamily="1" charset="0"/>
              </a:rPr>
              <a:t>6 Sept 2016</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#105  Task Group Meeting Presentation (September 2016)</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 Scope</a:t>
            </a:r>
          </a:p>
        </p:txBody>
      </p:sp>
      <p:sp>
        <p:nvSpPr>
          <p:cNvPr id="3" name="Content Placeholder 2"/>
          <p:cNvSpPr>
            <a:spLocks noGrp="1"/>
          </p:cNvSpPr>
          <p:nvPr>
            <p:ph idx="1"/>
          </p:nvPr>
        </p:nvSpPr>
        <p:spPr/>
        <p:txBody>
          <a:bodyPr>
            <a:normAutofit fontScale="77500" lnSpcReduction="20000"/>
          </a:bodyPr>
          <a:lstStyle/>
          <a:p>
            <a:r>
              <a:rPr lang="en-US" dirty="0"/>
              <a:t>From 802.16-16-0038-00-000s</a:t>
            </a:r>
          </a:p>
          <a:p>
            <a:endParaRPr lang="en-US" dirty="0"/>
          </a:p>
          <a:p>
            <a:r>
              <a:rPr lang="en-US" dirty="0"/>
              <a:t>This project specifies </a:t>
            </a:r>
            <a:r>
              <a:rPr lang="en-US" dirty="0" err="1"/>
              <a:t>WirelessMAN</a:t>
            </a:r>
            <a:r>
              <a:rPr lang="en-US" dirty="0"/>
              <a:t>-OFDMA TDD operation in exclusively-licensed spectrum with channel bandwidth from 100 kHz up to 1.25 MHz, including 1 MHz explicitly. The amendment will target operation in the 700 MHz band but will also support operation in other VHF/UHF bands. The project amends Clause 12 of IEEE </a:t>
            </a:r>
            <a:r>
              <a:rPr lang="en-US" dirty="0" err="1"/>
              <a:t>Std</a:t>
            </a:r>
            <a:r>
              <a:rPr lang="en-US" dirty="0"/>
              <a:t> 802.16, adding a new system profile and amending other clauses as required to support the narrower channel widths. The range and data rate supported by the added profile are commensurate with those of the base standard, as scaled by the reduced channel bandwidth.</a:t>
            </a:r>
          </a:p>
        </p:txBody>
      </p:sp>
    </p:spTree>
    <p:extLst>
      <p:ext uri="{BB962C8B-B14F-4D97-AF65-F5344CB8AC3E}">
        <p14:creationId xmlns:p14="http://schemas.microsoft.com/office/powerpoint/2010/main" val="3377491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presentation and discussion of contributions</a:t>
            </a:r>
          </a:p>
        </p:txBody>
      </p:sp>
      <p:sp>
        <p:nvSpPr>
          <p:cNvPr id="3" name="Content Placeholder 2"/>
          <p:cNvSpPr>
            <a:spLocks noGrp="1"/>
          </p:cNvSpPr>
          <p:nvPr>
            <p:ph idx="1"/>
          </p:nvPr>
        </p:nvSpPr>
        <p:spPr/>
        <p:txBody>
          <a:bodyPr>
            <a:normAutofit fontScale="92500" lnSpcReduction="20000"/>
          </a:bodyPr>
          <a:lstStyle/>
          <a:p>
            <a:r>
              <a:rPr lang="en-US" dirty="0"/>
              <a:t>Evaluation of Alternatives for 1 MHz Channels   (Doug Gray)  16-16-37r2</a:t>
            </a:r>
          </a:p>
          <a:p>
            <a:r>
              <a:rPr lang="en-US" dirty="0"/>
              <a:t>Proposed PHY Layer Parameters for IEEE 802.16s (Menashe </a:t>
            </a:r>
            <a:r>
              <a:rPr lang="en-US" dirty="0" err="1"/>
              <a:t>Shahar</a:t>
            </a:r>
            <a:r>
              <a:rPr lang="en-US" dirty="0"/>
              <a:t>) 16-16-39r1</a:t>
            </a:r>
          </a:p>
          <a:p>
            <a:r>
              <a:rPr lang="en-US" dirty="0"/>
              <a:t>MAC Overhead Calculator (Menashe </a:t>
            </a:r>
            <a:r>
              <a:rPr lang="en-US" dirty="0" err="1"/>
              <a:t>Shahar</a:t>
            </a:r>
            <a:r>
              <a:rPr lang="en-US" dirty="0"/>
              <a:t>) 16-16-49r0</a:t>
            </a:r>
          </a:p>
          <a:p>
            <a:r>
              <a:rPr lang="en-US" dirty="0"/>
              <a:t>Benefits of Specific PHY Layer Parameters to Support 1MHz Channels (Doug Gray) 16-16-47r1</a:t>
            </a:r>
          </a:p>
          <a:p>
            <a:r>
              <a:rPr lang="en-US" dirty="0"/>
              <a:t>Proposed MAC Changes (Menashe </a:t>
            </a:r>
            <a:r>
              <a:rPr lang="en-US" dirty="0" err="1"/>
              <a:t>Shahar</a:t>
            </a:r>
            <a:r>
              <a:rPr lang="en-US" dirty="0"/>
              <a:t>) 16-16-51r0</a:t>
            </a:r>
          </a:p>
          <a:p>
            <a:endParaRPr lang="en-US" dirty="0"/>
          </a:p>
        </p:txBody>
      </p:sp>
    </p:spTree>
    <p:extLst>
      <p:ext uri="{BB962C8B-B14F-4D97-AF65-F5344CB8AC3E}">
        <p14:creationId xmlns:p14="http://schemas.microsoft.com/office/powerpoint/2010/main" val="2955516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and Editing of Draft SRD</a:t>
            </a:r>
          </a:p>
        </p:txBody>
      </p:sp>
      <p:sp>
        <p:nvSpPr>
          <p:cNvPr id="3" name="Content Placeholder 2"/>
          <p:cNvSpPr>
            <a:spLocks noGrp="1"/>
          </p:cNvSpPr>
          <p:nvPr>
            <p:ph idx="1"/>
          </p:nvPr>
        </p:nvSpPr>
        <p:spPr/>
        <p:txBody>
          <a:bodyPr/>
          <a:lstStyle/>
          <a:p>
            <a:r>
              <a:rPr lang="en-US" dirty="0"/>
              <a:t>Draft SRD is posted as 802.16-16-0034r2</a:t>
            </a:r>
          </a:p>
          <a:p>
            <a:endParaRPr lang="en-US" dirty="0"/>
          </a:p>
          <a:p>
            <a:r>
              <a:rPr lang="en-US" dirty="0">
                <a:hlinkClick r:id="rId2"/>
              </a:rPr>
              <a:t>https://mentor.ieee.org/802.16/dcn/16/16-16-0034-02-000s-draft-p802-16s-system-requirements-document-srd.docx</a:t>
            </a:r>
            <a:endParaRPr lang="en-US" dirty="0"/>
          </a:p>
          <a:p>
            <a:endParaRPr lang="en-US" dirty="0"/>
          </a:p>
          <a:p>
            <a:r>
              <a:rPr lang="en-US" dirty="0"/>
              <a:t>Updated to 802.16-16-34r3</a:t>
            </a:r>
          </a:p>
          <a:p>
            <a:endParaRPr lang="en-US" dirty="0"/>
          </a:p>
        </p:txBody>
      </p:sp>
    </p:spTree>
    <p:extLst>
      <p:ext uri="{BB962C8B-B14F-4D97-AF65-F5344CB8AC3E}">
        <p14:creationId xmlns:p14="http://schemas.microsoft.com/office/powerpoint/2010/main" val="1554586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July discussion on SRD</a:t>
            </a:r>
          </a:p>
        </p:txBody>
      </p:sp>
      <p:sp>
        <p:nvSpPr>
          <p:cNvPr id="3" name="Content Placeholder 2"/>
          <p:cNvSpPr>
            <a:spLocks noGrp="1"/>
          </p:cNvSpPr>
          <p:nvPr>
            <p:ph idx="1"/>
          </p:nvPr>
        </p:nvSpPr>
        <p:spPr/>
        <p:txBody>
          <a:bodyPr>
            <a:normAutofit fontScale="92500" lnSpcReduction="10000"/>
          </a:bodyPr>
          <a:lstStyle/>
          <a:p>
            <a:r>
              <a:rPr lang="en-US" dirty="0"/>
              <a:t>Do we want to extend maximum range beyond 60km? </a:t>
            </a:r>
          </a:p>
          <a:p>
            <a:pPr lvl="1"/>
            <a:r>
              <a:rPr lang="en-US" dirty="0"/>
              <a:t>What is the TTG/RTG gap parameter range?</a:t>
            </a:r>
          </a:p>
          <a:p>
            <a:pPr lvl="1"/>
            <a:r>
              <a:rPr lang="en-US" dirty="0"/>
              <a:t>Does the specification limit the range?</a:t>
            </a:r>
          </a:p>
          <a:p>
            <a:pPr lvl="1"/>
            <a:r>
              <a:rPr lang="en-US" dirty="0"/>
              <a:t>Need to understand the implications on a larger range – would there be additional profiles required.</a:t>
            </a:r>
          </a:p>
          <a:p>
            <a:pPr lvl="1"/>
            <a:r>
              <a:rPr lang="en-US" dirty="0"/>
              <a:t>Cyclic Prefixes may need to change.</a:t>
            </a:r>
          </a:p>
          <a:p>
            <a:r>
              <a:rPr lang="en-US" dirty="0"/>
              <a:t>Request contributions to provide technical guidance on maximum range and system implications.</a:t>
            </a:r>
          </a:p>
          <a:p>
            <a:pPr lvl="1"/>
            <a:endParaRPr lang="en-US" dirty="0"/>
          </a:p>
        </p:txBody>
      </p:sp>
    </p:spTree>
    <p:extLst>
      <p:ext uri="{BB962C8B-B14F-4D97-AF65-F5344CB8AC3E}">
        <p14:creationId xmlns:p14="http://schemas.microsoft.com/office/powerpoint/2010/main" val="1798214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July discussion on SRD</a:t>
            </a:r>
          </a:p>
        </p:txBody>
      </p:sp>
      <p:sp>
        <p:nvSpPr>
          <p:cNvPr id="3" name="Content Placeholder 2"/>
          <p:cNvSpPr>
            <a:spLocks noGrp="1"/>
          </p:cNvSpPr>
          <p:nvPr>
            <p:ph idx="1"/>
          </p:nvPr>
        </p:nvSpPr>
        <p:spPr/>
        <p:txBody>
          <a:bodyPr>
            <a:normAutofit fontScale="92500" lnSpcReduction="20000"/>
          </a:bodyPr>
          <a:lstStyle/>
          <a:p>
            <a:r>
              <a:rPr lang="en-US" dirty="0"/>
              <a:t>Channel Bandwidth</a:t>
            </a:r>
          </a:p>
          <a:p>
            <a:pPr lvl="1"/>
            <a:r>
              <a:rPr lang="en-US" dirty="0"/>
              <a:t>Within the range of 100 KHz to 1.25 MHz, what granularity of channel widths do we want?</a:t>
            </a:r>
          </a:p>
          <a:p>
            <a:pPr lvl="1"/>
            <a:r>
              <a:rPr lang="en-US" dirty="0"/>
              <a:t>How many system profiles do we want to make? </a:t>
            </a:r>
          </a:p>
          <a:p>
            <a:pPr lvl="1"/>
            <a:r>
              <a:rPr lang="en-US" dirty="0"/>
              <a:t>We want to specify all needed and useful profiles as part of this amendment.</a:t>
            </a:r>
          </a:p>
          <a:p>
            <a:pPr lvl="1"/>
            <a:r>
              <a:rPr lang="en-US" dirty="0"/>
              <a:t>System profiles should be flexible: able to support ranges of channel sizes.  </a:t>
            </a:r>
          </a:p>
          <a:p>
            <a:pPr lvl="1"/>
            <a:r>
              <a:rPr lang="en-US" dirty="0"/>
              <a:t>Consider having profiles based on ranges of channel sizes, with small steps within those ranges</a:t>
            </a:r>
          </a:p>
          <a:p>
            <a:pPr lvl="1"/>
            <a:r>
              <a:rPr lang="en-US" dirty="0"/>
              <a:t> </a:t>
            </a:r>
          </a:p>
          <a:p>
            <a:pPr lvl="1"/>
            <a:endParaRPr lang="en-US" dirty="0"/>
          </a:p>
        </p:txBody>
      </p:sp>
    </p:spTree>
    <p:extLst>
      <p:ext uri="{BB962C8B-B14F-4D97-AF65-F5344CB8AC3E}">
        <p14:creationId xmlns:p14="http://schemas.microsoft.com/office/powerpoint/2010/main" val="136723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p:txBody>
          <a:bodyPr/>
          <a:lstStyle/>
          <a:p>
            <a:r>
              <a:rPr lang="en-US" dirty="0"/>
              <a:t>Evaluation of Alternatives for 1 MHz Channels   (Doug Gray)  16-16-37r2</a:t>
            </a:r>
          </a:p>
          <a:p>
            <a:endParaRPr lang="en-US" dirty="0"/>
          </a:p>
          <a:p>
            <a:r>
              <a:rPr lang="en-US" dirty="0"/>
              <a:t>Detailed review not required – minor update to previous contribution</a:t>
            </a:r>
          </a:p>
        </p:txBody>
      </p:sp>
    </p:spTree>
    <p:extLst>
      <p:ext uri="{BB962C8B-B14F-4D97-AF65-F5344CB8AC3E}">
        <p14:creationId xmlns:p14="http://schemas.microsoft.com/office/powerpoint/2010/main" val="275568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PHY Layer Parameters for IEEE 802.16s (Menashe </a:t>
            </a:r>
            <a:r>
              <a:rPr lang="en-US" dirty="0" err="1"/>
              <a:t>Shahar</a:t>
            </a:r>
            <a:r>
              <a:rPr lang="en-US" dirty="0"/>
              <a:t>) 16-16-39r1</a:t>
            </a:r>
          </a:p>
        </p:txBody>
      </p:sp>
      <p:sp>
        <p:nvSpPr>
          <p:cNvPr id="3" name="Content Placeholder 2"/>
          <p:cNvSpPr>
            <a:spLocks noGrp="1"/>
          </p:cNvSpPr>
          <p:nvPr>
            <p:ph idx="1"/>
          </p:nvPr>
        </p:nvSpPr>
        <p:spPr/>
        <p:txBody>
          <a:bodyPr>
            <a:normAutofit fontScale="77500" lnSpcReduction="20000"/>
          </a:bodyPr>
          <a:lstStyle/>
          <a:p>
            <a:r>
              <a:rPr lang="en-US" dirty="0"/>
              <a:t>Discuss how fine of resolution we want to specify parameters for channel width, sampling clock, etc. </a:t>
            </a:r>
          </a:p>
          <a:p>
            <a:r>
              <a:rPr lang="en-US" dirty="0"/>
              <a:t>3 cases</a:t>
            </a:r>
          </a:p>
          <a:p>
            <a:pPr lvl="1"/>
            <a:r>
              <a:rPr lang="en-US" dirty="0"/>
              <a:t>Full sampling clock:  1 MHz, 500 KHz</a:t>
            </a:r>
          </a:p>
          <a:p>
            <a:pPr lvl="1"/>
            <a:r>
              <a:rPr lang="en-US" dirty="0"/>
              <a:t>Reduced sampling clock: 250 KHz and below</a:t>
            </a:r>
          </a:p>
          <a:p>
            <a:r>
              <a:rPr lang="en-US" dirty="0"/>
              <a:t>Preambles:</a:t>
            </a:r>
          </a:p>
          <a:p>
            <a:pPr lvl="1"/>
            <a:r>
              <a:rPr lang="en-US" dirty="0"/>
              <a:t>Need alignment of preamble for 500, 250, 125, 100 KHz</a:t>
            </a:r>
          </a:p>
          <a:p>
            <a:pPr lvl="1"/>
            <a:r>
              <a:rPr lang="en-US" dirty="0"/>
              <a:t>Calls for disassociating preamble from </a:t>
            </a:r>
            <a:r>
              <a:rPr lang="en-US" dirty="0" err="1"/>
              <a:t>sectorID</a:t>
            </a:r>
            <a:r>
              <a:rPr lang="en-US" dirty="0"/>
              <a:t> and </a:t>
            </a:r>
            <a:r>
              <a:rPr lang="en-US" dirty="0" err="1"/>
              <a:t>IDcell</a:t>
            </a:r>
            <a:endParaRPr lang="en-US" dirty="0"/>
          </a:p>
          <a:p>
            <a:pPr lvl="1"/>
            <a:r>
              <a:rPr lang="en-US" dirty="0"/>
              <a:t>Allow preamble to be transmitted over consecutive subcarriers. </a:t>
            </a:r>
          </a:p>
          <a:p>
            <a:r>
              <a:rPr lang="en-US" dirty="0"/>
              <a:t>CDMA codes:</a:t>
            </a:r>
          </a:p>
          <a:p>
            <a:pPr lvl="1"/>
            <a:r>
              <a:rPr lang="en-US" dirty="0"/>
              <a:t>Extend by transmitting over two symbols as needed to fit</a:t>
            </a:r>
          </a:p>
          <a:p>
            <a:pPr lvl="1"/>
            <a:r>
              <a:rPr lang="en-US" dirty="0"/>
              <a:t>Reduce chance of collisions in large numbers of SS connected</a:t>
            </a:r>
          </a:p>
        </p:txBody>
      </p:sp>
    </p:spTree>
    <p:extLst>
      <p:ext uri="{BB962C8B-B14F-4D97-AF65-F5344CB8AC3E}">
        <p14:creationId xmlns:p14="http://schemas.microsoft.com/office/powerpoint/2010/main" val="2648224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802.16-16-0047r1 Discussion</a:t>
            </a:r>
          </a:p>
        </p:txBody>
      </p:sp>
      <p:sp>
        <p:nvSpPr>
          <p:cNvPr id="3" name="Content Placeholder 2"/>
          <p:cNvSpPr>
            <a:spLocks noGrp="1"/>
          </p:cNvSpPr>
          <p:nvPr>
            <p:ph idx="1"/>
          </p:nvPr>
        </p:nvSpPr>
        <p:spPr>
          <a:xfrm>
            <a:off x="457200" y="2362200"/>
            <a:ext cx="8229600" cy="3763963"/>
          </a:xfrm>
        </p:spPr>
        <p:txBody>
          <a:bodyPr/>
          <a:lstStyle/>
          <a:p>
            <a:r>
              <a:rPr lang="en-US" dirty="0"/>
              <a:t>Approach is PUSC, but Band AMC is required in SRD</a:t>
            </a:r>
          </a:p>
          <a:p>
            <a:r>
              <a:rPr lang="en-US" dirty="0"/>
              <a:t>AMC provides further flexibility to define narrower </a:t>
            </a:r>
            <a:r>
              <a:rPr lang="en-US" dirty="0" err="1"/>
              <a:t>channelizations</a:t>
            </a:r>
            <a:endParaRPr lang="en-US" dirty="0"/>
          </a:p>
          <a:p>
            <a:r>
              <a:rPr lang="en-US" dirty="0"/>
              <a:t>Result is not efficient. Band AMC provides 33.3% increase in throughput</a:t>
            </a:r>
          </a:p>
          <a:p>
            <a:endParaRPr lang="en-US" dirty="0"/>
          </a:p>
        </p:txBody>
      </p:sp>
      <p:pic>
        <p:nvPicPr>
          <p:cNvPr id="4" name="Picture 3"/>
          <p:cNvPicPr>
            <a:picLocks noChangeAspect="1"/>
          </p:cNvPicPr>
          <p:nvPr/>
        </p:nvPicPr>
        <p:blipFill>
          <a:blip r:embed="rId2"/>
          <a:stretch>
            <a:fillRect/>
          </a:stretch>
        </p:blipFill>
        <p:spPr>
          <a:xfrm>
            <a:off x="228600" y="990600"/>
            <a:ext cx="8763000" cy="1512939"/>
          </a:xfrm>
          <a:prstGeom prst="rect">
            <a:avLst/>
          </a:prstGeom>
        </p:spPr>
      </p:pic>
    </p:spTree>
    <p:extLst>
      <p:ext uri="{BB962C8B-B14F-4D97-AF65-F5344CB8AC3E}">
        <p14:creationId xmlns:p14="http://schemas.microsoft.com/office/powerpoint/2010/main" val="150888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802.16-16-0047r1 Discussion</a:t>
            </a:r>
          </a:p>
        </p:txBody>
      </p:sp>
      <p:sp>
        <p:nvSpPr>
          <p:cNvPr id="3" name="Content Placeholder 2"/>
          <p:cNvSpPr>
            <a:spLocks noGrp="1"/>
          </p:cNvSpPr>
          <p:nvPr>
            <p:ph idx="1"/>
          </p:nvPr>
        </p:nvSpPr>
        <p:spPr/>
        <p:txBody>
          <a:bodyPr/>
          <a:lstStyle/>
          <a:p>
            <a:r>
              <a:rPr lang="en-US" dirty="0"/>
              <a:t>Option 3, 1 MHz BW example, matches proposal in 0039r3. </a:t>
            </a:r>
          </a:p>
          <a:p>
            <a:endParaRPr lang="en-US" dirty="0"/>
          </a:p>
        </p:txBody>
      </p:sp>
    </p:spTree>
    <p:extLst>
      <p:ext uri="{BB962C8B-B14F-4D97-AF65-F5344CB8AC3E}">
        <p14:creationId xmlns:p14="http://schemas.microsoft.com/office/powerpoint/2010/main" val="1329389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802.16-16-0047r1 Discussion</a:t>
            </a:r>
          </a:p>
        </p:txBody>
      </p:sp>
      <p:sp>
        <p:nvSpPr>
          <p:cNvPr id="3" name="Content Placeholder 2"/>
          <p:cNvSpPr>
            <a:spLocks noGrp="1"/>
          </p:cNvSpPr>
          <p:nvPr>
            <p:ph idx="1"/>
          </p:nvPr>
        </p:nvSpPr>
        <p:spPr/>
        <p:txBody>
          <a:bodyPr/>
          <a:lstStyle/>
          <a:p>
            <a:r>
              <a:rPr lang="en-US" dirty="0"/>
              <a:t>Option 12, cyclic prefix modification</a:t>
            </a:r>
          </a:p>
          <a:p>
            <a:pPr lvl="1"/>
            <a:r>
              <a:rPr lang="en-US" dirty="0"/>
              <a:t>Reduce cyclic prefix: </a:t>
            </a:r>
            <a:r>
              <a:rPr lang="sv-SE" dirty="0"/>
              <a:t># OFDMA Symbols per Frame	38	(with reduced prefix: 41)  (in case of 5 mS Frame)</a:t>
            </a:r>
            <a:endParaRPr lang="en-US" dirty="0"/>
          </a:p>
          <a:p>
            <a:endParaRPr lang="en-US" dirty="0"/>
          </a:p>
          <a:p>
            <a:r>
              <a:rPr lang="en-US" dirty="0"/>
              <a:t>This is one additional variable parameter to consider in SDD</a:t>
            </a:r>
          </a:p>
        </p:txBody>
      </p:sp>
    </p:spTree>
    <p:extLst>
      <p:ext uri="{BB962C8B-B14F-4D97-AF65-F5344CB8AC3E}">
        <p14:creationId xmlns:p14="http://schemas.microsoft.com/office/powerpoint/2010/main" val="151370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endParaRPr lang="en-US" dirty="0"/>
          </a:p>
          <a:p>
            <a:r>
              <a:rPr lang="en-US" dirty="0"/>
              <a:t>Review of System Requirements Document</a:t>
            </a:r>
          </a:p>
          <a:p>
            <a:r>
              <a:rPr lang="en-US" dirty="0"/>
              <a:t>Develop Table of Contents of Draft Standard</a:t>
            </a:r>
          </a:p>
          <a:p>
            <a:r>
              <a:rPr lang="en-US" dirty="0"/>
              <a:t>Review Contributions</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SDD</a:t>
            </a:r>
          </a:p>
        </p:txBody>
      </p:sp>
      <p:sp>
        <p:nvSpPr>
          <p:cNvPr id="3" name="Content Placeholder 2"/>
          <p:cNvSpPr>
            <a:spLocks noGrp="1"/>
          </p:cNvSpPr>
          <p:nvPr>
            <p:ph idx="1"/>
          </p:nvPr>
        </p:nvSpPr>
        <p:spPr/>
        <p:txBody>
          <a:bodyPr/>
          <a:lstStyle/>
          <a:p>
            <a:r>
              <a:rPr lang="en-US" dirty="0"/>
              <a:t>As of July, in outline form:</a:t>
            </a:r>
          </a:p>
          <a:p>
            <a:endParaRPr lang="en-US" dirty="0"/>
          </a:p>
          <a:p>
            <a:r>
              <a:rPr lang="en-US" dirty="0"/>
              <a:t>802.16-16-44r1</a:t>
            </a:r>
          </a:p>
          <a:p>
            <a:r>
              <a:rPr lang="en-US" dirty="0">
                <a:hlinkClick r:id="rId2"/>
              </a:rPr>
              <a:t>https://mentor.ieee.org/802.16/dcn/16/16-16-0044-01-000s-802-16s-system-description-document-sdd-outline.docx</a:t>
            </a:r>
            <a:endParaRPr lang="en-US" dirty="0"/>
          </a:p>
          <a:p>
            <a:endParaRPr lang="en-US" dirty="0"/>
          </a:p>
        </p:txBody>
      </p:sp>
    </p:spTree>
    <p:extLst>
      <p:ext uri="{BB962C8B-B14F-4D97-AF65-F5344CB8AC3E}">
        <p14:creationId xmlns:p14="http://schemas.microsoft.com/office/powerpoint/2010/main" val="2293839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(1)</a:t>
            </a:r>
          </a:p>
        </p:txBody>
      </p:sp>
      <p:sp>
        <p:nvSpPr>
          <p:cNvPr id="3" name="Content Placeholder 2"/>
          <p:cNvSpPr>
            <a:spLocks noGrp="1"/>
          </p:cNvSpPr>
          <p:nvPr>
            <p:ph idx="1"/>
          </p:nvPr>
        </p:nvSpPr>
        <p:spPr/>
        <p:txBody>
          <a:bodyPr>
            <a:normAutofit fontScale="92500" lnSpcReduction="10000"/>
          </a:bodyPr>
          <a:lstStyle/>
          <a:p>
            <a:r>
              <a:rPr lang="en-US" dirty="0"/>
              <a:t>Frequency bands are in the SRD, but not the SDD.</a:t>
            </a:r>
          </a:p>
          <a:p>
            <a:r>
              <a:rPr lang="en-US" dirty="0"/>
              <a:t>How can the amendment be flexible enough to accommodate regulatory variations in spectral masks? We may want to go beyond what the base standard now provides</a:t>
            </a:r>
          </a:p>
          <a:p>
            <a:r>
              <a:rPr lang="en-US" dirty="0"/>
              <a:t>Discussion of Band AMC Vs PUSC. </a:t>
            </a:r>
          </a:p>
          <a:p>
            <a:pPr lvl="1"/>
            <a:r>
              <a:rPr lang="en-US" dirty="0"/>
              <a:t>Each optimize different things. </a:t>
            </a:r>
          </a:p>
          <a:p>
            <a:pPr lvl="1"/>
            <a:r>
              <a:rPr lang="en-US" dirty="0"/>
              <a:t>The amendment should remove mandatory requirement for PUSC in Zone 1. </a:t>
            </a:r>
          </a:p>
          <a:p>
            <a:pPr lvl="1"/>
            <a:endParaRPr lang="en-US" dirty="0"/>
          </a:p>
          <a:p>
            <a:endParaRPr lang="en-US" dirty="0"/>
          </a:p>
        </p:txBody>
      </p:sp>
    </p:spTree>
    <p:extLst>
      <p:ext uri="{BB962C8B-B14F-4D97-AF65-F5344CB8AC3E}">
        <p14:creationId xmlns:p14="http://schemas.microsoft.com/office/powerpoint/2010/main" val="1961469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(2)</a:t>
            </a:r>
          </a:p>
        </p:txBody>
      </p:sp>
      <p:sp>
        <p:nvSpPr>
          <p:cNvPr id="3" name="Content Placeholder 2"/>
          <p:cNvSpPr>
            <a:spLocks noGrp="1"/>
          </p:cNvSpPr>
          <p:nvPr>
            <p:ph idx="1"/>
          </p:nvPr>
        </p:nvSpPr>
        <p:spPr>
          <a:xfrm>
            <a:off x="457200" y="1646237"/>
            <a:ext cx="8229600" cy="4525963"/>
          </a:xfrm>
        </p:spPr>
        <p:txBody>
          <a:bodyPr/>
          <a:lstStyle/>
          <a:p>
            <a:r>
              <a:rPr lang="en-US" dirty="0"/>
              <a:t>Packet packing/aggregation, header compression to improve efficiency with small packets  (cover with MAC topics, or in higher layers)</a:t>
            </a:r>
          </a:p>
          <a:p>
            <a:r>
              <a:rPr lang="en-US" dirty="0"/>
              <a:t>Options for reducing latency.  Frame size of 5 </a:t>
            </a:r>
            <a:r>
              <a:rPr lang="en-US" dirty="0" err="1"/>
              <a:t>mS</a:t>
            </a:r>
            <a:endParaRPr lang="en-US" dirty="0"/>
          </a:p>
          <a:p>
            <a:pPr lvl="1"/>
            <a:r>
              <a:rPr lang="en-US" dirty="0"/>
              <a:t>Also need to manage jitter.</a:t>
            </a:r>
          </a:p>
          <a:p>
            <a:endParaRPr lang="en-US" dirty="0"/>
          </a:p>
        </p:txBody>
      </p:sp>
    </p:spTree>
    <p:extLst>
      <p:ext uri="{BB962C8B-B14F-4D97-AF65-F5344CB8AC3E}">
        <p14:creationId xmlns:p14="http://schemas.microsoft.com/office/powerpoint/2010/main" val="1619352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(3)</a:t>
            </a:r>
          </a:p>
        </p:txBody>
      </p:sp>
      <p:sp>
        <p:nvSpPr>
          <p:cNvPr id="3" name="Content Placeholder 2"/>
          <p:cNvSpPr>
            <a:spLocks noGrp="1"/>
          </p:cNvSpPr>
          <p:nvPr>
            <p:ph idx="1"/>
          </p:nvPr>
        </p:nvSpPr>
        <p:spPr/>
        <p:txBody>
          <a:bodyPr>
            <a:normAutofit fontScale="92500" lnSpcReduction="10000"/>
          </a:bodyPr>
          <a:lstStyle/>
          <a:p>
            <a:r>
              <a:rPr lang="en-US" dirty="0"/>
              <a:t>Consider other sampling factors to optimize occupied bandwidth. </a:t>
            </a:r>
          </a:p>
          <a:p>
            <a:r>
              <a:rPr lang="en-US" dirty="0"/>
              <a:t>Support for Band AMC and PUSC, and removal of mandatory PUSC</a:t>
            </a:r>
          </a:p>
          <a:p>
            <a:r>
              <a:rPr lang="en-US" dirty="0"/>
              <a:t>Develop a limited set of profiles in the range of 100KHz to 1.25 </a:t>
            </a:r>
            <a:r>
              <a:rPr lang="en-US" dirty="0" err="1"/>
              <a:t>MHz.</a:t>
            </a:r>
            <a:r>
              <a:rPr lang="en-US" dirty="0"/>
              <a:t> Within each profile, a set of parameters can be varied: frame size, channel width, range (gap), sampling factor.  </a:t>
            </a:r>
          </a:p>
          <a:p>
            <a:pPr lvl="1"/>
            <a:r>
              <a:rPr lang="en-US" dirty="0"/>
              <a:t>To ensure interoperability, support of the range of parameters within a profile is mandatory</a:t>
            </a:r>
          </a:p>
        </p:txBody>
      </p:sp>
    </p:spTree>
    <p:extLst>
      <p:ext uri="{BB962C8B-B14F-4D97-AF65-F5344CB8AC3E}">
        <p14:creationId xmlns:p14="http://schemas.microsoft.com/office/powerpoint/2010/main" val="3178446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(4)</a:t>
            </a:r>
          </a:p>
        </p:txBody>
      </p:sp>
      <p:sp>
        <p:nvSpPr>
          <p:cNvPr id="3" name="Content Placeholder 2"/>
          <p:cNvSpPr>
            <a:spLocks noGrp="1"/>
          </p:cNvSpPr>
          <p:nvPr>
            <p:ph idx="1"/>
          </p:nvPr>
        </p:nvSpPr>
        <p:spPr/>
        <p:txBody>
          <a:bodyPr/>
          <a:lstStyle/>
          <a:p>
            <a:r>
              <a:rPr lang="en-US" dirty="0"/>
              <a:t>Proposals should include description of operation with 5mS frame size, and with 100 KHz channels.</a:t>
            </a:r>
          </a:p>
          <a:p>
            <a:r>
              <a:rPr lang="en-US" dirty="0"/>
              <a:t>SRD question: is 10 </a:t>
            </a:r>
            <a:r>
              <a:rPr lang="en-US" dirty="0" err="1"/>
              <a:t>mS</a:t>
            </a:r>
            <a:r>
              <a:rPr lang="en-US" dirty="0"/>
              <a:t> symmetrical?</a:t>
            </a:r>
          </a:p>
          <a:p>
            <a:endParaRPr lang="en-US" dirty="0"/>
          </a:p>
        </p:txBody>
      </p:sp>
    </p:spTree>
    <p:extLst>
      <p:ext uri="{BB962C8B-B14F-4D97-AF65-F5344CB8AC3E}">
        <p14:creationId xmlns:p14="http://schemas.microsoft.com/office/powerpoint/2010/main" val="4043594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for consideration</a:t>
            </a:r>
          </a:p>
        </p:txBody>
      </p:sp>
      <p:sp>
        <p:nvSpPr>
          <p:cNvPr id="3" name="Content Placeholder 2"/>
          <p:cNvSpPr>
            <a:spLocks noGrp="1"/>
          </p:cNvSpPr>
          <p:nvPr>
            <p:ph idx="1"/>
          </p:nvPr>
        </p:nvSpPr>
        <p:spPr>
          <a:xfrm>
            <a:off x="457200" y="1143000"/>
            <a:ext cx="8229600" cy="5181600"/>
          </a:xfrm>
        </p:spPr>
        <p:txBody>
          <a:bodyPr>
            <a:normAutofit fontScale="62500" lnSpcReduction="20000"/>
          </a:bodyPr>
          <a:lstStyle/>
          <a:p>
            <a:r>
              <a:rPr lang="en-US" dirty="0"/>
              <a:t>Primary</a:t>
            </a:r>
          </a:p>
          <a:p>
            <a:pPr lvl="1"/>
            <a:r>
              <a:rPr lang="en-US" dirty="0"/>
              <a:t>Subcarrier spacing</a:t>
            </a:r>
          </a:p>
          <a:p>
            <a:pPr lvl="1"/>
            <a:r>
              <a:rPr lang="en-US" dirty="0"/>
              <a:t>Number of Subcarriers</a:t>
            </a:r>
          </a:p>
          <a:p>
            <a:pPr lvl="1"/>
            <a:r>
              <a:rPr lang="en-US" dirty="0"/>
              <a:t>Sampling Clock</a:t>
            </a:r>
          </a:p>
          <a:p>
            <a:pPr lvl="1"/>
            <a:r>
              <a:rPr lang="en-US" dirty="0"/>
              <a:t>FFT Size</a:t>
            </a:r>
          </a:p>
          <a:p>
            <a:pPr lvl="1"/>
            <a:r>
              <a:rPr lang="en-US" dirty="0"/>
              <a:t>Permutations</a:t>
            </a:r>
          </a:p>
          <a:p>
            <a:pPr lvl="1"/>
            <a:r>
              <a:rPr lang="en-US" dirty="0"/>
              <a:t>Preamble</a:t>
            </a:r>
          </a:p>
          <a:p>
            <a:pPr lvl="1"/>
            <a:r>
              <a:rPr lang="en-US" dirty="0"/>
              <a:t>Frame Size</a:t>
            </a:r>
          </a:p>
          <a:p>
            <a:pPr lvl="1"/>
            <a:endParaRPr lang="en-US" dirty="0"/>
          </a:p>
          <a:p>
            <a:endParaRPr lang="en-US" dirty="0"/>
          </a:p>
          <a:p>
            <a:r>
              <a:rPr lang="en-US" dirty="0"/>
              <a:t>Resultant</a:t>
            </a:r>
          </a:p>
          <a:p>
            <a:pPr lvl="1"/>
            <a:r>
              <a:rPr lang="en-US" dirty="0"/>
              <a:t>Latency</a:t>
            </a:r>
          </a:p>
          <a:p>
            <a:pPr lvl="1"/>
            <a:r>
              <a:rPr lang="en-US" dirty="0"/>
              <a:t>PAPR</a:t>
            </a:r>
          </a:p>
          <a:p>
            <a:pPr lvl="1"/>
            <a:r>
              <a:rPr lang="en-US" dirty="0"/>
              <a:t>ICI</a:t>
            </a:r>
          </a:p>
          <a:p>
            <a:pPr lvl="1"/>
            <a:r>
              <a:rPr lang="en-US" dirty="0"/>
              <a:t>ISI, Delay Spread</a:t>
            </a:r>
          </a:p>
          <a:p>
            <a:pPr lvl="1"/>
            <a:r>
              <a:rPr lang="en-US" dirty="0"/>
              <a:t>Interference cancellation</a:t>
            </a:r>
          </a:p>
          <a:p>
            <a:pPr lvl="1"/>
            <a:r>
              <a:rPr lang="en-US" dirty="0"/>
              <a:t>Out of band interference sensitivity  (related to pilot and subcarriers)</a:t>
            </a:r>
          </a:p>
        </p:txBody>
      </p:sp>
    </p:spTree>
    <p:extLst>
      <p:ext uri="{BB962C8B-B14F-4D97-AF65-F5344CB8AC3E}">
        <p14:creationId xmlns:p14="http://schemas.microsoft.com/office/powerpoint/2010/main" val="1445132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Preamble Notes on SDD (September)</a:t>
            </a:r>
          </a:p>
        </p:txBody>
      </p:sp>
      <p:sp>
        <p:nvSpPr>
          <p:cNvPr id="3" name="Content Placeholder 2"/>
          <p:cNvSpPr>
            <a:spLocks noGrp="1"/>
          </p:cNvSpPr>
          <p:nvPr>
            <p:ph idx="1"/>
          </p:nvPr>
        </p:nvSpPr>
        <p:spPr/>
        <p:txBody>
          <a:bodyPr/>
          <a:lstStyle/>
          <a:p>
            <a:r>
              <a:rPr lang="en-US" dirty="0"/>
              <a:t>Preamble approach as described in section 4.2 of document 0039r3.</a:t>
            </a:r>
          </a:p>
          <a:p>
            <a:endParaRPr lang="en-US" dirty="0"/>
          </a:p>
          <a:p>
            <a:r>
              <a:rPr lang="en-US" dirty="0"/>
              <a:t>To be considered: this approach also disassociates preamble ID from sector ID.</a:t>
            </a:r>
          </a:p>
          <a:p>
            <a:endParaRPr lang="en-US" dirty="0"/>
          </a:p>
          <a:p>
            <a:endParaRPr lang="en-US" dirty="0"/>
          </a:p>
        </p:txBody>
      </p:sp>
    </p:spTree>
    <p:extLst>
      <p:ext uri="{BB962C8B-B14F-4D97-AF65-F5344CB8AC3E}">
        <p14:creationId xmlns:p14="http://schemas.microsoft.com/office/powerpoint/2010/main" val="33212523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CDMA Notes on SDD (September)</a:t>
            </a:r>
          </a:p>
        </p:txBody>
      </p:sp>
      <p:sp>
        <p:nvSpPr>
          <p:cNvPr id="3" name="Content Placeholder 2"/>
          <p:cNvSpPr>
            <a:spLocks noGrp="1"/>
          </p:cNvSpPr>
          <p:nvPr>
            <p:ph idx="1"/>
          </p:nvPr>
        </p:nvSpPr>
        <p:spPr/>
        <p:txBody>
          <a:bodyPr/>
          <a:lstStyle/>
          <a:p>
            <a:r>
              <a:rPr lang="en-US" dirty="0"/>
              <a:t>We prefer to maintain the existing 128 bit FFT standard 96 bit CDMA codes and maintaining the number of codes because it reduces probability of collision on UL in case of large number of devices, and improves interference rejection between sectors.  The downside is slightly increased overhead on the UL, but only during ranging and BW requests, so it is not as significant. </a:t>
            </a:r>
          </a:p>
        </p:txBody>
      </p:sp>
    </p:spTree>
    <p:extLst>
      <p:ext uri="{BB962C8B-B14F-4D97-AF65-F5344CB8AC3E}">
        <p14:creationId xmlns:p14="http://schemas.microsoft.com/office/powerpoint/2010/main" val="1600466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SDD Notes (Sept)</a:t>
            </a:r>
          </a:p>
        </p:txBody>
      </p:sp>
      <p:sp>
        <p:nvSpPr>
          <p:cNvPr id="3" name="Content Placeholder 2"/>
          <p:cNvSpPr>
            <a:spLocks noGrp="1"/>
          </p:cNvSpPr>
          <p:nvPr>
            <p:ph idx="1"/>
          </p:nvPr>
        </p:nvSpPr>
        <p:spPr/>
        <p:txBody>
          <a:bodyPr>
            <a:normAutofit fontScale="92500" lnSpcReduction="10000"/>
          </a:bodyPr>
          <a:lstStyle/>
          <a:p>
            <a:r>
              <a:rPr lang="en-US" dirty="0"/>
              <a:t>Relationship between channel width, frame size, and overhead</a:t>
            </a:r>
          </a:p>
          <a:p>
            <a:pPr lvl="1"/>
            <a:r>
              <a:rPr lang="en-US" dirty="0"/>
              <a:t>Develop chart into SDD</a:t>
            </a:r>
          </a:p>
          <a:p>
            <a:r>
              <a:rPr lang="en-US" dirty="0"/>
              <a:t>Implication of overhead – places limits on asymmetrical UL/DL ratios</a:t>
            </a:r>
          </a:p>
          <a:p>
            <a:r>
              <a:rPr lang="en-US" dirty="0"/>
              <a:t>Describe concept of using multiple non-contiguous 100 KHz channels in different sectors for frequency re-use option. </a:t>
            </a:r>
          </a:p>
          <a:p>
            <a:r>
              <a:rPr lang="en-US" dirty="0"/>
              <a:t>Are there any optimizations to improve mitigation of in-band interference?</a:t>
            </a:r>
          </a:p>
        </p:txBody>
      </p:sp>
    </p:spTree>
    <p:extLst>
      <p:ext uri="{BB962C8B-B14F-4D97-AF65-F5344CB8AC3E}">
        <p14:creationId xmlns:p14="http://schemas.microsoft.com/office/powerpoint/2010/main" val="1087712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Accomplishments at September meeting</a:t>
            </a:r>
          </a:p>
        </p:txBody>
      </p:sp>
      <p:sp>
        <p:nvSpPr>
          <p:cNvPr id="3" name="Content Placeholder 2"/>
          <p:cNvSpPr>
            <a:spLocks noGrp="1"/>
          </p:cNvSpPr>
          <p:nvPr>
            <p:ph idx="1"/>
          </p:nvPr>
        </p:nvSpPr>
        <p:spPr/>
        <p:txBody>
          <a:bodyPr>
            <a:normAutofit lnSpcReduction="10000"/>
          </a:bodyPr>
          <a:lstStyle/>
          <a:p>
            <a:r>
              <a:rPr lang="en-US" dirty="0"/>
              <a:t>Updated SRD to 802.16-16-0034r3</a:t>
            </a:r>
          </a:p>
          <a:p>
            <a:r>
              <a:rPr lang="en-US" dirty="0"/>
              <a:t>Reviewed contributions</a:t>
            </a:r>
          </a:p>
          <a:p>
            <a:r>
              <a:rPr lang="en-US" dirty="0"/>
              <a:t>Developed SDD</a:t>
            </a:r>
          </a:p>
          <a:p>
            <a:pPr lvl="1"/>
            <a:r>
              <a:rPr lang="en-US" dirty="0"/>
              <a:t>Version at end of meeting 802.16-16-0044r4</a:t>
            </a:r>
          </a:p>
          <a:p>
            <a:r>
              <a:rPr lang="en-US" dirty="0"/>
              <a:t>Updated Call for Contributions</a:t>
            </a:r>
          </a:p>
          <a:p>
            <a:pPr lvl="1"/>
            <a:r>
              <a:rPr lang="en-US" dirty="0"/>
              <a:t>Comments and contributions related to SDD</a:t>
            </a:r>
          </a:p>
          <a:p>
            <a:pPr lvl="1"/>
            <a:r>
              <a:rPr lang="en-US" dirty="0"/>
              <a:t>Document 802.16-16-0035-03-000s-call-for-contributions-project-802-16s</a:t>
            </a:r>
          </a:p>
          <a:p>
            <a:r>
              <a:rPr lang="en-US" dirty="0"/>
              <a:t>Planned Teleconference</a:t>
            </a:r>
          </a:p>
          <a:p>
            <a:endParaRPr lang="en-US" dirty="0"/>
          </a:p>
        </p:txBody>
      </p:sp>
    </p:spTree>
    <p:extLst>
      <p:ext uri="{BB962C8B-B14F-4D97-AF65-F5344CB8AC3E}">
        <p14:creationId xmlns:p14="http://schemas.microsoft.com/office/powerpoint/2010/main" val="712590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Agenda for November</a:t>
            </a:r>
            <a:br>
              <a:rPr lang="en-US" dirty="0"/>
            </a:br>
            <a:endParaRPr lang="en-US" dirty="0"/>
          </a:p>
        </p:txBody>
      </p:sp>
      <p:sp>
        <p:nvSpPr>
          <p:cNvPr id="3" name="Content Placeholder 2"/>
          <p:cNvSpPr>
            <a:spLocks noGrp="1"/>
          </p:cNvSpPr>
          <p:nvPr>
            <p:ph idx="1"/>
          </p:nvPr>
        </p:nvSpPr>
        <p:spPr/>
        <p:txBody>
          <a:bodyPr/>
          <a:lstStyle/>
          <a:p>
            <a:r>
              <a:rPr lang="en-US" dirty="0"/>
              <a:t>Review contributions</a:t>
            </a:r>
          </a:p>
          <a:p>
            <a:r>
              <a:rPr lang="en-US" dirty="0"/>
              <a:t>Discussion and Updates on SRD and SDD</a:t>
            </a:r>
          </a:p>
          <a:p>
            <a:r>
              <a:rPr lang="en-US" dirty="0"/>
              <a:t>Approve SDD as system description baseline</a:t>
            </a:r>
          </a:p>
          <a:p>
            <a:r>
              <a:rPr lang="en-US" dirty="0"/>
              <a:t>Develop Table of Contents framework for Draft</a:t>
            </a:r>
          </a:p>
          <a:p>
            <a:r>
              <a:rPr lang="en-US" dirty="0"/>
              <a:t>Consider text proposals for Draft</a:t>
            </a:r>
          </a:p>
          <a:p>
            <a:endParaRPr lang="en-US" dirty="0"/>
          </a:p>
        </p:txBody>
      </p:sp>
    </p:spTree>
    <p:extLst>
      <p:ext uri="{BB962C8B-B14F-4D97-AF65-F5344CB8AC3E}">
        <p14:creationId xmlns:p14="http://schemas.microsoft.com/office/powerpoint/2010/main" val="598210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fontScale="85000" lnSpcReduction="20000"/>
          </a:bodyPr>
          <a:lstStyle/>
          <a:p>
            <a:r>
              <a:rPr lang="en-US" dirty="0"/>
              <a:t>Plan for November</a:t>
            </a:r>
          </a:p>
          <a:p>
            <a:pPr lvl="1"/>
            <a:r>
              <a:rPr lang="en-US" dirty="0"/>
              <a:t>Finalize and approve SDD (802.16-16-0044r4 or subsequent)  defining technical approach</a:t>
            </a:r>
          </a:p>
          <a:p>
            <a:pPr lvl="2"/>
            <a:r>
              <a:rPr lang="en-US" dirty="0"/>
              <a:t>There are a number of “TBD” items for comment and contribution</a:t>
            </a:r>
          </a:p>
          <a:p>
            <a:pPr lvl="1"/>
            <a:r>
              <a:rPr lang="en-US" dirty="0"/>
              <a:t>Assignment of Technical Editor</a:t>
            </a:r>
          </a:p>
          <a:p>
            <a:pPr lvl="1"/>
            <a:r>
              <a:rPr lang="en-US" dirty="0"/>
              <a:t>Develop Table of Contents / Draft Framework</a:t>
            </a:r>
          </a:p>
          <a:p>
            <a:pPr lvl="1"/>
            <a:endParaRPr lang="en-US" dirty="0"/>
          </a:p>
          <a:p>
            <a:r>
              <a:rPr lang="en-US" dirty="0"/>
              <a:t>Updated Call for Contributions 802.16-16-0035r3</a:t>
            </a:r>
          </a:p>
          <a:p>
            <a:pPr lvl="1"/>
            <a:r>
              <a:rPr lang="en-US" dirty="0"/>
              <a:t>Text proposals for adoption into the SDD</a:t>
            </a:r>
          </a:p>
          <a:p>
            <a:r>
              <a:rPr lang="en-US" dirty="0"/>
              <a:t>Conference call for coordination</a:t>
            </a:r>
          </a:p>
          <a:p>
            <a:pPr lvl="1"/>
            <a:r>
              <a:rPr lang="en-US" dirty="0"/>
              <a:t>Select date:  Thursday, October 20, 9:00 PDT / 12:00 EDT / 18:00 CEST</a:t>
            </a:r>
          </a:p>
          <a:p>
            <a:pPr lvl="1"/>
            <a:endParaRPr lang="en-US" dirty="0"/>
          </a:p>
        </p:txBody>
      </p:sp>
    </p:spTree>
    <p:extLst>
      <p:ext uri="{BB962C8B-B14F-4D97-AF65-F5344CB8AC3E}">
        <p14:creationId xmlns:p14="http://schemas.microsoft.com/office/powerpoint/2010/main" val="545584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Reference</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941780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Development of Table of Contents for Draft Standard</a:t>
            </a:r>
          </a:p>
        </p:txBody>
      </p:sp>
      <p:sp>
        <p:nvSpPr>
          <p:cNvPr id="3" name="Content Placeholder 2"/>
          <p:cNvSpPr>
            <a:spLocks noGrp="1"/>
          </p:cNvSpPr>
          <p:nvPr>
            <p:ph idx="1"/>
          </p:nvPr>
        </p:nvSpPr>
        <p:spPr>
          <a:xfrm>
            <a:off x="304800" y="1752601"/>
            <a:ext cx="8229600" cy="4648199"/>
          </a:xfrm>
        </p:spPr>
        <p:txBody>
          <a:bodyPr>
            <a:normAutofit fontScale="85000" lnSpcReduction="20000"/>
          </a:bodyPr>
          <a:lstStyle/>
          <a:p>
            <a:r>
              <a:rPr lang="en-US" dirty="0"/>
              <a:t>Baseline document – IEEE </a:t>
            </a:r>
            <a:r>
              <a:rPr lang="en-US" dirty="0" err="1"/>
              <a:t>Std</a:t>
            </a:r>
            <a:r>
              <a:rPr lang="en-US" dirty="0"/>
              <a:t> 802.16-2012</a:t>
            </a:r>
          </a:p>
          <a:p>
            <a:endParaRPr lang="en-US" dirty="0"/>
          </a:p>
          <a:p>
            <a:endParaRPr lang="en-US" dirty="0"/>
          </a:p>
          <a:p>
            <a:pPr lvl="1"/>
            <a:endParaRPr lang="en-US" dirty="0"/>
          </a:p>
          <a:p>
            <a:pPr lvl="2"/>
            <a:r>
              <a:rPr lang="en-US" dirty="0"/>
              <a:t>As amended by 802.16p, 802.16n, and 802.16q</a:t>
            </a:r>
          </a:p>
          <a:p>
            <a:r>
              <a:rPr lang="en-US" dirty="0"/>
              <a:t>Relevant Contributions</a:t>
            </a:r>
          </a:p>
          <a:p>
            <a:pPr lvl="1"/>
            <a:r>
              <a:rPr lang="en-US" dirty="0"/>
              <a:t>802.16-0030-00-Gcon: 	802.16s Amendment Outline 	</a:t>
            </a:r>
            <a:r>
              <a:rPr lang="en-US" dirty="0" err="1"/>
              <a:t>Menashe</a:t>
            </a:r>
            <a:r>
              <a:rPr lang="en-US" dirty="0"/>
              <a:t> </a:t>
            </a:r>
            <a:r>
              <a:rPr lang="en-US" dirty="0" err="1"/>
              <a:t>Shahar</a:t>
            </a:r>
            <a:r>
              <a:rPr lang="en-US" dirty="0"/>
              <a:t> (Full Spectrum), Guy Simpson (Full Spectrum)</a:t>
            </a:r>
          </a:p>
          <a:p>
            <a:pPr lvl="1"/>
            <a:endParaRPr lang="en-US" dirty="0"/>
          </a:p>
          <a:p>
            <a:r>
              <a:rPr lang="en-US" dirty="0"/>
              <a:t>Create a group document representing the agreed outline and clauses for amendment</a:t>
            </a:r>
          </a:p>
        </p:txBody>
      </p:sp>
      <p:sp>
        <p:nvSpPr>
          <p:cNvPr id="5" name="Rectangle 3"/>
          <p:cNvSpPr>
            <a:spLocks noChangeArrowheads="1"/>
          </p:cNvSpPr>
          <p:nvPr/>
        </p:nvSpPr>
        <p:spPr bwMode="auto">
          <a:xfrm>
            <a:off x="457200" y="21336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IEEE 802.16™: BROADBAND WIRELESS METROPOLITAN AREA NETWORKS (MANs)</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IEEE 802.16™-2012</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IEEE Standard for Air Interface for Broadband Wireless Access Systems</a:t>
            </a:r>
          </a:p>
        </p:txBody>
      </p:sp>
      <p:pic>
        <p:nvPicPr>
          <p:cNvPr id="1028" name="Picture 4" descr="PDF fo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417638"/>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594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Discussion on Table of Contents</a:t>
            </a:r>
          </a:p>
        </p:txBody>
      </p:sp>
      <p:sp>
        <p:nvSpPr>
          <p:cNvPr id="3" name="Content Placeholder 2"/>
          <p:cNvSpPr>
            <a:spLocks noGrp="1"/>
          </p:cNvSpPr>
          <p:nvPr>
            <p:ph idx="1"/>
          </p:nvPr>
        </p:nvSpPr>
        <p:spPr/>
        <p:txBody>
          <a:bodyPr/>
          <a:lstStyle/>
          <a:p>
            <a:r>
              <a:rPr lang="en-US" dirty="0"/>
              <a:t>First agree on the overall structure of the changes and the principles</a:t>
            </a:r>
          </a:p>
          <a:p>
            <a:r>
              <a:rPr lang="en-US" dirty="0"/>
              <a:t>Step 1: Capture the principles of the amendment into an independent document</a:t>
            </a:r>
          </a:p>
          <a:p>
            <a:pPr lvl="1"/>
            <a:r>
              <a:rPr lang="en-US" dirty="0"/>
              <a:t>Name: System Description Document (SDD)</a:t>
            </a:r>
          </a:p>
          <a:p>
            <a:r>
              <a:rPr lang="en-US" dirty="0"/>
              <a:t>Step 2: map SDD into the base standard, which then leads us to a </a:t>
            </a:r>
            <a:r>
              <a:rPr lang="en-US" dirty="0" err="1"/>
              <a:t>ToC</a:t>
            </a:r>
            <a:r>
              <a:rPr lang="en-US" dirty="0"/>
              <a:t> and outline for the draft amendment.</a:t>
            </a:r>
          </a:p>
        </p:txBody>
      </p:sp>
    </p:spTree>
    <p:extLst>
      <p:ext uri="{BB962C8B-B14F-4D97-AF65-F5344CB8AC3E}">
        <p14:creationId xmlns:p14="http://schemas.microsoft.com/office/powerpoint/2010/main" val="2492425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(1)</a:t>
            </a:r>
          </a:p>
        </p:txBody>
      </p:sp>
      <p:sp>
        <p:nvSpPr>
          <p:cNvPr id="3" name="Content Placeholder 2"/>
          <p:cNvSpPr>
            <a:spLocks noGrp="1"/>
          </p:cNvSpPr>
          <p:nvPr>
            <p:ph idx="1"/>
          </p:nvPr>
        </p:nvSpPr>
        <p:spPr>
          <a:xfrm>
            <a:off x="457200" y="1219201"/>
            <a:ext cx="8229600" cy="4572000"/>
          </a:xfrm>
        </p:spPr>
        <p:txBody>
          <a:bodyPr>
            <a:normAutofit fontScale="55000" lnSpcReduction="20000"/>
          </a:bodyPr>
          <a:lstStyle/>
          <a:p>
            <a:r>
              <a:rPr lang="en-US" dirty="0"/>
              <a:t>The draft development process will follow this approach. </a:t>
            </a:r>
          </a:p>
          <a:p>
            <a:r>
              <a:rPr lang="en-US" dirty="0"/>
              <a:t>Phase 1a: Agree on the overall structure of the PHY layer and its principles of operation. The proposals and operation should address the requirements in the SRD, and conform to the scope defined in the PAR.  Capture the design principles of the amendment into this System Description Document (SDD). </a:t>
            </a:r>
          </a:p>
          <a:p>
            <a:r>
              <a:rPr lang="en-US" dirty="0"/>
              <a:t>Phase 1b: Consider MAC changes needed to support the PHY operation and further optimizations for efficiency to satisfy the SRD requirements.</a:t>
            </a:r>
          </a:p>
          <a:p>
            <a:pPr lvl="1"/>
            <a:r>
              <a:rPr lang="en-US" dirty="0"/>
              <a:t>•	Text Proposals should provide a table of system description parameters and performance analysis addressing the requirements in the SRD.</a:t>
            </a:r>
          </a:p>
          <a:p>
            <a:pPr lvl="1"/>
            <a:r>
              <a:rPr lang="en-US" dirty="0"/>
              <a:t>•	Text proposals should describe any necessary (consequential) MAC changes and how they affect the performance metrics</a:t>
            </a:r>
          </a:p>
          <a:p>
            <a:pPr lvl="1"/>
            <a:r>
              <a:rPr lang="en-US" dirty="0"/>
              <a:t>•	Text Proposals can be adopted into the SDD with the approval of the Task Group.</a:t>
            </a:r>
          </a:p>
          <a:p>
            <a:endParaRPr lang="en-US" dirty="0"/>
          </a:p>
          <a:p>
            <a:r>
              <a:rPr lang="en-US" dirty="0"/>
              <a:t>When the SDD has adopted proposals meeting the requirements of the SRD, </a:t>
            </a:r>
          </a:p>
          <a:p>
            <a:r>
              <a:rPr lang="en-US" dirty="0"/>
              <a:t>Phase 2 will map the SDD into the base standard, which then leads us to a </a:t>
            </a:r>
            <a:r>
              <a:rPr lang="en-US" dirty="0" err="1"/>
              <a:t>ToC</a:t>
            </a:r>
            <a:r>
              <a:rPr lang="en-US" dirty="0"/>
              <a:t> and outline for the draft amendment.</a:t>
            </a:r>
          </a:p>
          <a:p>
            <a:endParaRPr lang="en-US" dirty="0"/>
          </a:p>
        </p:txBody>
      </p:sp>
    </p:spTree>
    <p:extLst>
      <p:ext uri="{BB962C8B-B14F-4D97-AF65-F5344CB8AC3E}">
        <p14:creationId xmlns:p14="http://schemas.microsoft.com/office/powerpoint/2010/main" val="3910010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(2)</a:t>
            </a:r>
          </a:p>
        </p:txBody>
      </p:sp>
      <p:sp>
        <p:nvSpPr>
          <p:cNvPr id="3" name="Content Placeholder 2"/>
          <p:cNvSpPr>
            <a:spLocks noGrp="1"/>
          </p:cNvSpPr>
          <p:nvPr>
            <p:ph idx="1"/>
          </p:nvPr>
        </p:nvSpPr>
        <p:spPr/>
        <p:txBody>
          <a:bodyPr>
            <a:normAutofit/>
          </a:bodyPr>
          <a:lstStyle/>
          <a:p>
            <a:r>
              <a:rPr lang="en-US" dirty="0"/>
              <a:t>General profile that addresses all but the “edge case”</a:t>
            </a:r>
          </a:p>
          <a:p>
            <a:r>
              <a:rPr lang="en-US" dirty="0"/>
              <a:t>Specialized profiles for optimizing specific use cases: can extend toward general profile. </a:t>
            </a:r>
          </a:p>
          <a:p>
            <a:pPr lvl="1"/>
            <a:r>
              <a:rPr lang="en-US" dirty="0"/>
              <a:t>Longest range vs shorter range</a:t>
            </a:r>
          </a:p>
          <a:p>
            <a:pPr lvl="1"/>
            <a:r>
              <a:rPr lang="en-US" dirty="0"/>
              <a:t>Lowest BW vs wide bandwidth</a:t>
            </a:r>
          </a:p>
          <a:p>
            <a:pPr lvl="1"/>
            <a:r>
              <a:rPr lang="en-US" dirty="0"/>
              <a:t>Shortest possible latency</a:t>
            </a:r>
          </a:p>
          <a:p>
            <a:endParaRPr lang="en-US" dirty="0"/>
          </a:p>
        </p:txBody>
      </p:sp>
    </p:spTree>
    <p:extLst>
      <p:ext uri="{BB962C8B-B14F-4D97-AF65-F5344CB8AC3E}">
        <p14:creationId xmlns:p14="http://schemas.microsoft.com/office/powerpoint/2010/main" val="31481146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proposal evaluation</a:t>
            </a:r>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r>
              <a:rPr lang="en-US" dirty="0"/>
              <a:t>Proposals are evaluated on how well they</a:t>
            </a:r>
          </a:p>
          <a:p>
            <a:pPr lvl="1"/>
            <a:r>
              <a:rPr lang="en-US" dirty="0"/>
              <a:t>Address the requirements in the SRD</a:t>
            </a:r>
          </a:p>
          <a:p>
            <a:pPr lvl="1"/>
            <a:r>
              <a:rPr lang="en-US" dirty="0"/>
              <a:t>Specifies the minimum set of essential changes to the OFDMA PHY defined in 802.16-2012 as necessary to meet the requirements</a:t>
            </a:r>
          </a:p>
          <a:p>
            <a:pPr lvl="1"/>
            <a:r>
              <a:rPr lang="en-US" dirty="0"/>
              <a:t>Address the performance metrics from the SDD</a:t>
            </a:r>
          </a:p>
          <a:p>
            <a:pPr lvl="2"/>
            <a:r>
              <a:rPr lang="en-US" dirty="0"/>
              <a:t>PHY Throughput</a:t>
            </a:r>
          </a:p>
          <a:p>
            <a:pPr lvl="2"/>
            <a:r>
              <a:rPr lang="en-US" dirty="0" err="1"/>
              <a:t>Goodput</a:t>
            </a:r>
            <a:endParaRPr lang="en-US" dirty="0"/>
          </a:p>
          <a:p>
            <a:pPr lvl="2"/>
            <a:r>
              <a:rPr lang="en-US" dirty="0"/>
              <a:t>Frame Size  / Latency</a:t>
            </a:r>
          </a:p>
          <a:p>
            <a:pPr lvl="2"/>
            <a:r>
              <a:rPr lang="en-US" dirty="0"/>
              <a:t>Peak to Average Power Ratio</a:t>
            </a:r>
          </a:p>
          <a:p>
            <a:pPr lvl="2"/>
            <a:r>
              <a:rPr lang="en-US" dirty="0"/>
              <a:t>Inter-carrier Interference</a:t>
            </a:r>
          </a:p>
          <a:p>
            <a:pPr lvl="2"/>
            <a:r>
              <a:rPr lang="en-US" dirty="0"/>
              <a:t>Inter-symbol Interference, Delay Spread</a:t>
            </a:r>
          </a:p>
          <a:p>
            <a:pPr lvl="2"/>
            <a:r>
              <a:rPr lang="en-US" dirty="0"/>
              <a:t>Interference management, MIMO, beam forming</a:t>
            </a:r>
          </a:p>
          <a:p>
            <a:pPr lvl="2"/>
            <a:r>
              <a:rPr lang="en-US" dirty="0"/>
              <a:t>CINR performance</a:t>
            </a:r>
          </a:p>
          <a:p>
            <a:pPr lvl="2"/>
            <a:r>
              <a:rPr lang="en-US" dirty="0"/>
              <a:t>Out of band emissions</a:t>
            </a:r>
          </a:p>
          <a:p>
            <a:pPr lvl="2"/>
            <a:r>
              <a:rPr lang="en-US" dirty="0"/>
              <a:t>Mobility capability</a:t>
            </a:r>
          </a:p>
          <a:p>
            <a:pPr lvl="1"/>
            <a:r>
              <a:rPr lang="en-US" dirty="0"/>
              <a:t>Provides sufficient information and supporting data to allow the understanding of how the requirements and performance are met</a:t>
            </a:r>
          </a:p>
          <a:p>
            <a:pPr lvl="1"/>
            <a:r>
              <a:rPr lang="en-US" dirty="0"/>
              <a:t>Ability to maintain performance across the frequency range of interest</a:t>
            </a:r>
          </a:p>
        </p:txBody>
      </p:sp>
    </p:spTree>
    <p:extLst>
      <p:ext uri="{BB962C8B-B14F-4D97-AF65-F5344CB8AC3E}">
        <p14:creationId xmlns:p14="http://schemas.microsoft.com/office/powerpoint/2010/main" val="265277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PM1</a:t>
            </a:r>
          </a:p>
          <a:p>
            <a:pPr lvl="1"/>
            <a:r>
              <a:rPr lang="en-US" dirty="0"/>
              <a:t>Wednesday AM1</a:t>
            </a:r>
          </a:p>
          <a:p>
            <a:pPr lvl="1"/>
            <a:r>
              <a:rPr lang="en-US" dirty="0"/>
              <a:t>Wednesday PM1</a:t>
            </a:r>
          </a:p>
          <a:p>
            <a:pPr lvl="1"/>
            <a:r>
              <a:rPr lang="en-US" dirty="0"/>
              <a:t>Thursday PM1</a:t>
            </a:r>
          </a:p>
          <a:p>
            <a:endParaRPr lang="en-US" dirty="0"/>
          </a:p>
        </p:txBody>
      </p:sp>
      <p:pic>
        <p:nvPicPr>
          <p:cNvPr id="4" name="Picture 3"/>
          <p:cNvPicPr>
            <a:picLocks noChangeAspect="1"/>
          </p:cNvPicPr>
          <p:nvPr/>
        </p:nvPicPr>
        <p:blipFill>
          <a:blip r:embed="rId2"/>
          <a:stretch>
            <a:fillRect/>
          </a:stretch>
        </p:blipFill>
        <p:spPr>
          <a:xfrm>
            <a:off x="685800" y="609600"/>
            <a:ext cx="2410372" cy="4781550"/>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Agenda</a:t>
            </a:r>
          </a:p>
        </p:txBody>
      </p:sp>
      <p:sp>
        <p:nvSpPr>
          <p:cNvPr id="3" name="Content Placeholder 2"/>
          <p:cNvSpPr>
            <a:spLocks noGrp="1"/>
          </p:cNvSpPr>
          <p:nvPr>
            <p:ph idx="1"/>
          </p:nvPr>
        </p:nvSpPr>
        <p:spPr>
          <a:xfrm>
            <a:off x="457200" y="1143000"/>
            <a:ext cx="8229600" cy="4983163"/>
          </a:xfrm>
        </p:spPr>
        <p:txBody>
          <a:bodyPr/>
          <a:lstStyle/>
          <a:p>
            <a:r>
              <a:rPr lang="en-US" dirty="0"/>
              <a:t>From </a:t>
            </a:r>
            <a:r>
              <a:rPr lang="en-US" dirty="0">
                <a:hlinkClick r:id="rId2"/>
              </a:rPr>
              <a:t>docs.google.com</a:t>
            </a:r>
            <a:endParaRPr lang="en-US" dirty="0"/>
          </a:p>
          <a:p>
            <a:endParaRPr lang="en-US" dirty="0"/>
          </a:p>
        </p:txBody>
      </p:sp>
      <p:pic>
        <p:nvPicPr>
          <p:cNvPr id="4" name="Picture 3"/>
          <p:cNvPicPr>
            <a:picLocks noChangeAspect="1"/>
          </p:cNvPicPr>
          <p:nvPr/>
        </p:nvPicPr>
        <p:blipFill>
          <a:blip r:embed="rId3"/>
          <a:stretch>
            <a:fillRect/>
          </a:stretch>
        </p:blipFill>
        <p:spPr>
          <a:xfrm>
            <a:off x="457200" y="1905000"/>
            <a:ext cx="8458200" cy="4394602"/>
          </a:xfrm>
          <a:prstGeom prst="rect">
            <a:avLst/>
          </a:prstGeom>
        </p:spPr>
      </p:pic>
    </p:spTree>
    <p:extLst>
      <p:ext uri="{BB962C8B-B14F-4D97-AF65-F5344CB8AC3E}">
        <p14:creationId xmlns:p14="http://schemas.microsoft.com/office/powerpoint/2010/main" val="373945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r>
              <a:rPr lang="en-US" dirty="0"/>
              <a:t>Sept 2016	SDD, Draft Development</a:t>
            </a:r>
          </a:p>
          <a:p>
            <a:r>
              <a:rPr lang="en-US" dirty="0"/>
              <a:t>Nov 2016	Draft Development</a:t>
            </a:r>
          </a:p>
          <a:p>
            <a:r>
              <a:rPr lang="en-US" dirty="0"/>
              <a:t>Jan 2016		Draft Development, WG Letter 			Ballot</a:t>
            </a:r>
          </a:p>
          <a:p>
            <a:r>
              <a:rPr lang="en-US" dirty="0"/>
              <a:t>Mar 2017	 Comment Resolution, </a:t>
            </a:r>
            <a:r>
              <a:rPr lang="en-US" dirty="0" err="1"/>
              <a:t>recirc</a:t>
            </a:r>
            <a:r>
              <a:rPr lang="en-US" dirty="0"/>
              <a:t>,  </a:t>
            </a:r>
            <a:br>
              <a:rPr lang="en-US" dirty="0"/>
            </a:br>
            <a:r>
              <a:rPr lang="en-US" dirty="0"/>
              <a:t>                         Conditional Sponsor Ballot</a:t>
            </a:r>
          </a:p>
          <a:p>
            <a:r>
              <a:rPr lang="en-US" dirty="0"/>
              <a:t>May 2017	Comment resolution, 					recirculation</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9815</TotalTime>
  <Words>2065</Words>
  <Application>Microsoft Office PowerPoint</Application>
  <PresentationFormat>On-screen Show (4:3)</PresentationFormat>
  <Paragraphs>281</Paragraphs>
  <Slides>37</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37</vt:i4>
      </vt:variant>
    </vt:vector>
  </HeadingPairs>
  <TitlesOfParts>
    <vt:vector size="46"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  Meeting Plan for Week</vt:lpstr>
      <vt:lpstr>Agenda</vt:lpstr>
      <vt:lpstr>Project Plan and Milestones</vt:lpstr>
      <vt:lpstr>PAR Scope</vt:lpstr>
      <vt:lpstr>Plan for presentation and discussion of contributions</vt:lpstr>
      <vt:lpstr>Development and Editing of Draft SRD</vt:lpstr>
      <vt:lpstr>Notes on July discussion on SRD</vt:lpstr>
      <vt:lpstr>Notes on July discussion on SRD</vt:lpstr>
      <vt:lpstr>Presentation of Contributions</vt:lpstr>
      <vt:lpstr>Proposed PHY Layer Parameters for IEEE 802.16s (Menashe Shahar) 16-16-39r1</vt:lpstr>
      <vt:lpstr>802.16-16-0047r1 Discussion</vt:lpstr>
      <vt:lpstr>802.16-16-0047r1 Discussion</vt:lpstr>
      <vt:lpstr>802.16-16-0047r1 Discussion</vt:lpstr>
      <vt:lpstr>Development of SDD</vt:lpstr>
      <vt:lpstr>Identified and Agreed Content for SDD (1)</vt:lpstr>
      <vt:lpstr>Identified and Agreed Content for SDD (2)</vt:lpstr>
      <vt:lpstr>Identified and Agreed Content for SDD (3)</vt:lpstr>
      <vt:lpstr>Identified and Agreed Content for SDD (4)</vt:lpstr>
      <vt:lpstr>Parameters for consideration</vt:lpstr>
      <vt:lpstr>Preamble Notes on SDD (September)</vt:lpstr>
      <vt:lpstr>CDMA Notes on SDD (September)</vt:lpstr>
      <vt:lpstr>SDD Notes (Sept)</vt:lpstr>
      <vt:lpstr>Accomplishments at September meeting</vt:lpstr>
      <vt:lpstr>Tentative Agenda for November </vt:lpstr>
      <vt:lpstr>TG Closing</vt:lpstr>
      <vt:lpstr>Reference</vt:lpstr>
      <vt:lpstr>November: Development of Table of Contents for Draft Standard</vt:lpstr>
      <vt:lpstr>November: Discussion on Table of Contents</vt:lpstr>
      <vt:lpstr>Development Process (1)</vt:lpstr>
      <vt:lpstr>Development Process (2)</vt:lpstr>
      <vt:lpstr>Guidelines for proposal evaluation</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803</cp:revision>
  <cp:lastPrinted>1998-02-10T13:28:06Z</cp:lastPrinted>
  <dcterms:created xsi:type="dcterms:W3CDTF">2011-12-30T17:06:23Z</dcterms:created>
  <dcterms:modified xsi:type="dcterms:W3CDTF">2016-09-15T12:59:00Z</dcterms:modified>
</cp:coreProperties>
</file>