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32"/>
  </p:notesMasterIdLst>
  <p:handoutMasterIdLst>
    <p:handoutMasterId r:id="rId33"/>
  </p:handoutMasterIdLst>
  <p:sldIdLst>
    <p:sldId id="261" r:id="rId3"/>
    <p:sldId id="271" r:id="rId4"/>
    <p:sldId id="280" r:id="rId5"/>
    <p:sldId id="281" r:id="rId6"/>
    <p:sldId id="282" r:id="rId7"/>
    <p:sldId id="283" r:id="rId8"/>
    <p:sldId id="278" r:id="rId9"/>
    <p:sldId id="272" r:id="rId10"/>
    <p:sldId id="269" r:id="rId11"/>
    <p:sldId id="270" r:id="rId12"/>
    <p:sldId id="279" r:id="rId13"/>
    <p:sldId id="284" r:id="rId14"/>
    <p:sldId id="286" r:id="rId15"/>
    <p:sldId id="274" r:id="rId16"/>
    <p:sldId id="287" r:id="rId17"/>
    <p:sldId id="288" r:id="rId18"/>
    <p:sldId id="289" r:id="rId19"/>
    <p:sldId id="290" r:id="rId20"/>
    <p:sldId id="291" r:id="rId21"/>
    <p:sldId id="276" r:id="rId22"/>
    <p:sldId id="277" r:id="rId23"/>
    <p:sldId id="292" r:id="rId24"/>
    <p:sldId id="293" r:id="rId25"/>
    <p:sldId id="296" r:id="rId26"/>
    <p:sldId id="294" r:id="rId27"/>
    <p:sldId id="295" r:id="rId28"/>
    <p:sldId id="297" r:id="rId29"/>
    <p:sldId id="298" r:id="rId30"/>
    <p:sldId id="285"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230" autoAdjust="0"/>
    <p:restoredTop sz="94660"/>
  </p:normalViewPr>
  <p:slideViewPr>
    <p:cSldViewPr>
      <p:cViewPr varScale="1">
        <p:scale>
          <a:sx n="109" d="100"/>
          <a:sy n="109" d="100"/>
        </p:scale>
        <p:origin x="126" y="2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283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486546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1292523067"/>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defTabSz="966788" eaLnBrk="0" fontAlgn="auto" latinLnBrk="0" hangingPunct="0">
              <a:lnSpc>
                <a:spcPct val="100000"/>
              </a:lnSpc>
              <a:spcBef>
                <a:spcPct val="0"/>
              </a:spcBef>
              <a:spcAft>
                <a:spcPts val="0"/>
              </a:spcAft>
              <a:buClrTx/>
              <a:buSzTx/>
              <a:buFontTx/>
              <a:buNone/>
              <a:tabLst/>
              <a:defRPr/>
            </a:pPr>
            <a:fld id="{C326F395-61A7-4F12-8F09-42C66F2266F1}" type="slidenum">
              <a:rPr kumimoji="0" lang="en-US" altLang="en-US" sz="1300" b="0" i="0" u="none" strike="noStrike" kern="0" cap="none" spc="0" normalizeH="0" baseline="0" noProof="0">
                <a:ln>
                  <a:noFill/>
                </a:ln>
                <a:solidFill>
                  <a:schemeClr val="tx1"/>
                </a:solidFill>
                <a:effectLst/>
                <a:uLnTx/>
                <a:uFillTx/>
                <a:latin typeface="Times New Roman" panose="02020603050405020304" pitchFamily="18" charset="0"/>
              </a:rPr>
              <a:pPr marL="0" marR="0" lvl="0" indent="0" defTabSz="966788" eaLnBrk="0" fontAlgn="auto" latinLnBrk="0" hangingPunct="0">
                <a:lnSpc>
                  <a:spcPct val="100000"/>
                </a:lnSpc>
                <a:spcBef>
                  <a:spcPct val="0"/>
                </a:spcBef>
                <a:spcAft>
                  <a:spcPts val="0"/>
                </a:spcAft>
                <a:buClrTx/>
                <a:buSzTx/>
                <a:buFontTx/>
                <a:buNone/>
                <a:tabLst/>
                <a:defRPr/>
              </a:pPr>
              <a:t>6</a:t>
            </a:fld>
            <a:endParaRPr kumimoji="0" lang="en-US" altLang="en-US" sz="13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9505293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4280516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277859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0730117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8791361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620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6821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289635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354572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0982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6439605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7649539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869146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81000"/>
            <a:ext cx="196215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81000"/>
            <a:ext cx="573405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0908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Box 4"/>
          <p:cNvSpPr txBox="1"/>
          <p:nvPr userDrawn="1"/>
        </p:nvSpPr>
        <p:spPr>
          <a:xfrm>
            <a:off x="2286000" y="6525399"/>
            <a:ext cx="5105400" cy="307777"/>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400" dirty="0"/>
              <a:t>16-16-0041-03-Gdoc</a:t>
            </a:r>
            <a:endParaRPr lang="en-US" sz="1400" b="1" dirty="0"/>
          </a:p>
        </p:txBody>
      </p:sp>
      <p:sp>
        <p:nvSpPr>
          <p:cNvPr id="6" name="TextBox 5"/>
          <p:cNvSpPr txBox="1"/>
          <p:nvPr userDrawn="1"/>
        </p:nvSpPr>
        <p:spPr>
          <a:xfrm>
            <a:off x="228600" y="6525399"/>
            <a:ext cx="1676400" cy="307777"/>
          </a:xfrm>
          <a:prstGeom prst="rect">
            <a:avLst/>
          </a:prstGeom>
          <a:noFill/>
        </p:spPr>
        <p:txBody>
          <a:bodyPr wrap="square" rtlCol="0">
            <a:spAutoFit/>
          </a:bodyPr>
          <a:lstStyle/>
          <a:p>
            <a:r>
              <a:rPr lang="en-US" sz="1400" dirty="0">
                <a:solidFill>
                  <a:srgbClr val="898989"/>
                </a:solidFill>
                <a:latin typeface="Calibri" pitchFamily="34" charset="0"/>
                <a:ea typeface="ＭＳ Ｐゴシック" pitchFamily="34" charset="-128"/>
                <a:cs typeface="Calibri" pitchFamily="34" charset="0"/>
              </a:rPr>
              <a:t>28 July 2016</a:t>
            </a:r>
            <a:endParaRPr lang="en-US" sz="1400" dirty="0"/>
          </a:p>
        </p:txBody>
      </p:sp>
      <p:sp>
        <p:nvSpPr>
          <p:cNvPr id="8" name="Slide Number Placeholder 7"/>
          <p:cNvSpPr>
            <a:spLocks noGrp="1"/>
          </p:cNvSpPr>
          <p:nvPr>
            <p:ph type="sldNum" sz="quarter" idx="4"/>
          </p:nvPr>
        </p:nvSpPr>
        <p:spPr>
          <a:xfrm>
            <a:off x="7924800" y="6400800"/>
            <a:ext cx="990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3042F5-D33E-499D-87AC-FCA2D98CF6F0}" type="slidenum">
              <a:rPr lang="en-US" smtClean="0"/>
              <a:pPr/>
              <a:t>‹#›</a:t>
            </a:fld>
            <a:endParaRPr lang="en-US" dirty="0"/>
          </a:p>
        </p:txBody>
      </p:sp>
      <p:sp>
        <p:nvSpPr>
          <p:cNvPr id="9" name="TextBox 8"/>
          <p:cNvSpPr txBox="1"/>
          <p:nvPr userDrawn="1"/>
        </p:nvSpPr>
        <p:spPr>
          <a:xfrm>
            <a:off x="8305800" y="6477000"/>
            <a:ext cx="453970" cy="369332"/>
          </a:xfrm>
          <a:prstGeom prst="rect">
            <a:avLst/>
          </a:prstGeom>
          <a:noFill/>
        </p:spPr>
        <p:txBody>
          <a:bodyPr wrap="non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fld id="{173042F5-D33E-499D-87AC-FCA2D98CF6F0}" type="slidenum">
              <a:rPr lang="en-US" sz="1800" smtClean="0"/>
              <a:pPr marL="0" marR="0" indent="0" algn="l" defTabSz="914400" rtl="0" eaLnBrk="0" fontAlgn="base" latinLnBrk="0" hangingPunct="0">
                <a:lnSpc>
                  <a:spcPct val="100000"/>
                </a:lnSpc>
                <a:spcBef>
                  <a:spcPct val="0"/>
                </a:spcBef>
                <a:spcAft>
                  <a:spcPct val="0"/>
                </a:spcAft>
                <a:buClrTx/>
                <a:buSzTx/>
                <a:buFontTx/>
                <a:buNone/>
                <a:tabLst/>
                <a:defRPr/>
              </a:pPr>
              <a:t>‹#›</a:t>
            </a:fld>
            <a:endParaRPr lang="en-US" sz="18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7620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Line 8"/>
          <p:cNvSpPr>
            <a:spLocks noChangeShapeType="1"/>
          </p:cNvSpPr>
          <p:nvPr/>
        </p:nvSpPr>
        <p:spPr bwMode="auto">
          <a:xfrm flipV="1">
            <a:off x="533400" y="6400800"/>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29" name="Picture 12" descr="ieeeblu"/>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504113" y="6229350"/>
            <a:ext cx="10668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0"/>
          <p:cNvSpPr>
            <a:spLocks noChangeArrowheads="1"/>
          </p:cNvSpPr>
          <p:nvPr userDrawn="1"/>
        </p:nvSpPr>
        <p:spPr bwMode="auto">
          <a:xfrm>
            <a:off x="0" y="6410325"/>
            <a:ext cx="91440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GB" altLang="en-US" sz="1100" b="1" dirty="0">
                <a:solidFill>
                  <a:srgbClr val="000099"/>
                </a:solidFill>
                <a:latin typeface="Arial" charset="0"/>
                <a:cs typeface="+mn-cs"/>
              </a:rPr>
              <a:t>15 March 2015</a:t>
            </a:r>
            <a:endParaRPr lang="en-GB" altLang="en-US" sz="1100" b="1" dirty="0">
              <a:solidFill>
                <a:srgbClr val="000099"/>
              </a:solidFill>
              <a:latin typeface="Arial" charset="0"/>
              <a:cs typeface="Arial" charset="0"/>
            </a:endParaRPr>
          </a:p>
        </p:txBody>
      </p:sp>
    </p:spTree>
    <p:extLst>
      <p:ext uri="{BB962C8B-B14F-4D97-AF65-F5344CB8AC3E}">
        <p14:creationId xmlns:p14="http://schemas.microsoft.com/office/powerpoint/2010/main" val="40960166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3600" b="1">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Arial" charset="0"/>
        </a:defRPr>
      </a:lvl2pPr>
      <a:lvl3pPr algn="ctr" rtl="0" eaLnBrk="0" fontAlgn="base" hangingPunct="0">
        <a:spcBef>
          <a:spcPct val="0"/>
        </a:spcBef>
        <a:spcAft>
          <a:spcPct val="0"/>
        </a:spcAft>
        <a:defRPr sz="3600" b="1">
          <a:solidFill>
            <a:srgbClr val="000099"/>
          </a:solidFill>
          <a:latin typeface="Arial" charset="0"/>
        </a:defRPr>
      </a:lvl3pPr>
      <a:lvl4pPr algn="ctr" rtl="0" eaLnBrk="0" fontAlgn="base" hangingPunct="0">
        <a:spcBef>
          <a:spcPct val="0"/>
        </a:spcBef>
        <a:spcAft>
          <a:spcPct val="0"/>
        </a:spcAft>
        <a:defRPr sz="3600" b="1">
          <a:solidFill>
            <a:srgbClr val="000099"/>
          </a:solidFill>
          <a:latin typeface="Arial" charset="0"/>
        </a:defRPr>
      </a:lvl4pPr>
      <a:lvl5pPr algn="ctr" rtl="0" eaLnBrk="0" fontAlgn="base" hangingPunct="0">
        <a:spcBef>
          <a:spcPct val="0"/>
        </a:spcBef>
        <a:spcAft>
          <a:spcPct val="0"/>
        </a:spcAft>
        <a:defRPr sz="3600" b="1">
          <a:solidFill>
            <a:srgbClr val="000099"/>
          </a:solidFill>
          <a:latin typeface="Arial" charset="0"/>
        </a:defRPr>
      </a:lvl5pPr>
      <a:lvl6pPr marL="457200" algn="ctr" rtl="0" eaLnBrk="0" fontAlgn="base" hangingPunct="0">
        <a:spcBef>
          <a:spcPct val="0"/>
        </a:spcBef>
        <a:spcAft>
          <a:spcPct val="0"/>
        </a:spcAft>
        <a:defRPr sz="3600" b="1">
          <a:solidFill>
            <a:srgbClr val="000099"/>
          </a:solidFill>
          <a:latin typeface="Arial" charset="0"/>
        </a:defRPr>
      </a:lvl6pPr>
      <a:lvl7pPr marL="914400" algn="ctr" rtl="0" eaLnBrk="0" fontAlgn="base" hangingPunct="0">
        <a:spcBef>
          <a:spcPct val="0"/>
        </a:spcBef>
        <a:spcAft>
          <a:spcPct val="0"/>
        </a:spcAft>
        <a:defRPr sz="3600" b="1">
          <a:solidFill>
            <a:srgbClr val="000099"/>
          </a:solidFill>
          <a:latin typeface="Arial" charset="0"/>
        </a:defRPr>
      </a:lvl7pPr>
      <a:lvl8pPr marL="1371600" algn="ctr" rtl="0" eaLnBrk="0" fontAlgn="base" hangingPunct="0">
        <a:spcBef>
          <a:spcPct val="0"/>
        </a:spcBef>
        <a:spcAft>
          <a:spcPct val="0"/>
        </a:spcAft>
        <a:defRPr sz="3600" b="1">
          <a:solidFill>
            <a:srgbClr val="000099"/>
          </a:solidFill>
          <a:latin typeface="Arial" charset="0"/>
        </a:defRPr>
      </a:lvl8pPr>
      <a:lvl9pPr marL="1828800" algn="ctr" rtl="0" eaLnBrk="0" fontAlgn="base" hangingPunct="0">
        <a:spcBef>
          <a:spcPct val="0"/>
        </a:spcBef>
        <a:spcAft>
          <a:spcPct val="0"/>
        </a:spcAft>
        <a:defRPr sz="3600" b="1">
          <a:solidFill>
            <a:srgbClr val="000099"/>
          </a:solidFill>
          <a:latin typeface="Arial" charset="0"/>
        </a:defRPr>
      </a:lvl9pPr>
    </p:titleStyle>
    <p:bodyStyle>
      <a:lvl1pPr marL="342900" indent="-342900" algn="l" rtl="0" eaLnBrk="0" fontAlgn="base" hangingPunct="0">
        <a:spcBef>
          <a:spcPct val="20000"/>
        </a:spcBef>
        <a:spcAft>
          <a:spcPct val="0"/>
        </a:spcAft>
        <a:buClr>
          <a:srgbClr val="CC3300"/>
        </a:buClr>
        <a:buSzPct val="50000"/>
        <a:buFont typeface="Monotype Sorts"/>
        <a:buChar char="l"/>
        <a:defRPr sz="3200">
          <a:solidFill>
            <a:srgbClr val="000099"/>
          </a:solidFill>
          <a:latin typeface="+mn-lt"/>
          <a:ea typeface="+mn-ea"/>
          <a:cs typeface="+mn-cs"/>
        </a:defRPr>
      </a:lvl1pPr>
      <a:lvl2pPr marL="742950" indent="-285750" algn="l" rtl="0" eaLnBrk="0" fontAlgn="base" hangingPunct="0">
        <a:spcBef>
          <a:spcPct val="20000"/>
        </a:spcBef>
        <a:spcAft>
          <a:spcPct val="0"/>
        </a:spcAft>
        <a:buClr>
          <a:srgbClr val="CC3300"/>
        </a:buClr>
        <a:buSzPct val="50000"/>
        <a:buFont typeface="Monotype Sorts"/>
        <a:buChar char="l"/>
        <a:defRPr sz="2800">
          <a:solidFill>
            <a:srgbClr val="000099"/>
          </a:solidFill>
          <a:latin typeface="+mn-lt"/>
        </a:defRPr>
      </a:lvl2pPr>
      <a:lvl3pPr marL="1143000" indent="-228600" algn="l" rtl="0" eaLnBrk="0" fontAlgn="base" hangingPunct="0">
        <a:spcBef>
          <a:spcPct val="20000"/>
        </a:spcBef>
        <a:spcAft>
          <a:spcPct val="0"/>
        </a:spcAft>
        <a:buClr>
          <a:srgbClr val="CC3300"/>
        </a:buClr>
        <a:buSzPct val="50000"/>
        <a:buFont typeface="Monotype Sorts"/>
        <a:buChar char="l"/>
        <a:defRPr sz="2400">
          <a:solidFill>
            <a:srgbClr val="000099"/>
          </a:solidFill>
          <a:latin typeface="+mn-lt"/>
        </a:defRPr>
      </a:lvl3pPr>
      <a:lvl4pPr marL="16002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4pPr>
      <a:lvl5pPr marL="2057400" indent="-228600" algn="l" rtl="0" eaLnBrk="0" fontAlgn="base" hangingPunct="0">
        <a:spcBef>
          <a:spcPct val="20000"/>
        </a:spcBef>
        <a:spcAft>
          <a:spcPct val="0"/>
        </a:spcAft>
        <a:buClr>
          <a:srgbClr val="CC3300"/>
        </a:buClr>
        <a:buSzPct val="50000"/>
        <a:buFont typeface="Monotype Sorts"/>
        <a:buChar char="l"/>
        <a:defRPr sz="2000">
          <a:solidFill>
            <a:srgbClr val="000099"/>
          </a:solidFill>
          <a:latin typeface="+mn-lt"/>
        </a:defRPr>
      </a:lvl5pPr>
      <a:lvl6pPr marL="25146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6pPr>
      <a:lvl7pPr marL="29718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7pPr>
      <a:lvl8pPr marL="34290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8pPr>
      <a:lvl9pPr marL="3886200" indent="-228600" algn="l" rtl="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7" Type="http://schemas.openxmlformats.org/officeDocument/2006/relationships/image" Target="../media/image2.jpeg"/><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7.xml"/><Relationship Id="rId6" Type="http://schemas.openxmlformats.org/officeDocument/2006/relationships/hyperlink" Target="http://standards.ieee.org/board/pat" TargetMode="External"/><Relationship Id="rId5" Type="http://schemas.openxmlformats.org/officeDocument/2006/relationships/hyperlink" Target="http://standards.ieee.org/board/pat/pat-material.html" TargetMode="External"/><Relationship Id="rId4" Type="http://schemas.openxmlformats.org/officeDocument/2006/relationships/hyperlink" Target="http://standards.ieee.org/guides/opman/sect6.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6/dcn/16/16-16-0034-01-000s-draft-p802-16s-system-requirements-document.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hyperlink" Target="https://standards.ieee.org/getieee802/download/802.16-2012.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docs.google.com/spreadsheets/d/1aw0pX0hRysLm8DCCID-oGnmXarWn8nlaYt7KDF8EeaE/edit#gid=3%22"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6/dcn/16/16-16-0013-02-Gdoc-csd-amendment-for-fixed-and-mobile-wireless-access-in-channel-sizes-less-than-1-25-mhz.pdf" TargetMode="External"/><Relationship Id="rId2" Type="http://schemas.openxmlformats.org/officeDocument/2006/relationships/hyperlink" Target="https://mentor.ieee.org/802.16/dcn/16/16-16-0038-00-000s-authorized-p802-16s-par.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0" y="0"/>
            <a:ext cx="9144000" cy="5109091"/>
          </a:xfrm>
          <a:prstGeom prst="rect">
            <a:avLst/>
          </a:prstGeom>
          <a:noFill/>
          <a:ln w="12700">
            <a:noFill/>
            <a:miter lim="800000"/>
            <a:headEnd type="none" w="sm" len="sm"/>
            <a:tailEnd type="none" w="sm" len="sm"/>
          </a:ln>
        </p:spPr>
        <p:txBody>
          <a:bodyPr>
            <a:prstTxWarp prst="textNoShape">
              <a:avLst/>
            </a:prstTxWarp>
            <a:spAutoFit/>
          </a:bodyPr>
          <a:lstStyle/>
          <a:p>
            <a:pPr marL="342900" lvl="1" algn="ctr" defTabSz="1016000"/>
            <a:r>
              <a:rPr lang="en-US" sz="1400" b="1" dirty="0">
                <a:latin typeface="Times" pitchFamily="1" charset="0"/>
              </a:rPr>
              <a:t>802.16 GRIDMAN Task Group - Session #104</a:t>
            </a:r>
            <a:endParaRPr lang="en-US" dirty="0">
              <a:latin typeface="Times" pitchFamily="1" charset="0"/>
            </a:endParaRPr>
          </a:p>
          <a:p>
            <a:pPr marL="114300" algn="ctr" defTabSz="1016000"/>
            <a:endParaRPr lang="en-US" dirty="0">
              <a:latin typeface="Times" pitchFamily="1" charset="0"/>
            </a:endParaRPr>
          </a:p>
          <a:p>
            <a:pPr marL="114300" defTabSz="1016000"/>
            <a:r>
              <a:rPr lang="en-US" b="1" dirty="0">
                <a:latin typeface="Times" pitchFamily="1" charset="0"/>
              </a:rPr>
              <a:t>[IEEE 802.16 Mentor Presentation Template (Rev. 0)]</a:t>
            </a:r>
            <a:r>
              <a:rPr lang="en-US" dirty="0">
                <a:latin typeface="Times" pitchFamily="1" charset="0"/>
              </a:rPr>
              <a:t> </a:t>
            </a:r>
          </a:p>
          <a:p>
            <a:pPr marL="114300" defTabSz="1016000"/>
            <a:r>
              <a:rPr lang="en-US" dirty="0">
                <a:latin typeface="Times" pitchFamily="1" charset="0"/>
              </a:rPr>
              <a:t>Document Number:</a:t>
            </a:r>
          </a:p>
          <a:p>
            <a:pPr marL="342900" lvl="1" defTabSz="1016000"/>
            <a:r>
              <a:rPr lang="en-US" dirty="0">
                <a:latin typeface="Times" pitchFamily="1" charset="0"/>
              </a:rPr>
              <a:t>IEEE 802.</a:t>
            </a:r>
            <a:r>
              <a:rPr lang="en-US" dirty="0"/>
              <a:t> 16-16-0041-02-000s</a:t>
            </a:r>
          </a:p>
          <a:p>
            <a:pPr marL="342900" lvl="1" defTabSz="1016000"/>
            <a:r>
              <a:rPr lang="en-US" dirty="0">
                <a:latin typeface="Times" pitchFamily="1" charset="0"/>
              </a:rPr>
              <a:t>Date Submitted:</a:t>
            </a:r>
          </a:p>
          <a:p>
            <a:pPr marL="342900" lvl="1" defTabSz="1016000"/>
            <a:r>
              <a:rPr lang="en-US" dirty="0">
                <a:latin typeface="Times" pitchFamily="1" charset="0"/>
              </a:rPr>
              <a:t>26 July 2016</a:t>
            </a:r>
          </a:p>
          <a:p>
            <a:pPr marL="114300" defTabSz="1016000"/>
            <a:r>
              <a:rPr lang="en-US" dirty="0">
                <a:latin typeface="Times" pitchFamily="1" charset="0"/>
              </a:rPr>
              <a:t>Source:</a:t>
            </a:r>
          </a:p>
          <a:p>
            <a:pPr marL="342900" lvl="1" defTabSz="1016000"/>
            <a:r>
              <a:rPr lang="en-US" dirty="0">
                <a:latin typeface="Times" pitchFamily="1" charset="0"/>
              </a:rPr>
              <a:t>Tim Godfrey			Voice:</a:t>
            </a:r>
          </a:p>
          <a:p>
            <a:pPr marL="342900" lvl="1" defTabSz="1016000"/>
            <a:r>
              <a:rPr lang="en-US" dirty="0">
                <a:latin typeface="Times" pitchFamily="1" charset="0"/>
              </a:rPr>
              <a:t>EPRI				E-mail:	</a:t>
            </a:r>
          </a:p>
          <a:p>
            <a:pPr marL="342900" lvl="1" defTabSz="1016000"/>
            <a:endParaRPr lang="en-US" dirty="0">
              <a:latin typeface="Times" pitchFamily="1" charset="0"/>
            </a:endParaRPr>
          </a:p>
          <a:p>
            <a:pPr marL="342900" lvl="1" defTabSz="1016000"/>
            <a:r>
              <a:rPr lang="en-US" dirty="0">
                <a:latin typeface="Helvetica" pitchFamily="1" charset="0"/>
              </a:rPr>
              <a:t>*&lt;</a:t>
            </a:r>
            <a:r>
              <a:rPr lang="en-US" sz="1000" dirty="0">
                <a:solidFill>
                  <a:srgbClr val="0000FF"/>
                </a:solidFill>
                <a:latin typeface="Helvetica" pitchFamily="1" charset="0"/>
                <a:hlinkClick r:id="rId2"/>
              </a:rPr>
              <a:t>http://standards.ieee.org/faqs/affiliationFAQ.html</a:t>
            </a:r>
            <a:r>
              <a:rPr lang="en-US" dirty="0">
                <a:latin typeface="Helvetica" pitchFamily="1" charset="0"/>
              </a:rPr>
              <a:t>&gt;</a:t>
            </a:r>
            <a:endParaRPr lang="en-US" dirty="0">
              <a:latin typeface="Times" pitchFamily="1" charset="0"/>
            </a:endParaRPr>
          </a:p>
          <a:p>
            <a:pPr marL="114300" defTabSz="1016000"/>
            <a:r>
              <a:rPr lang="en-US" dirty="0">
                <a:latin typeface="Times" pitchFamily="1" charset="0"/>
              </a:rPr>
              <a:t>Re:</a:t>
            </a:r>
          </a:p>
          <a:p>
            <a:pPr marL="114300" defTabSz="1016000"/>
            <a:endParaRPr lang="en-US" dirty="0">
              <a:latin typeface="Times" pitchFamily="1" charset="0"/>
            </a:endParaRPr>
          </a:p>
          <a:p>
            <a:pPr marL="114300" defTabSz="1016000"/>
            <a:r>
              <a:rPr lang="en-US" dirty="0">
                <a:latin typeface="Times" pitchFamily="1" charset="0"/>
              </a:rPr>
              <a:t>Base Contribution:</a:t>
            </a:r>
          </a:p>
          <a:p>
            <a:pPr marL="342900" lvl="1" defTabSz="1016000"/>
            <a:r>
              <a:rPr lang="en-US" dirty="0">
                <a:latin typeface="Times" pitchFamily="1" charset="0"/>
              </a:rPr>
              <a:t>N/A</a:t>
            </a:r>
          </a:p>
          <a:p>
            <a:pPr marL="114300" defTabSz="1016000"/>
            <a:r>
              <a:rPr lang="en-US" dirty="0">
                <a:latin typeface="Times" pitchFamily="1" charset="0"/>
              </a:rPr>
              <a:t>Purpose:</a:t>
            </a:r>
          </a:p>
          <a:p>
            <a:pPr marL="342900" lvl="1" defTabSz="1016000"/>
            <a:r>
              <a:rPr lang="en-US" dirty="0">
                <a:latin typeface="Times" pitchFamily="18" charset="0"/>
                <a:cs typeface="Times New Roman" pitchFamily="18" charset="0"/>
              </a:rPr>
              <a:t>Session #104  Task Group Meeting Presentation (July 2016)</a:t>
            </a:r>
          </a:p>
          <a:p>
            <a:pPr marL="114300" defTabSz="1016000"/>
            <a:r>
              <a:rPr lang="en-US" dirty="0">
                <a:latin typeface="Times" pitchFamily="1" charset="0"/>
              </a:rPr>
              <a:t>Notice:</a:t>
            </a:r>
          </a:p>
          <a:p>
            <a:pPr marL="342900" lvl="1" defTabSz="1016000"/>
            <a:r>
              <a:rPr lang="en-US" sz="1000" i="1" dirty="0">
                <a:latin typeface="Times" pitchFamily="1" charset="0"/>
              </a:rPr>
              <a:t>This document does not represent the agreed views of the IEEE 802.16 Working Group or any of its subgroups</a:t>
            </a:r>
            <a:r>
              <a:rPr lang="en-US" sz="1000" dirty="0">
                <a:latin typeface="Times" pitchFamily="1" charset="0"/>
              </a:rPr>
              <a:t>. It represents only the views of the participants listed in the “Source(s)” field above. It is offered as a basis for discussion. It is not binding on the contributor(s), who reserve(s) the right to add, amend or withdraw material contained herein.	</a:t>
            </a:r>
          </a:p>
          <a:p>
            <a:pPr marL="114300" defTabSz="1016000"/>
            <a:r>
              <a:rPr lang="en-US" dirty="0">
                <a:latin typeface="Times" pitchFamily="1" charset="0"/>
              </a:rPr>
              <a:t>Copyright Policy:</a:t>
            </a:r>
          </a:p>
          <a:p>
            <a:pPr marL="342900" lvl="1" defTabSz="1016000"/>
            <a:r>
              <a:rPr lang="en-US" sz="1000" dirty="0">
                <a:latin typeface="Times" pitchFamily="1" charset="0"/>
              </a:rPr>
              <a:t>The contributor is familiar with the IEEE-SA Copyright Policy &lt;</a:t>
            </a:r>
            <a:r>
              <a:rPr lang="en-US" sz="1000" dirty="0">
                <a:solidFill>
                  <a:srgbClr val="0000FF"/>
                </a:solidFill>
                <a:latin typeface="Times" pitchFamily="1" charset="0"/>
              </a:rPr>
              <a:t>http://standards.ieee.org/IPR/copyrightpolicy.html</a:t>
            </a:r>
            <a:r>
              <a:rPr lang="en-US" sz="1000" dirty="0">
                <a:latin typeface="Times" pitchFamily="1" charset="0"/>
              </a:rPr>
              <a:t>&gt;.</a:t>
            </a:r>
            <a:r>
              <a:rPr lang="en-US" dirty="0">
                <a:latin typeface="Times" pitchFamily="1" charset="0"/>
              </a:rPr>
              <a:t>	</a:t>
            </a:r>
          </a:p>
          <a:p>
            <a:pPr marL="114300" defTabSz="1016000"/>
            <a:r>
              <a:rPr lang="en-US" dirty="0">
                <a:latin typeface="Times" pitchFamily="1" charset="0"/>
              </a:rPr>
              <a:t>Patent Policy:</a:t>
            </a:r>
          </a:p>
          <a:p>
            <a:pPr marL="342900" lvl="1" defTabSz="1016000"/>
            <a:r>
              <a:rPr lang="en-US" sz="1000" dirty="0">
                <a:latin typeface="Times" pitchFamily="1" charset="0"/>
              </a:rPr>
              <a:t>The contributor is familiar with the IEEE-SA Patent Policy and Procedures:</a:t>
            </a:r>
          </a:p>
          <a:p>
            <a:pPr marL="2006600" lvl="3" defTabSz="1016000"/>
            <a:r>
              <a:rPr lang="en-US" sz="1000" dirty="0">
                <a:latin typeface="Times" pitchFamily="1" charset="0"/>
              </a:rPr>
              <a:t>&lt;</a:t>
            </a:r>
            <a:r>
              <a:rPr lang="en-US" sz="1000" dirty="0">
                <a:solidFill>
                  <a:srgbClr val="0000FF"/>
                </a:solidFill>
                <a:latin typeface="Times" pitchFamily="1" charset="0"/>
              </a:rPr>
              <a:t>http://standards.ieee.org/guides/bylaws/sect6-7</a:t>
            </a:r>
            <a:r>
              <a:rPr lang="en-US" sz="1000" dirty="0">
                <a:solidFill>
                  <a:srgbClr val="0000FF"/>
                </a:solidFill>
                <a:latin typeface="Times" pitchFamily="1" charset="0"/>
                <a:hlinkClick r:id="rId3"/>
              </a:rPr>
              <a:t>.html#6</a:t>
            </a:r>
            <a:r>
              <a:rPr lang="en-US" sz="1000" dirty="0">
                <a:latin typeface="Times" pitchFamily="1" charset="0"/>
              </a:rPr>
              <a:t>&gt; and &lt;</a:t>
            </a:r>
            <a:r>
              <a:rPr lang="en-US" sz="1000" dirty="0">
                <a:solidFill>
                  <a:srgbClr val="0000FF"/>
                </a:solidFill>
                <a:latin typeface="Times" pitchFamily="1" charset="0"/>
              </a:rPr>
              <a:t>http://standards.ieee.org/guides/opman/</a:t>
            </a:r>
            <a:r>
              <a:rPr lang="en-US" sz="1000" dirty="0">
                <a:solidFill>
                  <a:srgbClr val="0000FF"/>
                </a:solidFill>
                <a:latin typeface="Times" pitchFamily="1" charset="0"/>
                <a:hlinkClick r:id="rId4"/>
              </a:rPr>
              <a:t>sect6.html#6.3</a:t>
            </a:r>
            <a:r>
              <a:rPr lang="en-US" sz="1000" dirty="0">
                <a:latin typeface="Times" pitchFamily="1" charset="0"/>
              </a:rPr>
              <a:t>&gt;.</a:t>
            </a:r>
          </a:p>
          <a:p>
            <a:pPr marL="342900" lvl="1" defTabSz="1016000"/>
            <a:r>
              <a:rPr lang="en-US" sz="1000" dirty="0">
                <a:latin typeface="Times" pitchFamily="1" charset="0"/>
              </a:rPr>
              <a:t>Further information is located at &lt;</a:t>
            </a:r>
            <a:r>
              <a:rPr lang="en-US" sz="1000" dirty="0">
                <a:solidFill>
                  <a:srgbClr val="0000FF"/>
                </a:solidFill>
                <a:latin typeface="Times" pitchFamily="1" charset="0"/>
                <a:hlinkClick r:id="rId5"/>
              </a:rPr>
              <a:t>http://standards.ieee.org/board/pat/pat-material.html</a:t>
            </a:r>
            <a:r>
              <a:rPr lang="en-US" sz="1000" dirty="0">
                <a:latin typeface="Times" pitchFamily="1" charset="0"/>
              </a:rPr>
              <a:t>&gt; and &lt;</a:t>
            </a:r>
            <a:r>
              <a:rPr lang="en-US" sz="1000" dirty="0">
                <a:solidFill>
                  <a:srgbClr val="0000FF"/>
                </a:solidFill>
                <a:latin typeface="Times" pitchFamily="1" charset="0"/>
                <a:hlinkClick r:id="rId6"/>
              </a:rPr>
              <a:t>http://standards.ieee.org/board/pat</a:t>
            </a:r>
            <a:r>
              <a:rPr lang="en-US" sz="1000" dirty="0">
                <a:latin typeface="Times" pitchFamily="1" charset="0"/>
                <a:hlinkClick r:id="rId6"/>
              </a:rPr>
              <a:t> </a:t>
            </a:r>
            <a:r>
              <a:rPr lang="en-US" sz="1000" dirty="0">
                <a:latin typeface="Times" pitchFamily="1" charset="0"/>
              </a:rPr>
              <a:t>&gt;.</a:t>
            </a:r>
          </a:p>
        </p:txBody>
      </p:sp>
      <p:pic>
        <p:nvPicPr>
          <p:cNvPr id="3" name="Picture 6"/>
          <p:cNvPicPr>
            <a:picLocks noChangeAspect="1" noChangeArrowheads="1"/>
          </p:cNvPicPr>
          <p:nvPr/>
        </p:nvPicPr>
        <p:blipFill>
          <a:blip r:embed="rId7"/>
          <a:srcRect/>
          <a:stretch>
            <a:fillRect/>
          </a:stretch>
        </p:blipFill>
        <p:spPr bwMode="auto">
          <a:xfrm>
            <a:off x="4724400" y="1447800"/>
            <a:ext cx="1709305" cy="533400"/>
          </a:xfrm>
          <a:prstGeom prst="rect">
            <a:avLst/>
          </a:prstGeom>
          <a:noFill/>
          <a:ln w="12700" cap="flat" cmpd="sng">
            <a:noFill/>
            <a:prstDash val="solid"/>
            <a:miter lim="800000"/>
            <a:headEnd type="none" w="sm" len="sm"/>
            <a:tailEnd type="none" w="sm" len="sm"/>
          </a:ln>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 Scope</a:t>
            </a:r>
          </a:p>
        </p:txBody>
      </p:sp>
      <p:sp>
        <p:nvSpPr>
          <p:cNvPr id="3" name="Content Placeholder 2"/>
          <p:cNvSpPr>
            <a:spLocks noGrp="1"/>
          </p:cNvSpPr>
          <p:nvPr>
            <p:ph idx="1"/>
          </p:nvPr>
        </p:nvSpPr>
        <p:spPr/>
        <p:txBody>
          <a:bodyPr>
            <a:normAutofit fontScale="77500" lnSpcReduction="20000"/>
          </a:bodyPr>
          <a:lstStyle/>
          <a:p>
            <a:r>
              <a:rPr lang="en-US" dirty="0"/>
              <a:t>From 802.16-16-0038-00-000s</a:t>
            </a:r>
          </a:p>
          <a:p>
            <a:endParaRPr lang="en-US" dirty="0"/>
          </a:p>
          <a:p>
            <a:r>
              <a:rPr lang="en-US" dirty="0"/>
              <a:t>This project specifies </a:t>
            </a:r>
            <a:r>
              <a:rPr lang="en-US" dirty="0" err="1"/>
              <a:t>WirelessMAN</a:t>
            </a:r>
            <a:r>
              <a:rPr lang="en-US" dirty="0"/>
              <a:t>-OFDMA TDD operation in exclusively-licensed spectrum with channel bandwidth from 100 kHz up to 1.25 MHz, including 1 MHz explicitly. The amendment will target operation in the 700 MHz band but will also support operation in other VHF/UHF bands. The project amends Clause 12 of IEEE </a:t>
            </a:r>
            <a:r>
              <a:rPr lang="en-US" dirty="0" err="1"/>
              <a:t>Std</a:t>
            </a:r>
            <a:r>
              <a:rPr lang="en-US" dirty="0"/>
              <a:t> 802.16, adding a new system profile and amending other clauses as required to support the narrower channel widths. The range and data rate supported by the added profile are commensurate with those of the base standard, as scaled by the reduced channel bandwidth.</a:t>
            </a:r>
          </a:p>
        </p:txBody>
      </p:sp>
    </p:spTree>
    <p:extLst>
      <p:ext uri="{BB962C8B-B14F-4D97-AF65-F5344CB8AC3E}">
        <p14:creationId xmlns:p14="http://schemas.microsoft.com/office/powerpoint/2010/main" val="33774910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of Draft SRD</a:t>
            </a:r>
          </a:p>
        </p:txBody>
      </p:sp>
      <p:sp>
        <p:nvSpPr>
          <p:cNvPr id="3" name="Content Placeholder 2"/>
          <p:cNvSpPr>
            <a:spLocks noGrp="1"/>
          </p:cNvSpPr>
          <p:nvPr>
            <p:ph idx="1"/>
          </p:nvPr>
        </p:nvSpPr>
        <p:spPr/>
        <p:txBody>
          <a:bodyPr/>
          <a:lstStyle/>
          <a:p>
            <a:r>
              <a:rPr lang="en-US" dirty="0"/>
              <a:t>Draft SRD is posted as 802.16-16-0034r1</a:t>
            </a:r>
          </a:p>
          <a:p>
            <a:endParaRPr lang="en-US" dirty="0"/>
          </a:p>
          <a:p>
            <a:r>
              <a:rPr lang="en-US" dirty="0">
                <a:hlinkClick r:id="rId2"/>
              </a:rPr>
              <a:t>https://mentor.ieee.org/802.16/dcn/16/16-16-0034-01-000s-draft-p802-16s-system-requirements-document.docx</a:t>
            </a:r>
            <a:endParaRPr lang="en-US" dirty="0"/>
          </a:p>
          <a:p>
            <a:endParaRPr lang="en-US" dirty="0"/>
          </a:p>
        </p:txBody>
      </p:sp>
    </p:spTree>
    <p:extLst>
      <p:ext uri="{BB962C8B-B14F-4D97-AF65-F5344CB8AC3E}">
        <p14:creationId xmlns:p14="http://schemas.microsoft.com/office/powerpoint/2010/main" val="15545860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Notes on SRD</a:t>
            </a:r>
          </a:p>
        </p:txBody>
      </p:sp>
      <p:sp>
        <p:nvSpPr>
          <p:cNvPr id="3" name="Content Placeholder 2"/>
          <p:cNvSpPr>
            <a:spLocks noGrp="1"/>
          </p:cNvSpPr>
          <p:nvPr>
            <p:ph idx="1"/>
          </p:nvPr>
        </p:nvSpPr>
        <p:spPr/>
        <p:txBody>
          <a:bodyPr>
            <a:normAutofit fontScale="92500" lnSpcReduction="10000"/>
          </a:bodyPr>
          <a:lstStyle/>
          <a:p>
            <a:r>
              <a:rPr lang="en-US" dirty="0"/>
              <a:t>Do we want to extend maximum range beyond 60km? </a:t>
            </a:r>
          </a:p>
          <a:p>
            <a:pPr lvl="1"/>
            <a:r>
              <a:rPr lang="en-US" dirty="0"/>
              <a:t>What is the TTG/RTG gap parameter range?</a:t>
            </a:r>
          </a:p>
          <a:p>
            <a:pPr lvl="1"/>
            <a:r>
              <a:rPr lang="en-US" dirty="0"/>
              <a:t>Does the specification limit the range?</a:t>
            </a:r>
          </a:p>
          <a:p>
            <a:pPr lvl="1"/>
            <a:r>
              <a:rPr lang="en-US" dirty="0"/>
              <a:t>Need to understand the implications on a larger range – would there be additional profiles required.</a:t>
            </a:r>
          </a:p>
          <a:p>
            <a:pPr lvl="1"/>
            <a:r>
              <a:rPr lang="en-US" dirty="0"/>
              <a:t>Cyclic Prefixes may need to change.</a:t>
            </a:r>
          </a:p>
          <a:p>
            <a:r>
              <a:rPr lang="en-US" dirty="0"/>
              <a:t>Request contributions to provide technical guidance on maximum range and system implications.</a:t>
            </a:r>
          </a:p>
          <a:p>
            <a:pPr lvl="1"/>
            <a:endParaRPr lang="en-US" dirty="0"/>
          </a:p>
        </p:txBody>
      </p:sp>
    </p:spTree>
    <p:extLst>
      <p:ext uri="{BB962C8B-B14F-4D97-AF65-F5344CB8AC3E}">
        <p14:creationId xmlns:p14="http://schemas.microsoft.com/office/powerpoint/2010/main" val="17982148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on SRD</a:t>
            </a:r>
          </a:p>
        </p:txBody>
      </p:sp>
      <p:sp>
        <p:nvSpPr>
          <p:cNvPr id="3" name="Content Placeholder 2"/>
          <p:cNvSpPr>
            <a:spLocks noGrp="1"/>
          </p:cNvSpPr>
          <p:nvPr>
            <p:ph idx="1"/>
          </p:nvPr>
        </p:nvSpPr>
        <p:spPr/>
        <p:txBody>
          <a:bodyPr>
            <a:normAutofit fontScale="92500" lnSpcReduction="20000"/>
          </a:bodyPr>
          <a:lstStyle/>
          <a:p>
            <a:r>
              <a:rPr lang="en-US" dirty="0"/>
              <a:t>Channel Bandwidth</a:t>
            </a:r>
          </a:p>
          <a:p>
            <a:pPr lvl="1"/>
            <a:r>
              <a:rPr lang="en-US" dirty="0"/>
              <a:t>Within the range of 100 KHz to 1.25 MHz, what granularity of channel widths do we want?</a:t>
            </a:r>
          </a:p>
          <a:p>
            <a:pPr lvl="1"/>
            <a:r>
              <a:rPr lang="en-US" dirty="0"/>
              <a:t>How many system profiles do we want to make? </a:t>
            </a:r>
          </a:p>
          <a:p>
            <a:pPr lvl="1"/>
            <a:r>
              <a:rPr lang="en-US" dirty="0"/>
              <a:t>We want to specify all needed and useful profiles as part of this amendment.</a:t>
            </a:r>
          </a:p>
          <a:p>
            <a:pPr lvl="1"/>
            <a:r>
              <a:rPr lang="en-US" dirty="0"/>
              <a:t>System profiles should be flexible: able to support ranges of channel sizes.  </a:t>
            </a:r>
          </a:p>
          <a:p>
            <a:pPr lvl="1"/>
            <a:r>
              <a:rPr lang="en-US" dirty="0"/>
              <a:t>Consider having profiles based on ranges of channel sizes, with small steps within those ranges</a:t>
            </a:r>
          </a:p>
          <a:p>
            <a:pPr lvl="1"/>
            <a:r>
              <a:rPr lang="en-US" dirty="0"/>
              <a:t> </a:t>
            </a:r>
          </a:p>
          <a:p>
            <a:pPr lvl="1"/>
            <a:endParaRPr lang="en-US" dirty="0"/>
          </a:p>
        </p:txBody>
      </p:sp>
    </p:spTree>
    <p:extLst>
      <p:ext uri="{BB962C8B-B14F-4D97-AF65-F5344CB8AC3E}">
        <p14:creationId xmlns:p14="http://schemas.microsoft.com/office/powerpoint/2010/main" val="13672344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Development of Table of Contents for Draft Standard</a:t>
            </a:r>
          </a:p>
        </p:txBody>
      </p:sp>
      <p:sp>
        <p:nvSpPr>
          <p:cNvPr id="3" name="Content Placeholder 2"/>
          <p:cNvSpPr>
            <a:spLocks noGrp="1"/>
          </p:cNvSpPr>
          <p:nvPr>
            <p:ph idx="1"/>
          </p:nvPr>
        </p:nvSpPr>
        <p:spPr>
          <a:xfrm>
            <a:off x="304800" y="1752601"/>
            <a:ext cx="8229600" cy="4648199"/>
          </a:xfrm>
        </p:spPr>
        <p:txBody>
          <a:bodyPr>
            <a:normAutofit fontScale="85000" lnSpcReduction="20000"/>
          </a:bodyPr>
          <a:lstStyle/>
          <a:p>
            <a:r>
              <a:rPr lang="en-US" dirty="0"/>
              <a:t>Baseline document – IEEE </a:t>
            </a:r>
            <a:r>
              <a:rPr lang="en-US" dirty="0" err="1"/>
              <a:t>Std</a:t>
            </a:r>
            <a:r>
              <a:rPr lang="en-US" dirty="0"/>
              <a:t> 802.16-2012</a:t>
            </a:r>
          </a:p>
          <a:p>
            <a:endParaRPr lang="en-US" dirty="0"/>
          </a:p>
          <a:p>
            <a:endParaRPr lang="en-US" dirty="0"/>
          </a:p>
          <a:p>
            <a:pPr lvl="1"/>
            <a:endParaRPr lang="en-US" dirty="0"/>
          </a:p>
          <a:p>
            <a:pPr lvl="2"/>
            <a:r>
              <a:rPr lang="en-US" dirty="0"/>
              <a:t>As amended by 802.16p, 802.16n, and 802.16q</a:t>
            </a:r>
          </a:p>
          <a:p>
            <a:r>
              <a:rPr lang="en-US" dirty="0"/>
              <a:t>Relevant Contributions</a:t>
            </a:r>
          </a:p>
          <a:p>
            <a:pPr lvl="1"/>
            <a:r>
              <a:rPr lang="en-US" dirty="0"/>
              <a:t>802.16-0030-00-Gcon: 	802.16s Amendment Outline 	</a:t>
            </a:r>
            <a:r>
              <a:rPr lang="en-US" dirty="0" err="1"/>
              <a:t>Menashe</a:t>
            </a:r>
            <a:r>
              <a:rPr lang="en-US" dirty="0"/>
              <a:t> </a:t>
            </a:r>
            <a:r>
              <a:rPr lang="en-US" dirty="0" err="1"/>
              <a:t>Shahar</a:t>
            </a:r>
            <a:r>
              <a:rPr lang="en-US" dirty="0"/>
              <a:t> (Full Spectrum), Guy Simpson (Full Spectrum)</a:t>
            </a:r>
          </a:p>
          <a:p>
            <a:pPr lvl="1"/>
            <a:endParaRPr lang="en-US" dirty="0"/>
          </a:p>
          <a:p>
            <a:r>
              <a:rPr lang="en-US" dirty="0"/>
              <a:t>Create a group document representing the agreed outline and clauses for amendment</a:t>
            </a:r>
          </a:p>
        </p:txBody>
      </p:sp>
      <p:sp>
        <p:nvSpPr>
          <p:cNvPr id="5" name="Rectangle 3"/>
          <p:cNvSpPr>
            <a:spLocks noChangeArrowheads="1"/>
          </p:cNvSpPr>
          <p:nvPr/>
        </p:nvSpPr>
        <p:spPr bwMode="auto">
          <a:xfrm>
            <a:off x="457200" y="2133600"/>
            <a:ext cx="80010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IEEE 802.16™: BROADBAND WIRELESS METROPOLITAN AREA NETWORKS (MANs)</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hlinkClick r:id="rId2"/>
              </a:rPr>
              <a:t>IEEE 802.16™-2012</a:t>
            </a:r>
            <a:r>
              <a:rPr kumimoji="0" lang="en-US" altLang="en-US" sz="1800" b="0" i="0" u="none" strike="noStrike" cap="none" normalizeH="0" baseline="0" dirty="0">
                <a:ln>
                  <a:noFill/>
                </a:ln>
                <a:solidFill>
                  <a:schemeClr val="tx1"/>
                </a:solidFill>
                <a:effectLst/>
                <a:latin typeface="Arial" panose="020B0604020202020204" pitchFamily="34" charset="0"/>
              </a:rPr>
              <a:t>   </a:t>
            </a:r>
            <a:r>
              <a:rPr kumimoji="0" lang="en-US" altLang="en-US" sz="900" b="0" i="0" u="none" strike="noStrike" cap="none" normalizeH="0" baseline="0" dirty="0">
                <a:ln>
                  <a:noFill/>
                </a:ln>
                <a:solidFill>
                  <a:schemeClr val="tx1"/>
                </a:solidFill>
                <a:effectLst/>
                <a:latin typeface="Arial" panose="020B0604020202020204" pitchFamily="34" charset="0"/>
              </a:rPr>
              <a:t> </a:t>
            </a:r>
            <a:r>
              <a:rPr kumimoji="0" lang="en-US" altLang="en-US" sz="1800" b="0" i="0" u="none" strike="noStrike" cap="none" normalizeH="0" baseline="0" dirty="0">
                <a:ln>
                  <a:noFill/>
                </a:ln>
                <a:solidFill>
                  <a:schemeClr val="tx1"/>
                </a:solidFill>
                <a:effectLst/>
                <a:latin typeface="Arial" panose="020B0604020202020204" pitchFamily="34" charset="0"/>
              </a:rPr>
              <a:t>IEEE Standard for Air Interface for Broadband Wireless Access Systems</a:t>
            </a:r>
          </a:p>
        </p:txBody>
      </p:sp>
      <p:pic>
        <p:nvPicPr>
          <p:cNvPr id="1028" name="Picture 4" descr="PDF forma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62175" y="1417638"/>
            <a:ext cx="152400" cy="15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50594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on Table of Contents</a:t>
            </a:r>
          </a:p>
        </p:txBody>
      </p:sp>
      <p:sp>
        <p:nvSpPr>
          <p:cNvPr id="3" name="Content Placeholder 2"/>
          <p:cNvSpPr>
            <a:spLocks noGrp="1"/>
          </p:cNvSpPr>
          <p:nvPr>
            <p:ph idx="1"/>
          </p:nvPr>
        </p:nvSpPr>
        <p:spPr/>
        <p:txBody>
          <a:bodyPr/>
          <a:lstStyle/>
          <a:p>
            <a:r>
              <a:rPr lang="en-US" dirty="0"/>
              <a:t>First agree on the overall structure of the changes and the principles</a:t>
            </a:r>
          </a:p>
          <a:p>
            <a:r>
              <a:rPr lang="en-US" dirty="0"/>
              <a:t>Step 1: Capture the principles of the amendment into an independent document</a:t>
            </a:r>
          </a:p>
          <a:p>
            <a:pPr lvl="1"/>
            <a:r>
              <a:rPr lang="en-US" dirty="0"/>
              <a:t>Name: System Description Document (SDD)</a:t>
            </a:r>
          </a:p>
          <a:p>
            <a:r>
              <a:rPr lang="en-US" dirty="0"/>
              <a:t>Step 2: map SDD into the base standard, which then leads us to a </a:t>
            </a:r>
            <a:r>
              <a:rPr lang="en-US" dirty="0" err="1"/>
              <a:t>ToC</a:t>
            </a:r>
            <a:r>
              <a:rPr lang="en-US" dirty="0"/>
              <a:t> and outline for the draft amendment.</a:t>
            </a:r>
          </a:p>
        </p:txBody>
      </p:sp>
    </p:spTree>
    <p:extLst>
      <p:ext uri="{BB962C8B-B14F-4D97-AF65-F5344CB8AC3E}">
        <p14:creationId xmlns:p14="http://schemas.microsoft.com/office/powerpoint/2010/main" val="24924250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Identified and Agreed Content for SDD (1)</a:t>
            </a:r>
          </a:p>
        </p:txBody>
      </p:sp>
      <p:sp>
        <p:nvSpPr>
          <p:cNvPr id="3" name="Content Placeholder 2"/>
          <p:cNvSpPr>
            <a:spLocks noGrp="1"/>
          </p:cNvSpPr>
          <p:nvPr>
            <p:ph idx="1"/>
          </p:nvPr>
        </p:nvSpPr>
        <p:spPr/>
        <p:txBody>
          <a:bodyPr>
            <a:normAutofit fontScale="92500" lnSpcReduction="10000"/>
          </a:bodyPr>
          <a:lstStyle/>
          <a:p>
            <a:r>
              <a:rPr lang="en-US" dirty="0"/>
              <a:t>Frequency bands are in the SRD, but not the SDD.</a:t>
            </a:r>
          </a:p>
          <a:p>
            <a:r>
              <a:rPr lang="en-US" dirty="0"/>
              <a:t>How can the amendment be flexible enough to accommodate regulatory variations in spectral masks? We may want to go beyond what the base standard now provides</a:t>
            </a:r>
          </a:p>
          <a:p>
            <a:r>
              <a:rPr lang="en-US" dirty="0"/>
              <a:t>Discussion of Band AMC Vs PUSC. </a:t>
            </a:r>
          </a:p>
          <a:p>
            <a:pPr lvl="1"/>
            <a:r>
              <a:rPr lang="en-US" dirty="0"/>
              <a:t>Each optimize different things. </a:t>
            </a:r>
          </a:p>
          <a:p>
            <a:pPr lvl="1"/>
            <a:r>
              <a:rPr lang="en-US" dirty="0"/>
              <a:t>The amendment should remove mandatory requirement for PUSC in Zone 1. </a:t>
            </a:r>
          </a:p>
          <a:p>
            <a:pPr lvl="1"/>
            <a:endParaRPr lang="en-US" dirty="0"/>
          </a:p>
          <a:p>
            <a:endParaRPr lang="en-US" dirty="0"/>
          </a:p>
        </p:txBody>
      </p:sp>
    </p:spTree>
    <p:extLst>
      <p:ext uri="{BB962C8B-B14F-4D97-AF65-F5344CB8AC3E}">
        <p14:creationId xmlns:p14="http://schemas.microsoft.com/office/powerpoint/2010/main" val="19614698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Identified and Agreed Content for SDD (2)</a:t>
            </a:r>
          </a:p>
        </p:txBody>
      </p:sp>
      <p:sp>
        <p:nvSpPr>
          <p:cNvPr id="3" name="Content Placeholder 2"/>
          <p:cNvSpPr>
            <a:spLocks noGrp="1"/>
          </p:cNvSpPr>
          <p:nvPr>
            <p:ph idx="1"/>
          </p:nvPr>
        </p:nvSpPr>
        <p:spPr>
          <a:xfrm>
            <a:off x="457200" y="1646237"/>
            <a:ext cx="8229600" cy="4525963"/>
          </a:xfrm>
        </p:spPr>
        <p:txBody>
          <a:bodyPr/>
          <a:lstStyle/>
          <a:p>
            <a:r>
              <a:rPr lang="en-US" dirty="0"/>
              <a:t>Packet packing/aggregation, header compression to improve efficiency with small packets</a:t>
            </a:r>
          </a:p>
          <a:p>
            <a:r>
              <a:rPr lang="en-US" dirty="0"/>
              <a:t>Options for reducing latency.  Frame size of 5 </a:t>
            </a:r>
            <a:r>
              <a:rPr lang="en-US" dirty="0" err="1"/>
              <a:t>mS</a:t>
            </a:r>
            <a:endParaRPr lang="en-US" dirty="0"/>
          </a:p>
          <a:p>
            <a:pPr lvl="1"/>
            <a:r>
              <a:rPr lang="en-US" dirty="0"/>
              <a:t>Also need to manage jitter.</a:t>
            </a:r>
          </a:p>
          <a:p>
            <a:endParaRPr lang="en-US" dirty="0"/>
          </a:p>
        </p:txBody>
      </p:sp>
    </p:spTree>
    <p:extLst>
      <p:ext uri="{BB962C8B-B14F-4D97-AF65-F5344CB8AC3E}">
        <p14:creationId xmlns:p14="http://schemas.microsoft.com/office/powerpoint/2010/main" val="16193525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Identified and Agreed Content for SDD (3)</a:t>
            </a:r>
          </a:p>
        </p:txBody>
      </p:sp>
      <p:sp>
        <p:nvSpPr>
          <p:cNvPr id="3" name="Content Placeholder 2"/>
          <p:cNvSpPr>
            <a:spLocks noGrp="1"/>
          </p:cNvSpPr>
          <p:nvPr>
            <p:ph idx="1"/>
          </p:nvPr>
        </p:nvSpPr>
        <p:spPr/>
        <p:txBody>
          <a:bodyPr>
            <a:normAutofit fontScale="92500" lnSpcReduction="10000"/>
          </a:bodyPr>
          <a:lstStyle/>
          <a:p>
            <a:r>
              <a:rPr lang="en-US" dirty="0"/>
              <a:t>Consider other sampling factors to optimize occupied bandwidth. </a:t>
            </a:r>
          </a:p>
          <a:p>
            <a:r>
              <a:rPr lang="en-US" dirty="0"/>
              <a:t>Support for Band AMC and PUSC, and removal of mandatory PUSC</a:t>
            </a:r>
          </a:p>
          <a:p>
            <a:r>
              <a:rPr lang="en-US" dirty="0"/>
              <a:t>Develop a limited set of profiles in the range of 100KHz to 1.25 </a:t>
            </a:r>
            <a:r>
              <a:rPr lang="en-US" dirty="0" err="1"/>
              <a:t>MHz.</a:t>
            </a:r>
            <a:r>
              <a:rPr lang="en-US" dirty="0"/>
              <a:t> Within each profile, a set of parameters can be varied: frame size, channel width, range (gap), sampling factor.  </a:t>
            </a:r>
          </a:p>
          <a:p>
            <a:pPr lvl="1"/>
            <a:r>
              <a:rPr lang="en-US" dirty="0"/>
              <a:t>To ensure interoperability, support of the range of parameters within a profile is mandatory</a:t>
            </a:r>
          </a:p>
        </p:txBody>
      </p:sp>
    </p:spTree>
    <p:extLst>
      <p:ext uri="{BB962C8B-B14F-4D97-AF65-F5344CB8AC3E}">
        <p14:creationId xmlns:p14="http://schemas.microsoft.com/office/powerpoint/2010/main" val="31784466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Identified and Agreed Content for SDD (4)</a:t>
            </a:r>
          </a:p>
        </p:txBody>
      </p:sp>
      <p:sp>
        <p:nvSpPr>
          <p:cNvPr id="3" name="Content Placeholder 2"/>
          <p:cNvSpPr>
            <a:spLocks noGrp="1"/>
          </p:cNvSpPr>
          <p:nvPr>
            <p:ph idx="1"/>
          </p:nvPr>
        </p:nvSpPr>
        <p:spPr/>
        <p:txBody>
          <a:bodyPr/>
          <a:lstStyle/>
          <a:p>
            <a:r>
              <a:rPr lang="en-US" dirty="0"/>
              <a:t>Proposals should include description of operation with 5mS frame size, and with 100 KHz channels.</a:t>
            </a:r>
          </a:p>
          <a:p>
            <a:r>
              <a:rPr lang="en-US" dirty="0"/>
              <a:t>SRD question: is 10 </a:t>
            </a:r>
            <a:r>
              <a:rPr lang="en-US" dirty="0" err="1"/>
              <a:t>mS</a:t>
            </a:r>
            <a:r>
              <a:rPr lang="en-US" dirty="0"/>
              <a:t> symmetrical?</a:t>
            </a:r>
          </a:p>
          <a:p>
            <a:endParaRPr lang="en-US" dirty="0"/>
          </a:p>
        </p:txBody>
      </p:sp>
    </p:spTree>
    <p:extLst>
      <p:ext uri="{BB962C8B-B14F-4D97-AF65-F5344CB8AC3E}">
        <p14:creationId xmlns:p14="http://schemas.microsoft.com/office/powerpoint/2010/main" val="4043594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GRIDMAN Discussion Items</a:t>
            </a:r>
          </a:p>
        </p:txBody>
      </p:sp>
      <p:sp>
        <p:nvSpPr>
          <p:cNvPr id="3" name="Content Placeholder 2"/>
          <p:cNvSpPr>
            <a:spLocks noGrp="1"/>
          </p:cNvSpPr>
          <p:nvPr>
            <p:ph idx="1"/>
          </p:nvPr>
        </p:nvSpPr>
        <p:spPr/>
        <p:txBody>
          <a:bodyPr/>
          <a:lstStyle/>
          <a:p>
            <a:r>
              <a:rPr lang="en-US" dirty="0">
                <a:hlinkClick r:id="rId2"/>
              </a:rPr>
              <a:t>Link to Agenda</a:t>
            </a:r>
            <a:endParaRPr lang="en-US" dirty="0"/>
          </a:p>
          <a:p>
            <a:endParaRPr lang="en-US" dirty="0"/>
          </a:p>
          <a:p>
            <a:r>
              <a:rPr lang="en-US" dirty="0"/>
              <a:t>Project Planning and Milestones</a:t>
            </a:r>
          </a:p>
          <a:p>
            <a:r>
              <a:rPr lang="en-US" dirty="0"/>
              <a:t>Review of PAR Scope</a:t>
            </a:r>
          </a:p>
          <a:p>
            <a:r>
              <a:rPr lang="en-US" dirty="0"/>
              <a:t>Review of System Requirements Document</a:t>
            </a:r>
          </a:p>
          <a:p>
            <a:r>
              <a:rPr lang="en-US" dirty="0"/>
              <a:t>Develop Table of Contents of Draft Standard</a:t>
            </a:r>
          </a:p>
          <a:p>
            <a:r>
              <a:rPr lang="en-US" dirty="0"/>
              <a:t>Review Contributions</a:t>
            </a:r>
          </a:p>
          <a:p>
            <a:endParaRPr lang="en-US" dirty="0"/>
          </a:p>
        </p:txBody>
      </p:sp>
    </p:spTree>
    <p:extLst>
      <p:ext uri="{BB962C8B-B14F-4D97-AF65-F5344CB8AC3E}">
        <p14:creationId xmlns:p14="http://schemas.microsoft.com/office/powerpoint/2010/main" val="34541437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Amendment boundaries based on PAR</a:t>
            </a:r>
          </a:p>
        </p:txBody>
      </p:sp>
      <p:sp>
        <p:nvSpPr>
          <p:cNvPr id="3" name="Content Placeholder 2"/>
          <p:cNvSpPr>
            <a:spLocks noGrp="1"/>
          </p:cNvSpPr>
          <p:nvPr>
            <p:ph idx="1"/>
          </p:nvPr>
        </p:nvSpPr>
        <p:spPr/>
        <p:txBody>
          <a:bodyPr/>
          <a:lstStyle/>
          <a:p>
            <a:r>
              <a:rPr lang="en-US" dirty="0"/>
              <a:t>“The project amends Clause 12 of IEEE </a:t>
            </a:r>
            <a:r>
              <a:rPr lang="en-US" dirty="0" err="1"/>
              <a:t>Std</a:t>
            </a:r>
            <a:r>
              <a:rPr lang="en-US" dirty="0"/>
              <a:t> 802.16, adding a new system profile and amending other clauses as required to support the narrower channel widths”</a:t>
            </a:r>
          </a:p>
          <a:p>
            <a:endParaRPr lang="en-US" dirty="0"/>
          </a:p>
          <a:p>
            <a:endParaRPr lang="en-US" dirty="0"/>
          </a:p>
        </p:txBody>
      </p:sp>
    </p:spTree>
    <p:extLst>
      <p:ext uri="{BB962C8B-B14F-4D97-AF65-F5344CB8AC3E}">
        <p14:creationId xmlns:p14="http://schemas.microsoft.com/office/powerpoint/2010/main" val="20191971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of Contributions</a:t>
            </a:r>
          </a:p>
        </p:txBody>
      </p:sp>
      <p:sp>
        <p:nvSpPr>
          <p:cNvPr id="3" name="Content Placeholder 2"/>
          <p:cNvSpPr>
            <a:spLocks noGrp="1"/>
          </p:cNvSpPr>
          <p:nvPr>
            <p:ph idx="1"/>
          </p:nvPr>
        </p:nvSpPr>
        <p:spPr>
          <a:xfrm>
            <a:off x="457200" y="1600200"/>
            <a:ext cx="8229600" cy="4525963"/>
          </a:xfrm>
        </p:spPr>
        <p:txBody>
          <a:bodyPr/>
          <a:lstStyle/>
          <a:p>
            <a:r>
              <a:rPr lang="en-US" dirty="0"/>
              <a:t>Contributions for this session</a:t>
            </a:r>
          </a:p>
          <a:p>
            <a:pPr lvl="1"/>
            <a:r>
              <a:rPr lang="en-US" dirty="0"/>
              <a:t>802.16-16-0037r0- Evaluation of Alternatives for 1 MHz Channels 	Doug Gray (EPRI)</a:t>
            </a:r>
          </a:p>
          <a:p>
            <a:pPr lvl="1"/>
            <a:endParaRPr lang="en-US" dirty="0"/>
          </a:p>
          <a:p>
            <a:pPr lvl="1"/>
            <a:r>
              <a:rPr lang="en-US" dirty="0"/>
              <a:t>802.16-16-0039r0 	Proposed PHY Layer Parameters for IEEE 802.16s 	Menashe </a:t>
            </a:r>
            <a:r>
              <a:rPr lang="en-US" dirty="0" err="1"/>
              <a:t>Shahar</a:t>
            </a:r>
            <a:r>
              <a:rPr lang="en-US" dirty="0"/>
              <a:t> (Full Spectrum)</a:t>
            </a:r>
          </a:p>
          <a:p>
            <a:endParaRPr lang="en-US" dirty="0"/>
          </a:p>
        </p:txBody>
      </p:sp>
    </p:spTree>
    <p:extLst>
      <p:ext uri="{BB962C8B-B14F-4D97-AF65-F5344CB8AC3E}">
        <p14:creationId xmlns:p14="http://schemas.microsoft.com/office/powerpoint/2010/main" val="12086291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on contribution 0037</a:t>
            </a:r>
          </a:p>
        </p:txBody>
      </p:sp>
      <p:sp>
        <p:nvSpPr>
          <p:cNvPr id="3" name="Content Placeholder 2"/>
          <p:cNvSpPr>
            <a:spLocks noGrp="1"/>
          </p:cNvSpPr>
          <p:nvPr>
            <p:ph idx="1"/>
          </p:nvPr>
        </p:nvSpPr>
        <p:spPr/>
        <p:txBody>
          <a:bodyPr>
            <a:normAutofit fontScale="85000" lnSpcReduction="10000"/>
          </a:bodyPr>
          <a:lstStyle/>
          <a:p>
            <a:r>
              <a:rPr lang="en-US" dirty="0"/>
              <a:t>The “Table 10: </a:t>
            </a:r>
            <a:r>
              <a:rPr lang="en-US" dirty="0" err="1"/>
              <a:t>Runcom</a:t>
            </a:r>
            <a:r>
              <a:rPr lang="en-US" dirty="0"/>
              <a:t> 1/2 Clock Solution ” – </a:t>
            </a:r>
          </a:p>
          <a:p>
            <a:r>
              <a:rPr lang="en-US" dirty="0"/>
              <a:t>Does the standard specify a divided clock mode</a:t>
            </a:r>
          </a:p>
          <a:p>
            <a:r>
              <a:rPr lang="en-US" dirty="0"/>
              <a:t>How does the permutation change for the right column of Table 10.  How is the loss of subcarriers’ data prevented in the case of filtering.</a:t>
            </a:r>
          </a:p>
          <a:p>
            <a:pPr lvl="1"/>
            <a:r>
              <a:rPr lang="en-US" dirty="0"/>
              <a:t>There are two permutations in the standard.  </a:t>
            </a:r>
          </a:p>
          <a:p>
            <a:pPr lvl="1"/>
            <a:r>
              <a:rPr lang="en-US" dirty="0"/>
              <a:t>The preamble is also modified to occupy a narrower channel</a:t>
            </a:r>
          </a:p>
          <a:p>
            <a:r>
              <a:rPr lang="en-US" dirty="0"/>
              <a:t>Table 15: discussion on whether .5 KHz subcarrier spacing will adversely affect Doppler </a:t>
            </a:r>
          </a:p>
          <a:p>
            <a:r>
              <a:rPr lang="en-US" dirty="0"/>
              <a:t>Need to decide the Doppler environment for proposals </a:t>
            </a:r>
          </a:p>
          <a:p>
            <a:pPr lvl="1"/>
            <a:endParaRPr lang="en-US" dirty="0"/>
          </a:p>
        </p:txBody>
      </p:sp>
    </p:spTree>
    <p:extLst>
      <p:ext uri="{BB962C8B-B14F-4D97-AF65-F5344CB8AC3E}">
        <p14:creationId xmlns:p14="http://schemas.microsoft.com/office/powerpoint/2010/main" val="12618373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on contribution 0039</a:t>
            </a:r>
          </a:p>
        </p:txBody>
      </p:sp>
      <p:sp>
        <p:nvSpPr>
          <p:cNvPr id="3" name="Content Placeholder 2"/>
          <p:cNvSpPr>
            <a:spLocks noGrp="1"/>
          </p:cNvSpPr>
          <p:nvPr>
            <p:ph idx="1"/>
          </p:nvPr>
        </p:nvSpPr>
        <p:spPr/>
        <p:txBody>
          <a:bodyPr/>
          <a:lstStyle/>
          <a:p>
            <a:r>
              <a:rPr lang="en-US" dirty="0"/>
              <a:t>2.1	It is assumed the delay spread of 802.16s deployments does not exceed 10 µs, and therefore the minimum Cyclic Prefix (CP) should be 10 µs. </a:t>
            </a:r>
          </a:p>
          <a:p>
            <a:endParaRPr lang="en-US" dirty="0"/>
          </a:p>
        </p:txBody>
      </p:sp>
    </p:spTree>
    <p:extLst>
      <p:ext uri="{BB962C8B-B14F-4D97-AF65-F5344CB8AC3E}">
        <p14:creationId xmlns:p14="http://schemas.microsoft.com/office/powerpoint/2010/main" val="5150531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Plan for Thursday</a:t>
            </a:r>
          </a:p>
        </p:txBody>
      </p:sp>
      <p:sp>
        <p:nvSpPr>
          <p:cNvPr id="3" name="Content Placeholder 2"/>
          <p:cNvSpPr>
            <a:spLocks noGrp="1"/>
          </p:cNvSpPr>
          <p:nvPr>
            <p:ph idx="1"/>
          </p:nvPr>
        </p:nvSpPr>
        <p:spPr>
          <a:xfrm>
            <a:off x="457200" y="1295400"/>
            <a:ext cx="8229600" cy="4525963"/>
          </a:xfrm>
        </p:spPr>
        <p:txBody>
          <a:bodyPr/>
          <a:lstStyle/>
          <a:p>
            <a:r>
              <a:rPr lang="en-US" dirty="0"/>
              <a:t>Recess AM1  (for 802.16 joint session with 802.15 on High Speed Rail</a:t>
            </a:r>
          </a:p>
          <a:p>
            <a:pPr lvl="1"/>
            <a:r>
              <a:rPr lang="en-US" dirty="0"/>
              <a:t>Golden Hill B, 3</a:t>
            </a:r>
            <a:r>
              <a:rPr lang="en-US" baseline="30000" dirty="0"/>
              <a:t>rd</a:t>
            </a:r>
            <a:r>
              <a:rPr lang="en-US" dirty="0"/>
              <a:t> Seaport</a:t>
            </a:r>
          </a:p>
          <a:p>
            <a:endParaRPr lang="en-US" dirty="0"/>
          </a:p>
          <a:p>
            <a:r>
              <a:rPr lang="en-US" dirty="0"/>
              <a:t>Recess AM2</a:t>
            </a:r>
          </a:p>
          <a:p>
            <a:endParaRPr lang="en-US" dirty="0"/>
          </a:p>
          <a:p>
            <a:r>
              <a:rPr lang="en-US" dirty="0"/>
              <a:t>PM1  1:30	GRIDMAN TG wrap up</a:t>
            </a:r>
          </a:p>
          <a:p>
            <a:endParaRPr lang="en-US" dirty="0"/>
          </a:p>
          <a:p>
            <a:r>
              <a:rPr lang="en-US" dirty="0"/>
              <a:t>PM2:  4:00	802.16 WG Closing</a:t>
            </a:r>
          </a:p>
        </p:txBody>
      </p:sp>
    </p:spTree>
    <p:extLst>
      <p:ext uri="{BB962C8B-B14F-4D97-AF65-F5344CB8AC3E}">
        <p14:creationId xmlns:p14="http://schemas.microsoft.com/office/powerpoint/2010/main" val="4010054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Parameters for consideration</a:t>
            </a:r>
          </a:p>
        </p:txBody>
      </p:sp>
      <p:sp>
        <p:nvSpPr>
          <p:cNvPr id="3" name="Content Placeholder 2"/>
          <p:cNvSpPr>
            <a:spLocks noGrp="1"/>
          </p:cNvSpPr>
          <p:nvPr>
            <p:ph idx="1"/>
          </p:nvPr>
        </p:nvSpPr>
        <p:spPr>
          <a:xfrm>
            <a:off x="457200" y="1143000"/>
            <a:ext cx="8229600" cy="5181600"/>
          </a:xfrm>
        </p:spPr>
        <p:txBody>
          <a:bodyPr>
            <a:normAutofit fontScale="77500" lnSpcReduction="20000"/>
          </a:bodyPr>
          <a:lstStyle/>
          <a:p>
            <a:r>
              <a:rPr lang="en-US" dirty="0"/>
              <a:t>Primary</a:t>
            </a:r>
          </a:p>
          <a:p>
            <a:pPr lvl="1"/>
            <a:r>
              <a:rPr lang="en-US" dirty="0"/>
              <a:t>Subcarrier spacing</a:t>
            </a:r>
          </a:p>
          <a:p>
            <a:pPr lvl="1"/>
            <a:r>
              <a:rPr lang="en-US" dirty="0"/>
              <a:t>Number of Subcarriers</a:t>
            </a:r>
          </a:p>
          <a:p>
            <a:pPr lvl="1"/>
            <a:r>
              <a:rPr lang="en-US" dirty="0"/>
              <a:t>Sampling Clock</a:t>
            </a:r>
          </a:p>
          <a:p>
            <a:pPr lvl="1"/>
            <a:r>
              <a:rPr lang="en-US" dirty="0"/>
              <a:t>FFT Size</a:t>
            </a:r>
          </a:p>
          <a:p>
            <a:pPr lvl="1"/>
            <a:r>
              <a:rPr lang="en-US" dirty="0"/>
              <a:t>Permutations</a:t>
            </a:r>
          </a:p>
          <a:p>
            <a:pPr lvl="1"/>
            <a:r>
              <a:rPr lang="en-US" dirty="0"/>
              <a:t>Preamble</a:t>
            </a:r>
          </a:p>
          <a:p>
            <a:endParaRPr lang="en-US" dirty="0"/>
          </a:p>
          <a:p>
            <a:r>
              <a:rPr lang="en-US" dirty="0"/>
              <a:t>Resultant</a:t>
            </a:r>
          </a:p>
          <a:p>
            <a:pPr lvl="1"/>
            <a:r>
              <a:rPr lang="en-US" dirty="0"/>
              <a:t>Frame Size</a:t>
            </a:r>
          </a:p>
          <a:p>
            <a:pPr lvl="1"/>
            <a:r>
              <a:rPr lang="en-US" dirty="0"/>
              <a:t>PAPR</a:t>
            </a:r>
          </a:p>
          <a:p>
            <a:pPr lvl="1"/>
            <a:r>
              <a:rPr lang="en-US" dirty="0"/>
              <a:t>ICI</a:t>
            </a:r>
          </a:p>
          <a:p>
            <a:pPr lvl="1"/>
            <a:r>
              <a:rPr lang="en-US" dirty="0"/>
              <a:t>ISI, Delay Spread</a:t>
            </a:r>
          </a:p>
          <a:p>
            <a:pPr lvl="1"/>
            <a:r>
              <a:rPr lang="en-US" dirty="0"/>
              <a:t>Interference cancellation</a:t>
            </a:r>
          </a:p>
          <a:p>
            <a:pPr lvl="1"/>
            <a:r>
              <a:rPr lang="en-US" dirty="0"/>
              <a:t>Out of band interference </a:t>
            </a:r>
            <a:r>
              <a:rPr lang="en-US" dirty="0" err="1"/>
              <a:t>senstitivity</a:t>
            </a:r>
            <a:endParaRPr lang="en-US" dirty="0"/>
          </a:p>
          <a:p>
            <a:pPr marL="457200" lvl="1" indent="0">
              <a:buNone/>
            </a:pPr>
            <a:endParaRPr lang="en-US" dirty="0"/>
          </a:p>
        </p:txBody>
      </p:sp>
    </p:spTree>
    <p:extLst>
      <p:ext uri="{BB962C8B-B14F-4D97-AF65-F5344CB8AC3E}">
        <p14:creationId xmlns:p14="http://schemas.microsoft.com/office/powerpoint/2010/main" val="14451326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Development Process</a:t>
            </a:r>
          </a:p>
        </p:txBody>
      </p:sp>
      <p:sp>
        <p:nvSpPr>
          <p:cNvPr id="3" name="Content Placeholder 2"/>
          <p:cNvSpPr>
            <a:spLocks noGrp="1"/>
          </p:cNvSpPr>
          <p:nvPr>
            <p:ph idx="1"/>
          </p:nvPr>
        </p:nvSpPr>
        <p:spPr>
          <a:xfrm>
            <a:off x="457200" y="1219201"/>
            <a:ext cx="8229600" cy="4572000"/>
          </a:xfrm>
        </p:spPr>
        <p:txBody>
          <a:bodyPr>
            <a:normAutofit fontScale="55000" lnSpcReduction="20000"/>
          </a:bodyPr>
          <a:lstStyle/>
          <a:p>
            <a:r>
              <a:rPr lang="en-US" dirty="0"/>
              <a:t>The draft development process will follow this approach. </a:t>
            </a:r>
          </a:p>
          <a:p>
            <a:r>
              <a:rPr lang="en-US" dirty="0"/>
              <a:t>Phase 1a: Agree on the overall structure of the PHY layer and its principles of operation. The proposals and operation should address the requirements in the SRD, and conform to the scope defined in the PAR.  Capture the design principles of the amendment into this System Description Document (SDD). </a:t>
            </a:r>
          </a:p>
          <a:p>
            <a:r>
              <a:rPr lang="en-US" dirty="0"/>
              <a:t>Phase 1b: Consider MAC changes needed to support the PHY operation and further optimizations for efficiency to satisfy the SRD requirements.</a:t>
            </a:r>
          </a:p>
          <a:p>
            <a:pPr lvl="1"/>
            <a:r>
              <a:rPr lang="en-US" dirty="0"/>
              <a:t>•	Text Proposals should provide a table of system description parameters and performance analysis addressing the requirements in the SRD.</a:t>
            </a:r>
          </a:p>
          <a:p>
            <a:pPr lvl="1"/>
            <a:r>
              <a:rPr lang="en-US" dirty="0"/>
              <a:t>•	Text proposals should describe any necessary (consequential) MAC changes and how they affect the performance metrics</a:t>
            </a:r>
          </a:p>
          <a:p>
            <a:pPr lvl="1"/>
            <a:r>
              <a:rPr lang="en-US" dirty="0"/>
              <a:t>•	Text Proposals can be adopted into the SDD with the approval of the Task Group.</a:t>
            </a:r>
          </a:p>
          <a:p>
            <a:endParaRPr lang="en-US" dirty="0"/>
          </a:p>
          <a:p>
            <a:r>
              <a:rPr lang="en-US" dirty="0"/>
              <a:t>When the SDD has adopted proposals meeting the requirements of the SRD, </a:t>
            </a:r>
          </a:p>
          <a:p>
            <a:r>
              <a:rPr lang="en-US" dirty="0"/>
              <a:t>Phase 2 will map the SDD into the base standard, which then leads us to a </a:t>
            </a:r>
            <a:r>
              <a:rPr lang="en-US" dirty="0" err="1"/>
              <a:t>ToC</a:t>
            </a:r>
            <a:r>
              <a:rPr lang="en-US" dirty="0"/>
              <a:t> and outline for the draft amendment.</a:t>
            </a:r>
          </a:p>
          <a:p>
            <a:endParaRPr lang="en-US" dirty="0"/>
          </a:p>
        </p:txBody>
      </p:sp>
    </p:spTree>
    <p:extLst>
      <p:ext uri="{BB962C8B-B14F-4D97-AF65-F5344CB8AC3E}">
        <p14:creationId xmlns:p14="http://schemas.microsoft.com/office/powerpoint/2010/main" val="39100103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on Process</a:t>
            </a:r>
          </a:p>
        </p:txBody>
      </p:sp>
      <p:sp>
        <p:nvSpPr>
          <p:cNvPr id="3" name="Content Placeholder 2"/>
          <p:cNvSpPr>
            <a:spLocks noGrp="1"/>
          </p:cNvSpPr>
          <p:nvPr>
            <p:ph idx="1"/>
          </p:nvPr>
        </p:nvSpPr>
        <p:spPr/>
        <p:txBody>
          <a:bodyPr>
            <a:normAutofit/>
          </a:bodyPr>
          <a:lstStyle/>
          <a:p>
            <a:r>
              <a:rPr lang="en-US" dirty="0"/>
              <a:t>General profile that addresses all but the “edge case”</a:t>
            </a:r>
          </a:p>
          <a:p>
            <a:r>
              <a:rPr lang="en-US" dirty="0"/>
              <a:t>Specialized profiles for optimizing specific use cases: can extend toward general profile. </a:t>
            </a:r>
          </a:p>
          <a:p>
            <a:pPr lvl="1"/>
            <a:r>
              <a:rPr lang="en-US" dirty="0"/>
              <a:t>Longest range vs shorter range</a:t>
            </a:r>
          </a:p>
          <a:p>
            <a:pPr lvl="1"/>
            <a:r>
              <a:rPr lang="en-US" dirty="0"/>
              <a:t>Lowest BW vs wide bandwidth</a:t>
            </a:r>
          </a:p>
          <a:p>
            <a:pPr lvl="1"/>
            <a:r>
              <a:rPr lang="en-US" dirty="0"/>
              <a:t>Shortest possible latency</a:t>
            </a:r>
          </a:p>
          <a:p>
            <a:endParaRPr lang="en-US" dirty="0"/>
          </a:p>
        </p:txBody>
      </p:sp>
    </p:spTree>
    <p:extLst>
      <p:ext uri="{BB962C8B-B14F-4D97-AF65-F5344CB8AC3E}">
        <p14:creationId xmlns:p14="http://schemas.microsoft.com/office/powerpoint/2010/main" val="31481146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Guidelines for proposal evaluation</a:t>
            </a:r>
          </a:p>
        </p:txBody>
      </p:sp>
      <p:sp>
        <p:nvSpPr>
          <p:cNvPr id="3" name="Content Placeholder 2"/>
          <p:cNvSpPr>
            <a:spLocks noGrp="1"/>
          </p:cNvSpPr>
          <p:nvPr>
            <p:ph idx="1"/>
          </p:nvPr>
        </p:nvSpPr>
        <p:spPr>
          <a:xfrm>
            <a:off x="457200" y="1295400"/>
            <a:ext cx="8229600" cy="5105400"/>
          </a:xfrm>
        </p:spPr>
        <p:txBody>
          <a:bodyPr>
            <a:normAutofit fontScale="70000" lnSpcReduction="20000"/>
          </a:bodyPr>
          <a:lstStyle/>
          <a:p>
            <a:r>
              <a:rPr lang="en-US" dirty="0"/>
              <a:t>Proposals are evaluated on how well they</a:t>
            </a:r>
          </a:p>
          <a:p>
            <a:pPr lvl="1"/>
            <a:r>
              <a:rPr lang="en-US" dirty="0"/>
              <a:t>Address the requirements in the SRD</a:t>
            </a:r>
          </a:p>
          <a:p>
            <a:pPr lvl="1"/>
            <a:r>
              <a:rPr lang="en-US" dirty="0"/>
              <a:t>Specifies the minimum set of essential changes to the OFDMA PHY defined in 802.16-2012 as necessary to meet the requirements</a:t>
            </a:r>
          </a:p>
          <a:p>
            <a:pPr lvl="1"/>
            <a:r>
              <a:rPr lang="en-US" dirty="0"/>
              <a:t>Address the performance metrics from the SDD</a:t>
            </a:r>
          </a:p>
          <a:p>
            <a:pPr lvl="2"/>
            <a:r>
              <a:rPr lang="en-US" dirty="0"/>
              <a:t>PHY Throughput</a:t>
            </a:r>
          </a:p>
          <a:p>
            <a:pPr lvl="2"/>
            <a:r>
              <a:rPr lang="en-US" dirty="0" err="1"/>
              <a:t>Goodput</a:t>
            </a:r>
            <a:endParaRPr lang="en-US" dirty="0"/>
          </a:p>
          <a:p>
            <a:pPr lvl="2"/>
            <a:r>
              <a:rPr lang="en-US" dirty="0"/>
              <a:t>Frame Size  / Latency</a:t>
            </a:r>
          </a:p>
          <a:p>
            <a:pPr lvl="2"/>
            <a:r>
              <a:rPr lang="en-US" dirty="0"/>
              <a:t>Peak to Average Power Ratio</a:t>
            </a:r>
          </a:p>
          <a:p>
            <a:pPr lvl="2"/>
            <a:r>
              <a:rPr lang="en-US" dirty="0"/>
              <a:t>Inter-carrier Interference</a:t>
            </a:r>
          </a:p>
          <a:p>
            <a:pPr lvl="2"/>
            <a:r>
              <a:rPr lang="en-US" dirty="0"/>
              <a:t>Inter-symbol Interference, Delay Spread</a:t>
            </a:r>
          </a:p>
          <a:p>
            <a:pPr lvl="2"/>
            <a:r>
              <a:rPr lang="en-US" dirty="0"/>
              <a:t>Interference management, MIMO, beam forming</a:t>
            </a:r>
          </a:p>
          <a:p>
            <a:pPr lvl="2"/>
            <a:r>
              <a:rPr lang="en-US" dirty="0"/>
              <a:t>CINR performance</a:t>
            </a:r>
          </a:p>
          <a:p>
            <a:pPr lvl="2"/>
            <a:r>
              <a:rPr lang="en-US" dirty="0"/>
              <a:t>Out of band emissions</a:t>
            </a:r>
          </a:p>
          <a:p>
            <a:pPr lvl="2"/>
            <a:r>
              <a:rPr lang="en-US" dirty="0"/>
              <a:t>Mobility capability</a:t>
            </a:r>
          </a:p>
          <a:p>
            <a:pPr lvl="1"/>
            <a:r>
              <a:rPr lang="en-US" dirty="0"/>
              <a:t>Provides sufficient information and supporting data to allow the understanding of how the requirements and performance are met</a:t>
            </a:r>
          </a:p>
          <a:p>
            <a:pPr lvl="1"/>
            <a:r>
              <a:rPr lang="en-US" dirty="0"/>
              <a:t>Ability to maintain performance across the frequency range of interest</a:t>
            </a:r>
          </a:p>
        </p:txBody>
      </p:sp>
    </p:spTree>
    <p:extLst>
      <p:ext uri="{BB962C8B-B14F-4D97-AF65-F5344CB8AC3E}">
        <p14:creationId xmlns:p14="http://schemas.microsoft.com/office/powerpoint/2010/main" val="26527779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Closing</a:t>
            </a:r>
          </a:p>
        </p:txBody>
      </p:sp>
      <p:sp>
        <p:nvSpPr>
          <p:cNvPr id="3" name="Content Placeholder 2"/>
          <p:cNvSpPr>
            <a:spLocks noGrp="1"/>
          </p:cNvSpPr>
          <p:nvPr>
            <p:ph idx="1"/>
          </p:nvPr>
        </p:nvSpPr>
        <p:spPr/>
        <p:txBody>
          <a:bodyPr/>
          <a:lstStyle/>
          <a:p>
            <a:r>
              <a:rPr lang="en-US" dirty="0"/>
              <a:t>Plan for September</a:t>
            </a:r>
          </a:p>
          <a:p>
            <a:pPr lvl="1"/>
            <a:r>
              <a:rPr lang="en-US" dirty="0"/>
              <a:t>Confirm location - Warsaw</a:t>
            </a:r>
          </a:p>
          <a:p>
            <a:pPr lvl="1"/>
            <a:endParaRPr lang="en-US" dirty="0"/>
          </a:p>
          <a:p>
            <a:r>
              <a:rPr lang="en-US" dirty="0"/>
              <a:t>Updated Call for Contributions</a:t>
            </a:r>
          </a:p>
          <a:p>
            <a:pPr lvl="1"/>
            <a:r>
              <a:rPr lang="en-US" dirty="0"/>
              <a:t>Additional input for SDD</a:t>
            </a:r>
          </a:p>
          <a:p>
            <a:pPr lvl="1"/>
            <a:r>
              <a:rPr lang="en-US" dirty="0"/>
              <a:t>Principles of operation for profile, supporting the SRD, SDD, and PAR</a:t>
            </a:r>
          </a:p>
          <a:p>
            <a:endParaRPr lang="en-US" dirty="0"/>
          </a:p>
          <a:p>
            <a:r>
              <a:rPr lang="en-US" dirty="0"/>
              <a:t>Conference call. </a:t>
            </a:r>
            <a:r>
              <a:rPr lang="en-US"/>
              <a:t>Friday August 26</a:t>
            </a:r>
            <a:endParaRPr lang="en-US" dirty="0"/>
          </a:p>
          <a:p>
            <a:pPr lvl="1"/>
            <a:endParaRPr lang="en-US" dirty="0"/>
          </a:p>
        </p:txBody>
      </p:sp>
    </p:spTree>
    <p:extLst>
      <p:ext uri="{BB962C8B-B14F-4D97-AF65-F5344CB8AC3E}">
        <p14:creationId xmlns:p14="http://schemas.microsoft.com/office/powerpoint/2010/main" val="545584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buFont typeface="Arial" panose="020B0604020202020204"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buFont typeface="Arial" panose="020B0604020202020204"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#1</a:t>
            </a:r>
          </a:p>
        </p:txBody>
      </p:sp>
    </p:spTree>
    <p:extLst>
      <p:ext uri="{BB962C8B-B14F-4D97-AF65-F5344CB8AC3E}">
        <p14:creationId xmlns:p14="http://schemas.microsoft.com/office/powerpoint/2010/main" val="2364395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#2</a:t>
            </a:r>
            <a:endParaRPr kumimoji="0" lang="en-US"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If you have questions, contact the IEEE-SA Standards Board Patent Committee Administrator at patcom@ieee.org or visit http://standards.ieee.org/about/sasb/patcom/index.html</a:t>
            </a:r>
          </a:p>
          <a:p>
            <a:pPr marL="0" marR="0" lvl="0" indent="0" algn="ctr" defTabSz="914400" eaLnBrk="0" fontAlgn="auto" latinLnBrk="0" hangingPunct="0">
              <a:lnSpc>
                <a:spcPct val="80000"/>
              </a:lnSpc>
              <a:spcBef>
                <a:spcPct val="20000"/>
              </a:spcBef>
              <a:spcAft>
                <a:spcPts val="0"/>
              </a:spcAft>
              <a:buClr>
                <a:srgbClr val="CC3300"/>
              </a:buClr>
              <a:buSzPct val="50000"/>
              <a:buFont typeface="Monotype Sorts"/>
              <a:buNone/>
              <a:tabLst/>
              <a:defRPr/>
            </a:pPr>
            <a:endParaRPr kumimoji="0" lang="en-US" altLang="en-US" sz="1200" b="1" i="0" u="none" strike="noStrike" kern="0" cap="none" spc="0" normalizeH="0" baseline="0" noProof="0">
              <a:ln>
                <a:noFill/>
              </a:ln>
              <a:solidFill>
                <a:srgbClr val="000099"/>
              </a:solidFill>
              <a:effectLst/>
              <a:uLnTx/>
              <a:uFillTx/>
              <a:latin typeface="Arial" panose="020B0604020202020204" pitchFamily="34" charset="0"/>
            </a:endParaRPr>
          </a:p>
          <a:p>
            <a:pPr marL="0" marR="0" lvl="0" indent="0" algn="ctr" defTabSz="914400" eaLnBrk="0" fontAlgn="auto" latinLnBrk="0" hangingPunct="0">
              <a:lnSpc>
                <a:spcPct val="80000"/>
              </a:lnSpc>
              <a:spcBef>
                <a:spcPct val="20000"/>
              </a:spcBef>
              <a:spcAft>
                <a:spcPts val="0"/>
              </a:spcAft>
              <a:buClr>
                <a:srgbClr val="CC3300"/>
              </a:buClr>
              <a:buSzPct val="50000"/>
              <a:buFont typeface="Monotype Sorts"/>
              <a:buNone/>
              <a:tabLst/>
              <a:defRPr/>
            </a:pP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943084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#3</a:t>
            </a:r>
          </a:p>
        </p:txBody>
      </p:sp>
    </p:spTree>
    <p:extLst>
      <p:ext uri="{BB962C8B-B14F-4D97-AF65-F5344CB8AC3E}">
        <p14:creationId xmlns:p14="http://schemas.microsoft.com/office/powerpoint/2010/main" val="3926475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ctr" defTabSz="914400" eaLnBrk="0" fontAlgn="auto" latinLnBrk="0" hangingPunct="0">
              <a:lnSpc>
                <a:spcPct val="100000"/>
              </a:lnSpc>
              <a:spcBef>
                <a:spcPct val="0"/>
              </a:spcBef>
              <a:spcAft>
                <a:spcPts val="0"/>
              </a:spcAft>
              <a:buClrTx/>
              <a:buSzTx/>
              <a:buFontTx/>
              <a:buNone/>
              <a:tabLst/>
              <a:defRPr/>
            </a:pPr>
            <a:endParaRPr kumimoji="0" lang="en-GB" altLang="en-US" sz="2400" b="1" i="0" u="sng" strike="noStrike" kern="0" cap="none" spc="0" normalizeH="0" baseline="0" noProof="0">
              <a:ln>
                <a:noFill/>
              </a:ln>
              <a:solidFill>
                <a:srgbClr val="000099"/>
              </a:solidFill>
              <a:effectLst/>
              <a:uLnTx/>
              <a:uFillTx/>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230188" marR="0" lvl="0" indent="-230188" defTabSz="914400" eaLnBrk="0" fontAlgn="auto" latinLnBrk="0" hangingPunct="0">
              <a:lnSpc>
                <a:spcPct val="80000"/>
              </a:lnSpc>
              <a:spcBef>
                <a:spcPct val="20000"/>
              </a:spcBef>
              <a:spcAft>
                <a:spcPts val="0"/>
              </a:spcAft>
              <a:buClr>
                <a:srgbClr val="CC3300"/>
              </a:buClr>
              <a:buSzPct val="50000"/>
              <a:buFont typeface="Monotype Sorts"/>
              <a:buChar char="l"/>
              <a:tabLst/>
              <a:defRPr/>
            </a:pPr>
            <a:endParaRPr kumimoji="0" lang="en-US" altLang="en-US" sz="700" b="0" i="0" u="sng" strike="noStrike" kern="0" cap="none" spc="0" normalizeH="0" baseline="0" noProof="0">
              <a:ln>
                <a:noFill/>
              </a:ln>
              <a:solidFill>
                <a:srgbClr val="FF0000"/>
              </a:solidFill>
              <a:effectLst/>
              <a:uLnTx/>
              <a:uFillTx/>
              <a:latin typeface="Arial" panose="020B0604020202020204" pitchFamily="34" charset="0"/>
            </a:endParaRPr>
          </a:p>
          <a:p>
            <a:pPr marL="230188" marR="0" lvl="0" indent="-230188"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800" b="1" i="0" u="none" strike="noStrike" kern="0" cap="none" spc="0" normalizeH="0" baseline="0" noProof="0">
                <a:ln>
                  <a:noFill/>
                </a:ln>
                <a:solidFill>
                  <a:srgbClr val="000099"/>
                </a:solidFill>
                <a:effectLst/>
                <a:uLnTx/>
                <a:uFillTx/>
                <a:latin typeface="Arial" panose="020B0604020202020204" pitchFamily="34" charset="0"/>
              </a:rPr>
              <a:t>All IEEE-SA standards meetings shall be conducted in compliance with all applicable laws, including antitrust and competition laws. </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the interpretation, validity, or essentiality of patents/patent claims. </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specific license rates, terms, or conditions.</a:t>
            </a:r>
          </a:p>
          <a:p>
            <a:pPr marL="1143000" marR="0" lvl="2" indent="-22860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400" b="0" i="0" u="none" strike="noStrike" kern="0" cap="none" spc="0" normalizeH="0" baseline="0" noProof="0">
                <a:ln>
                  <a:noFill/>
                </a:ln>
                <a:solidFill>
                  <a:srgbClr val="000099"/>
                </a:solidFill>
                <a:effectLst/>
                <a:uLnTx/>
                <a:uFillTx/>
                <a:latin typeface="Arial" panose="020B0604020202020204" pitchFamily="34" charset="0"/>
              </a:rPr>
              <a:t>Relative costs, including licensing costs of essential patent claims, of different technical approaches may be discussed in standards development meetings. </a:t>
            </a:r>
          </a:p>
          <a:p>
            <a:pPr marL="1600200" marR="0" lvl="3" indent="-22860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GB" altLang="en-US" sz="1400" b="0" i="0" u="none" strike="noStrike" kern="0" cap="none" spc="0" normalizeH="0" baseline="0" noProof="0">
                <a:ln>
                  <a:noFill/>
                </a:ln>
                <a:solidFill>
                  <a:srgbClr val="000099"/>
                </a:solidFill>
                <a:effectLst/>
                <a:uLnTx/>
                <a:uFillTx/>
                <a:latin typeface="Arial" panose="020B0604020202020204" pitchFamily="34" charset="0"/>
              </a:rPr>
              <a:t>Technical considerations remain primary focus</a:t>
            </a:r>
            <a:endParaRPr kumimoji="0" lang="en-US" altLang="en-US" sz="1400" b="0" i="0" u="none" strike="noStrike" kern="0" cap="none" spc="0" normalizeH="0" baseline="0" noProof="0">
              <a:ln>
                <a:noFill/>
              </a:ln>
              <a:solidFill>
                <a:srgbClr val="000099"/>
              </a:solidFill>
              <a:effectLst/>
              <a:uLnTx/>
              <a:uFillTx/>
              <a:latin typeface="Arial" panose="020B0604020202020204" pitchFamily="34" charset="0"/>
            </a:endParaRP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or engage in the fixing of product prices, allocation of customers, or division of sales markets.</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discuss the status or substance of ongoing or threatened litigation.</a:t>
            </a:r>
          </a:p>
          <a:p>
            <a:pPr marL="630238" marR="0" lvl="1" indent="-285750" defTabSz="914400" eaLnBrk="0" fontAlgn="auto" latinLnBrk="0" hangingPunct="0">
              <a:lnSpc>
                <a:spcPct val="80000"/>
              </a:lnSpc>
              <a:spcBef>
                <a:spcPct val="20000"/>
              </a:spcBef>
              <a:spcAft>
                <a:spcPct val="40000"/>
              </a:spcAft>
              <a:buClr>
                <a:srgbClr val="CC3300"/>
              </a:buClr>
              <a:buSzPct val="50000"/>
              <a:buFont typeface="Arial" panose="020B0604020202020204" pitchFamily="34" charset="0"/>
              <a:buChar char="•"/>
              <a:tabLst/>
              <a:defRPr/>
            </a:pPr>
            <a:r>
              <a:rPr kumimoji="0" lang="en-US" altLang="en-US" sz="1600" b="1" i="0" u="none" strike="noStrike" kern="0" cap="none" spc="0" normalizeH="0" baseline="0" noProof="0">
                <a:ln>
                  <a:noFill/>
                </a:ln>
                <a:solidFill>
                  <a:srgbClr val="000099"/>
                </a:solidFill>
                <a:effectLst/>
                <a:uLnTx/>
                <a:uFillTx/>
                <a:latin typeface="Arial" panose="020B0604020202020204" pitchFamily="34" charset="0"/>
              </a:rPr>
              <a:t>Don’t be silent if inappropriate topics are discussed … do formally object.</a:t>
            </a:r>
          </a:p>
          <a:p>
            <a:pPr marL="230188" marR="0" lvl="0" indent="-230188" algn="ctr" defTabSz="914400" eaLnBrk="0" fontAlgn="auto" latinLnBrk="0" hangingPunct="0">
              <a:lnSpc>
                <a:spcPct val="80000"/>
              </a:lnSpc>
              <a:spcBef>
                <a:spcPct val="20000"/>
              </a:spcBef>
              <a:spcAft>
                <a:spcPts val="0"/>
              </a:spcAft>
              <a:buClr>
                <a:srgbClr val="CC3300"/>
              </a:buClr>
              <a:buSzPct val="50000"/>
              <a:buFont typeface="Monotype Sorts"/>
              <a:buNone/>
              <a:tabLst/>
              <a:defRPr/>
            </a:pPr>
            <a:r>
              <a:rPr kumimoji="0" lang="en-US" altLang="en-US" sz="1000" b="1" i="0" u="none" strike="noStrike" kern="0" cap="none" spc="0" normalizeH="0" baseline="0" noProof="0">
                <a:ln>
                  <a:noFill/>
                </a:ln>
                <a:solidFill>
                  <a:srgbClr val="000099"/>
                </a:solidFill>
                <a:effectLst/>
                <a:uLnTx/>
                <a:uFillTx/>
                <a:latin typeface="Arial" panose="020B0604020202020204" pitchFamily="34" charset="0"/>
              </a:rPr>
              <a:t>---------------------------------------------------------------   </a:t>
            </a:r>
            <a:endParaRPr kumimoji="0" lang="en-US" altLang="en-US" sz="1200" b="1" i="0" u="none" strike="noStrike" kern="0" cap="none" spc="0" normalizeH="0" baseline="0" noProof="0">
              <a:ln>
                <a:noFill/>
              </a:ln>
              <a:solidFill>
                <a:srgbClr val="000099"/>
              </a:solidFill>
              <a:effectLst/>
              <a:uLnTx/>
              <a:uFillTx/>
              <a:latin typeface="Arial" panose="020B0604020202020204" pitchFamily="34" charset="0"/>
            </a:endParaRPr>
          </a:p>
          <a:p>
            <a:pPr marL="230188" marR="0" lvl="0" indent="-230188" algn="ctr" defTabSz="914400" eaLnBrk="0" fontAlgn="auto" latinLnBrk="0" hangingPunct="0">
              <a:lnSpc>
                <a:spcPct val="80000"/>
              </a:lnSpc>
              <a:spcBef>
                <a:spcPct val="20000"/>
              </a:spcBef>
              <a:spcAft>
                <a:spcPts val="0"/>
              </a:spcAft>
              <a:buClr>
                <a:srgbClr val="CC3300"/>
              </a:buClr>
              <a:buSzPct val="50000"/>
              <a:buFont typeface="Monotype Sorts"/>
              <a:buNone/>
              <a:tabLst/>
              <a:defRPr/>
            </a:pP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See </a:t>
            </a:r>
            <a:r>
              <a:rPr kumimoji="0" lang="en-US" altLang="en-US" sz="1200" b="1" i="1" u="none" strike="noStrike" kern="0" cap="none" spc="0" normalizeH="0" baseline="0" noProof="0">
                <a:ln>
                  <a:noFill/>
                </a:ln>
                <a:solidFill>
                  <a:srgbClr val="000099"/>
                </a:solidFill>
                <a:effectLst/>
                <a:uLnTx/>
                <a:uFillTx/>
                <a:latin typeface="Arial" panose="020B0604020202020204" pitchFamily="34" charset="0"/>
              </a:rPr>
              <a:t>IEEE-SA Standards Board Operations Manual</a:t>
            </a: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 clause 5.3.10 and </a:t>
            </a:r>
            <a:r>
              <a:rPr kumimoji="0" lang="en-GB" altLang="en-US" sz="1200" b="1" i="0" u="none" strike="noStrike" kern="0" cap="none" spc="0" normalizeH="0" baseline="0" noProof="0">
                <a:ln>
                  <a:noFill/>
                </a:ln>
                <a:solidFill>
                  <a:srgbClr val="000099"/>
                </a:solidFill>
                <a:effectLst/>
                <a:uLnTx/>
                <a:uFillTx/>
                <a:latin typeface="Arial" panose="020B0604020202020204" pitchFamily="34" charset="0"/>
              </a:rPr>
              <a:t>“Promoting Competition and Innovation: What You Need to Know about the IEEE Standards Association's Antitrust and Competition Policy”</a:t>
            </a:r>
            <a:r>
              <a:rPr kumimoji="0" lang="en-US" altLang="en-US" sz="1200" b="1" i="0" u="none" strike="noStrike" kern="0" cap="none" spc="0" normalizeH="0" baseline="0" noProof="0">
                <a:ln>
                  <a:noFill/>
                </a:ln>
                <a:solidFill>
                  <a:srgbClr val="000099"/>
                </a:solidFill>
                <a:effectLst/>
                <a:uLnTx/>
                <a:uFillTx/>
                <a:latin typeface="Arial" panose="020B0604020202020204" pitchFamily="34"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defTabSz="914400" eaLnBrk="0" fontAlgn="auto" latinLnBrk="0" hangingPunct="0">
              <a:lnSpc>
                <a:spcPct val="100000"/>
              </a:lnSpc>
              <a:spcBef>
                <a:spcPct val="0"/>
              </a:spcBef>
              <a:spcAft>
                <a:spcPts val="0"/>
              </a:spcAft>
              <a:buClrTx/>
              <a:buSzTx/>
              <a:buFontTx/>
              <a:buNone/>
              <a:tabLst/>
              <a:defRPr/>
            </a:pPr>
            <a:r>
              <a:rPr kumimoji="0" lang="en-US" altLang="en-US" sz="1800" b="1" i="0" u="sng" strike="noStrike" kern="0" cap="none" spc="0" normalizeH="0" baseline="0" noProof="0">
                <a:ln>
                  <a:noFill/>
                </a:ln>
                <a:solidFill>
                  <a:schemeClr val="tx1"/>
                </a:solidFill>
                <a:effectLst/>
                <a:uLnTx/>
                <a:uFillTx/>
                <a:latin typeface="Times New Roman" panose="02020603050405020304" pitchFamily="18" charset="0"/>
              </a:rPr>
              <a:t>Slide #4</a:t>
            </a:r>
            <a:endParaRPr kumimoji="0" lang="en-US" altLang="en-US" sz="2400" b="0" i="0" u="none" strike="noStrike" kern="0" cap="none" spc="0" normalizeH="0" baseline="0" noProof="0">
              <a:ln>
                <a:noFill/>
              </a:ln>
              <a:solidFill>
                <a:schemeClr val="tx1"/>
              </a:solidFill>
              <a:effectLst/>
              <a:uLnTx/>
              <a:uFillTx/>
              <a:latin typeface="Times New Roman" panose="02020603050405020304" pitchFamily="18" charset="0"/>
            </a:endParaRPr>
          </a:p>
        </p:txBody>
      </p:sp>
    </p:spTree>
    <p:extLst>
      <p:ext uri="{BB962C8B-B14F-4D97-AF65-F5344CB8AC3E}">
        <p14:creationId xmlns:p14="http://schemas.microsoft.com/office/powerpoint/2010/main" val="902310116"/>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of 802.16s PAR/CSD</a:t>
            </a:r>
          </a:p>
        </p:txBody>
      </p:sp>
      <p:sp>
        <p:nvSpPr>
          <p:cNvPr id="3" name="Content Placeholder 2"/>
          <p:cNvSpPr>
            <a:spLocks noGrp="1"/>
          </p:cNvSpPr>
          <p:nvPr>
            <p:ph idx="1"/>
          </p:nvPr>
        </p:nvSpPr>
        <p:spPr/>
        <p:txBody>
          <a:bodyPr/>
          <a:lstStyle/>
          <a:p>
            <a:r>
              <a:rPr lang="en-US" dirty="0"/>
              <a:t>The 802.16s project was authorized by </a:t>
            </a:r>
            <a:r>
              <a:rPr lang="en-US" dirty="0" err="1"/>
              <a:t>NesCom</a:t>
            </a:r>
            <a:r>
              <a:rPr lang="en-US" dirty="0"/>
              <a:t> on 30 June 2016.</a:t>
            </a:r>
          </a:p>
          <a:p>
            <a:r>
              <a:rPr lang="en-US" dirty="0"/>
              <a:t>Editorial changes were made to the PAR since the last meeting. Final approved PAR is available in </a:t>
            </a:r>
            <a:r>
              <a:rPr lang="en-US" dirty="0">
                <a:hlinkClick r:id="rId2"/>
              </a:rPr>
              <a:t>802.16-16-0038r0</a:t>
            </a:r>
            <a:r>
              <a:rPr lang="en-US" dirty="0"/>
              <a:t>.</a:t>
            </a:r>
          </a:p>
          <a:p>
            <a:r>
              <a:rPr lang="en-US" dirty="0"/>
              <a:t>Final CSD is available in </a:t>
            </a:r>
            <a:r>
              <a:rPr lang="en-US" dirty="0">
                <a:hlinkClick r:id="rId3"/>
              </a:rPr>
              <a:t>802.16-16-0013r2</a:t>
            </a:r>
            <a:endParaRPr lang="en-US" dirty="0"/>
          </a:p>
          <a:p>
            <a:endParaRPr lang="en-US" dirty="0"/>
          </a:p>
        </p:txBody>
      </p:sp>
    </p:spTree>
    <p:extLst>
      <p:ext uri="{BB962C8B-B14F-4D97-AF65-F5344CB8AC3E}">
        <p14:creationId xmlns:p14="http://schemas.microsoft.com/office/powerpoint/2010/main" val="980921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Meeting Plan for Week</a:t>
            </a:r>
          </a:p>
        </p:txBody>
      </p:sp>
      <p:sp>
        <p:nvSpPr>
          <p:cNvPr id="3" name="Content Placeholder 2"/>
          <p:cNvSpPr>
            <a:spLocks noGrp="1"/>
          </p:cNvSpPr>
          <p:nvPr>
            <p:ph idx="1"/>
          </p:nvPr>
        </p:nvSpPr>
        <p:spPr>
          <a:xfrm>
            <a:off x="3429000" y="1219201"/>
            <a:ext cx="5257800" cy="5248544"/>
          </a:xfrm>
        </p:spPr>
        <p:txBody>
          <a:bodyPr>
            <a:normAutofit fontScale="92500" lnSpcReduction="10000"/>
          </a:bodyPr>
          <a:lstStyle/>
          <a:p>
            <a:r>
              <a:rPr lang="en-US" dirty="0"/>
              <a:t>802.16 WG</a:t>
            </a:r>
          </a:p>
          <a:p>
            <a:pPr lvl="1"/>
            <a:r>
              <a:rPr lang="en-US" dirty="0"/>
              <a:t>Tuesday AM1</a:t>
            </a:r>
          </a:p>
          <a:p>
            <a:pPr lvl="1"/>
            <a:r>
              <a:rPr lang="en-US" dirty="0"/>
              <a:t>Thursday PM2</a:t>
            </a:r>
          </a:p>
          <a:p>
            <a:r>
              <a:rPr lang="en-US" dirty="0"/>
              <a:t>GRIDMAN TG (802.16s)</a:t>
            </a:r>
          </a:p>
          <a:p>
            <a:pPr lvl="1"/>
            <a:r>
              <a:rPr lang="en-US" dirty="0"/>
              <a:t>Tuesday AM2</a:t>
            </a:r>
          </a:p>
          <a:p>
            <a:pPr lvl="1"/>
            <a:r>
              <a:rPr lang="en-US" dirty="0"/>
              <a:t>Tuesday PM1</a:t>
            </a:r>
          </a:p>
          <a:p>
            <a:pPr lvl="1"/>
            <a:r>
              <a:rPr lang="en-US" dirty="0"/>
              <a:t>Wednesday AM1</a:t>
            </a:r>
          </a:p>
          <a:p>
            <a:pPr lvl="1"/>
            <a:r>
              <a:rPr lang="en-US" dirty="0"/>
              <a:t>Wednesday PM1</a:t>
            </a:r>
          </a:p>
          <a:p>
            <a:pPr lvl="1"/>
            <a:r>
              <a:rPr lang="en-US" dirty="0"/>
              <a:t>Thursday AM1</a:t>
            </a:r>
          </a:p>
          <a:p>
            <a:pPr lvl="1"/>
            <a:r>
              <a:rPr lang="en-US" dirty="0"/>
              <a:t>Thursday AM2</a:t>
            </a:r>
          </a:p>
          <a:p>
            <a:pPr lvl="1"/>
            <a:r>
              <a:rPr lang="en-US" dirty="0"/>
              <a:t>Thursday PM1</a:t>
            </a:r>
          </a:p>
          <a:p>
            <a:endParaRPr lang="en-US" dirty="0"/>
          </a:p>
        </p:txBody>
      </p:sp>
      <p:pic>
        <p:nvPicPr>
          <p:cNvPr id="6" name="Picture 5"/>
          <p:cNvPicPr>
            <a:picLocks noChangeAspect="1"/>
          </p:cNvPicPr>
          <p:nvPr/>
        </p:nvPicPr>
        <p:blipFill>
          <a:blip r:embed="rId2"/>
          <a:stretch>
            <a:fillRect/>
          </a:stretch>
        </p:blipFill>
        <p:spPr>
          <a:xfrm>
            <a:off x="328612" y="274638"/>
            <a:ext cx="2490788" cy="6193107"/>
          </a:xfrm>
          <a:prstGeom prst="rect">
            <a:avLst/>
          </a:prstGeom>
        </p:spPr>
      </p:pic>
    </p:spTree>
    <p:extLst>
      <p:ext uri="{BB962C8B-B14F-4D97-AF65-F5344CB8AC3E}">
        <p14:creationId xmlns:p14="http://schemas.microsoft.com/office/powerpoint/2010/main" val="12780993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Possible Project Plan and Milestones</a:t>
            </a:r>
          </a:p>
        </p:txBody>
      </p:sp>
      <p:sp>
        <p:nvSpPr>
          <p:cNvPr id="3" name="Content Placeholder 2"/>
          <p:cNvSpPr>
            <a:spLocks noGrp="1"/>
          </p:cNvSpPr>
          <p:nvPr>
            <p:ph idx="1"/>
          </p:nvPr>
        </p:nvSpPr>
        <p:spPr/>
        <p:txBody>
          <a:bodyPr/>
          <a:lstStyle/>
          <a:p>
            <a:r>
              <a:rPr lang="en-US" dirty="0"/>
              <a:t>July 2016	Discussion of Contributions</a:t>
            </a:r>
            <a:br>
              <a:rPr lang="en-US" dirty="0"/>
            </a:br>
            <a:r>
              <a:rPr lang="en-US" dirty="0"/>
              <a:t>   			Amendment TOC, outline</a:t>
            </a:r>
          </a:p>
          <a:p>
            <a:r>
              <a:rPr lang="en-US" dirty="0"/>
              <a:t>Sept 2016	Draft Development</a:t>
            </a:r>
          </a:p>
          <a:p>
            <a:r>
              <a:rPr lang="en-US" dirty="0"/>
              <a:t>Nov 2016	Draft Development, WG Letter 			Ballot</a:t>
            </a:r>
          </a:p>
          <a:p>
            <a:r>
              <a:rPr lang="en-US" dirty="0"/>
              <a:t>Mar 2017	Start Sponsor Ballot</a:t>
            </a:r>
          </a:p>
          <a:p>
            <a:r>
              <a:rPr lang="en-US" dirty="0"/>
              <a:t>July 2017	Forward to </a:t>
            </a:r>
            <a:r>
              <a:rPr lang="en-US" dirty="0" err="1"/>
              <a:t>RevCom</a:t>
            </a:r>
            <a:r>
              <a:rPr lang="en-US" dirty="0"/>
              <a:t>	</a:t>
            </a:r>
          </a:p>
        </p:txBody>
      </p:sp>
    </p:spTree>
    <p:extLst>
      <p:ext uri="{BB962C8B-B14F-4D97-AF65-F5344CB8AC3E}">
        <p14:creationId xmlns:p14="http://schemas.microsoft.com/office/powerpoint/2010/main" val="2312121847"/>
      </p:ext>
    </p:extLst>
  </p:cSld>
  <p:clrMapOvr>
    <a:masterClrMapping/>
  </p:clrMapOvr>
</p:sld>
</file>

<file path=ppt/theme/theme1.xml><?xml version="1.0" encoding="utf-8"?>
<a:theme xmlns:a="http://schemas.openxmlformats.org/drawingml/2006/main" name="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tx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9067</TotalTime>
  <Words>1717</Words>
  <Application>Microsoft Office PowerPoint</Application>
  <PresentationFormat>On-screen Show (4:3)</PresentationFormat>
  <Paragraphs>240</Paragraphs>
  <Slides>29</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29</vt:i4>
      </vt:variant>
    </vt:vector>
  </HeadingPairs>
  <TitlesOfParts>
    <vt:vector size="38" baseType="lpstr">
      <vt:lpstr>Arial</vt:lpstr>
      <vt:lpstr>Calibri</vt:lpstr>
      <vt:lpstr>Helvetica</vt:lpstr>
      <vt:lpstr>Monotype Sorts</vt:lpstr>
      <vt:lpstr>ＭＳ Ｐゴシック</vt:lpstr>
      <vt:lpstr>Times</vt:lpstr>
      <vt:lpstr>Times New Roman</vt:lpstr>
      <vt:lpstr>Template</vt:lpstr>
      <vt:lpstr>Default Design</vt:lpstr>
      <vt:lpstr>PowerPoint Presentation</vt:lpstr>
      <vt:lpstr>GRIDMAN Discussion Items</vt:lpstr>
      <vt:lpstr>Participants, Patents, and Duty to Inform</vt:lpstr>
      <vt:lpstr>Patent Related Links</vt:lpstr>
      <vt:lpstr>Call for Potentially Essential Patents</vt:lpstr>
      <vt:lpstr>Other Guidelines for IEEE WG Meetings</vt:lpstr>
      <vt:lpstr>Status of 802.16s PAR/CSD</vt:lpstr>
      <vt:lpstr>  Meeting Plan for Week</vt:lpstr>
      <vt:lpstr>Possible Project Plan and Milestones</vt:lpstr>
      <vt:lpstr>PAR Scope</vt:lpstr>
      <vt:lpstr>Review of Draft SRD</vt:lpstr>
      <vt:lpstr>Discussion Notes on SRD</vt:lpstr>
      <vt:lpstr>Discussion on SRD</vt:lpstr>
      <vt:lpstr>Development of Table of Contents for Draft Standard</vt:lpstr>
      <vt:lpstr>Discussion on Table of Contents</vt:lpstr>
      <vt:lpstr>Identified and Agreed Content for SDD (1)</vt:lpstr>
      <vt:lpstr>Identified and Agreed Content for SDD (2)</vt:lpstr>
      <vt:lpstr>Identified and Agreed Content for SDD (3)</vt:lpstr>
      <vt:lpstr>Identified and Agreed Content for SDD (4)</vt:lpstr>
      <vt:lpstr>Amendment boundaries based on PAR</vt:lpstr>
      <vt:lpstr>Presentation of Contributions</vt:lpstr>
      <vt:lpstr>Discussion on contribution 0037</vt:lpstr>
      <vt:lpstr>Discussion on contribution 0039</vt:lpstr>
      <vt:lpstr>Meeting Plan for Thursday</vt:lpstr>
      <vt:lpstr>Parameters for consideration</vt:lpstr>
      <vt:lpstr>Development Process</vt:lpstr>
      <vt:lpstr>Discussion on Process</vt:lpstr>
      <vt:lpstr>Guidelines for proposal evaluation</vt:lpstr>
      <vt:lpstr>TG Closing</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Godfrey, Tim</cp:lastModifiedBy>
  <cp:revision>764</cp:revision>
  <cp:lastPrinted>1998-02-10T13:28:06Z</cp:lastPrinted>
  <dcterms:created xsi:type="dcterms:W3CDTF">2011-12-30T17:06:23Z</dcterms:created>
  <dcterms:modified xsi:type="dcterms:W3CDTF">2016-07-28T22:21:02Z</dcterms:modified>
</cp:coreProperties>
</file>