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0"/>
  </p:notesMasterIdLst>
  <p:handoutMasterIdLst>
    <p:handoutMasterId r:id="rId31"/>
  </p:handoutMasterIdLst>
  <p:sldIdLst>
    <p:sldId id="261" r:id="rId3"/>
    <p:sldId id="271" r:id="rId4"/>
    <p:sldId id="280" r:id="rId5"/>
    <p:sldId id="281" r:id="rId6"/>
    <p:sldId id="282" r:id="rId7"/>
    <p:sldId id="283" r:id="rId8"/>
    <p:sldId id="278" r:id="rId9"/>
    <p:sldId id="272" r:id="rId10"/>
    <p:sldId id="269" r:id="rId11"/>
    <p:sldId id="270" r:id="rId12"/>
    <p:sldId id="279" r:id="rId13"/>
    <p:sldId id="284" r:id="rId14"/>
    <p:sldId id="286" r:id="rId15"/>
    <p:sldId id="274" r:id="rId16"/>
    <p:sldId id="287" r:id="rId17"/>
    <p:sldId id="288" r:id="rId18"/>
    <p:sldId id="289" r:id="rId19"/>
    <p:sldId id="290" r:id="rId20"/>
    <p:sldId id="291" r:id="rId21"/>
    <p:sldId id="276" r:id="rId22"/>
    <p:sldId id="277" r:id="rId23"/>
    <p:sldId id="292" r:id="rId24"/>
    <p:sldId id="293" r:id="rId25"/>
    <p:sldId id="296" r:id="rId26"/>
    <p:sldId id="294" r:id="rId27"/>
    <p:sldId id="295" r:id="rId28"/>
    <p:sldId id="28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0" autoAdjust="0"/>
    <p:restoredTop sz="94660"/>
  </p:normalViewPr>
  <p:slideViewPr>
    <p:cSldViewPr>
      <p:cViewPr varScale="1">
        <p:scale>
          <a:sx n="109" d="100"/>
          <a:sy n="109" d="100"/>
        </p:scale>
        <p:origin x="126"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16-16-0041-02-Gdoc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26 July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6/16-16-0034-01-000s-draft-p802-16s-system-requirements-document.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aw0pX0hRysLm8DCCID-oGnmXarWn8nlaYt7KDF8EeaE/edit#gid=3%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6/dcn/16/16-16-0013-02-Gdoc-csd-amendment-for-fixed-and-mobile-wireless-access-in-channel-sizes-less-than-1-25-mhz.pdf" TargetMode="External"/><Relationship Id="rId2" Type="http://schemas.openxmlformats.org/officeDocument/2006/relationships/hyperlink" Target="https://mentor.ieee.org/802.16/dcn/16/16-16-0038-00-000s-authorized-p802-16s-pa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#104</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16-16-0041-02-000s</a:t>
            </a:r>
          </a:p>
          <a:p>
            <a:pPr marL="342900" lvl="1" defTabSz="1016000"/>
            <a:r>
              <a:rPr lang="en-US" dirty="0">
                <a:latin typeface="Times" pitchFamily="1" charset="0"/>
              </a:rPr>
              <a:t>Date Submitted:</a:t>
            </a:r>
          </a:p>
          <a:p>
            <a:pPr marL="342900" lvl="1" defTabSz="1016000"/>
            <a:r>
              <a:rPr lang="en-US" dirty="0">
                <a:latin typeface="Times" pitchFamily="1" charset="0"/>
              </a:rPr>
              <a:t>26 July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#104  Task Group Meeting Presentation (July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Draft SRD</a:t>
            </a:r>
          </a:p>
        </p:txBody>
      </p:sp>
      <p:sp>
        <p:nvSpPr>
          <p:cNvPr id="3" name="Content Placeholder 2"/>
          <p:cNvSpPr>
            <a:spLocks noGrp="1"/>
          </p:cNvSpPr>
          <p:nvPr>
            <p:ph idx="1"/>
          </p:nvPr>
        </p:nvSpPr>
        <p:spPr/>
        <p:txBody>
          <a:bodyPr/>
          <a:lstStyle/>
          <a:p>
            <a:r>
              <a:rPr lang="en-US" dirty="0"/>
              <a:t>Draft SRD is posted as 802.16-16-0034r1</a:t>
            </a:r>
          </a:p>
          <a:p>
            <a:endParaRPr lang="en-US" dirty="0"/>
          </a:p>
          <a:p>
            <a:r>
              <a:rPr lang="en-US" dirty="0">
                <a:hlinkClick r:id="rId2"/>
              </a:rPr>
              <a:t>https://mentor.ieee.org/802.16/dcn/16/16-16-0034-01-000s-draft-p802-16s-system-requirements-document.docx</a:t>
            </a:r>
            <a:endParaRPr lang="en-US" dirty="0"/>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Notes on SRD</a:t>
            </a:r>
          </a:p>
        </p:txBody>
      </p:sp>
      <p:sp>
        <p:nvSpPr>
          <p:cNvPr id="3" name="Content Placeholder 2"/>
          <p:cNvSpPr>
            <a:spLocks noGrp="1"/>
          </p:cNvSpPr>
          <p:nvPr>
            <p:ph idx="1"/>
          </p:nvPr>
        </p:nvSpPr>
        <p:spPr/>
        <p:txBody>
          <a:bodyPr>
            <a:normAutofit fontScale="92500" lnSpcReduction="10000"/>
          </a:bodyPr>
          <a:lstStyle/>
          <a:p>
            <a:r>
              <a:rPr lang="en-US" dirty="0"/>
              <a:t>Do we want to extend maximum range beyond 60km? </a:t>
            </a:r>
          </a:p>
          <a:p>
            <a:pPr lvl="1"/>
            <a:r>
              <a:rPr lang="en-US" dirty="0"/>
              <a:t>What is the TTG/RTG gap parameter range?</a:t>
            </a:r>
          </a:p>
          <a:p>
            <a:pPr lvl="1"/>
            <a:r>
              <a:rPr lang="en-US" dirty="0"/>
              <a:t>Does the specification limit the range?</a:t>
            </a:r>
          </a:p>
          <a:p>
            <a:pPr lvl="1"/>
            <a:r>
              <a:rPr lang="en-US" dirty="0"/>
              <a:t>Need to understand the implications on a larger range – would there be additional profiles required.</a:t>
            </a:r>
          </a:p>
          <a:p>
            <a:pPr lvl="1"/>
            <a:r>
              <a:rPr lang="en-US" dirty="0"/>
              <a:t>Cyclic Prefixes may need to change.</a:t>
            </a:r>
          </a:p>
          <a:p>
            <a:r>
              <a:rPr lang="en-US" dirty="0"/>
              <a:t>Request contributions to provide technical guidance on maximum range and system implications.</a:t>
            </a:r>
          </a:p>
          <a:p>
            <a:pPr lvl="1"/>
            <a:endParaRPr lang="en-US" dirty="0"/>
          </a:p>
        </p:txBody>
      </p:sp>
    </p:spTree>
    <p:extLst>
      <p:ext uri="{BB962C8B-B14F-4D97-AF65-F5344CB8AC3E}">
        <p14:creationId xmlns:p14="http://schemas.microsoft.com/office/powerpoint/2010/main" val="179821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SRD</a:t>
            </a:r>
          </a:p>
        </p:txBody>
      </p:sp>
      <p:sp>
        <p:nvSpPr>
          <p:cNvPr id="3" name="Content Placeholder 2"/>
          <p:cNvSpPr>
            <a:spLocks noGrp="1"/>
          </p:cNvSpPr>
          <p:nvPr>
            <p:ph idx="1"/>
          </p:nvPr>
        </p:nvSpPr>
        <p:spPr/>
        <p:txBody>
          <a:bodyPr>
            <a:normAutofit fontScale="92500" lnSpcReduction="20000"/>
          </a:bodyPr>
          <a:lstStyle/>
          <a:p>
            <a:r>
              <a:rPr lang="en-US" dirty="0"/>
              <a:t>Channel Bandwidth</a:t>
            </a:r>
          </a:p>
          <a:p>
            <a:pPr lvl="1"/>
            <a:r>
              <a:rPr lang="en-US" dirty="0"/>
              <a:t>Within the range of 100 KHz to 1.25 MHz, what granularity of channel widths do we want?</a:t>
            </a:r>
          </a:p>
          <a:p>
            <a:pPr lvl="1"/>
            <a:r>
              <a:rPr lang="en-US" dirty="0"/>
              <a:t>How many system profiles do we want to make? </a:t>
            </a:r>
          </a:p>
          <a:p>
            <a:pPr lvl="1"/>
            <a:r>
              <a:rPr lang="en-US" dirty="0"/>
              <a:t>We want to specify all needed and useful profiles as part of this amendment.</a:t>
            </a:r>
          </a:p>
          <a:p>
            <a:pPr lvl="1"/>
            <a:r>
              <a:rPr lang="en-US" dirty="0"/>
              <a:t>System profiles should be flexible: able to support ranges of channel sizes.  </a:t>
            </a:r>
          </a:p>
          <a:p>
            <a:pPr lvl="1"/>
            <a:r>
              <a:rPr lang="en-US" dirty="0"/>
              <a:t>Consider having profiles based on ranges of channel sizes, with small steps within those ranges</a:t>
            </a:r>
          </a:p>
          <a:p>
            <a:pPr lvl="1"/>
            <a:r>
              <a:rPr lang="en-US" dirty="0"/>
              <a:t> </a:t>
            </a:r>
          </a:p>
          <a:p>
            <a:pPr lvl="1"/>
            <a:endParaRPr lang="en-US" dirty="0"/>
          </a:p>
        </p:txBody>
      </p:sp>
    </p:spTree>
    <p:extLst>
      <p:ext uri="{BB962C8B-B14F-4D97-AF65-F5344CB8AC3E}">
        <p14:creationId xmlns:p14="http://schemas.microsoft.com/office/powerpoint/2010/main" val="136723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(1)</a:t>
            </a:r>
          </a:p>
        </p:txBody>
      </p:sp>
      <p:sp>
        <p:nvSpPr>
          <p:cNvPr id="3" name="Content Placeholder 2"/>
          <p:cNvSpPr>
            <a:spLocks noGrp="1"/>
          </p:cNvSpPr>
          <p:nvPr>
            <p:ph idx="1"/>
          </p:nvPr>
        </p:nvSpPr>
        <p:spPr/>
        <p:txBody>
          <a:bodyPr>
            <a:normAutofit fontScale="92500" lnSpcReduction="10000"/>
          </a:bodyPr>
          <a:lstStyle/>
          <a:p>
            <a:r>
              <a:rPr lang="en-US" dirty="0"/>
              <a:t>Frequency bands are in the SRD, but not the SDD.</a:t>
            </a:r>
          </a:p>
          <a:p>
            <a:r>
              <a:rPr lang="en-US" dirty="0"/>
              <a:t>How can the amendment be flexible enough to accommodate regulatory variations in spectral masks? We may want to go beyond what the base standard now provides</a:t>
            </a:r>
          </a:p>
          <a:p>
            <a:r>
              <a:rPr lang="en-US" dirty="0"/>
              <a:t>Discussion of Band AMC Vs PUSC. </a:t>
            </a:r>
          </a:p>
          <a:p>
            <a:pPr lvl="1"/>
            <a:r>
              <a:rPr lang="en-US" dirty="0"/>
              <a:t>Each optimize different things. </a:t>
            </a:r>
          </a:p>
          <a:p>
            <a:pPr lvl="1"/>
            <a:r>
              <a:rPr lang="en-US" dirty="0"/>
              <a:t>The amendment should remove mandatory requirement for PUSC in Zone 1. </a:t>
            </a:r>
          </a:p>
          <a:p>
            <a:pPr lvl="1"/>
            <a:endParaRPr lang="en-US" dirty="0"/>
          </a:p>
          <a:p>
            <a:endParaRPr lang="en-US" dirty="0"/>
          </a:p>
        </p:txBody>
      </p:sp>
    </p:spTree>
    <p:extLst>
      <p:ext uri="{BB962C8B-B14F-4D97-AF65-F5344CB8AC3E}">
        <p14:creationId xmlns:p14="http://schemas.microsoft.com/office/powerpoint/2010/main" val="196146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(2)</a:t>
            </a:r>
          </a:p>
        </p:txBody>
      </p:sp>
      <p:sp>
        <p:nvSpPr>
          <p:cNvPr id="3" name="Content Placeholder 2"/>
          <p:cNvSpPr>
            <a:spLocks noGrp="1"/>
          </p:cNvSpPr>
          <p:nvPr>
            <p:ph idx="1"/>
          </p:nvPr>
        </p:nvSpPr>
        <p:spPr>
          <a:xfrm>
            <a:off x="457200" y="1646237"/>
            <a:ext cx="8229600" cy="4525963"/>
          </a:xfrm>
        </p:spPr>
        <p:txBody>
          <a:bodyPr/>
          <a:lstStyle/>
          <a:p>
            <a:r>
              <a:rPr lang="en-US" dirty="0"/>
              <a:t>Packet packing/aggregation, header compression to improve efficiency with small packets</a:t>
            </a:r>
          </a:p>
          <a:p>
            <a:r>
              <a:rPr lang="en-US" dirty="0"/>
              <a:t>Options for reducing latency.  Frame size of 5 </a:t>
            </a:r>
            <a:r>
              <a:rPr lang="en-US" dirty="0" err="1"/>
              <a:t>mS</a:t>
            </a:r>
            <a:endParaRPr lang="en-US" dirty="0"/>
          </a:p>
          <a:p>
            <a:pPr lvl="1"/>
            <a:r>
              <a:rPr lang="en-US" dirty="0"/>
              <a:t>Also need to manage jitter.</a:t>
            </a:r>
          </a:p>
          <a:p>
            <a:endParaRPr lang="en-US" dirty="0"/>
          </a:p>
        </p:txBody>
      </p:sp>
    </p:spTree>
    <p:extLst>
      <p:ext uri="{BB962C8B-B14F-4D97-AF65-F5344CB8AC3E}">
        <p14:creationId xmlns:p14="http://schemas.microsoft.com/office/powerpoint/2010/main" val="1619352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(3)</a:t>
            </a:r>
          </a:p>
        </p:txBody>
      </p:sp>
      <p:sp>
        <p:nvSpPr>
          <p:cNvPr id="3" name="Content Placeholder 2"/>
          <p:cNvSpPr>
            <a:spLocks noGrp="1"/>
          </p:cNvSpPr>
          <p:nvPr>
            <p:ph idx="1"/>
          </p:nvPr>
        </p:nvSpPr>
        <p:spPr/>
        <p:txBody>
          <a:bodyPr>
            <a:normAutofit fontScale="92500" lnSpcReduction="10000"/>
          </a:bodyPr>
          <a:lstStyle/>
          <a:p>
            <a:r>
              <a:rPr lang="en-US" dirty="0"/>
              <a:t>Consider other sampling factors to optimize occupied bandwidth. </a:t>
            </a:r>
          </a:p>
          <a:p>
            <a:r>
              <a:rPr lang="en-US" dirty="0"/>
              <a:t>Support for Band AMC and PUSC, and removal of mandatory PUSC</a:t>
            </a:r>
          </a:p>
          <a:p>
            <a:r>
              <a:rPr lang="en-US" dirty="0"/>
              <a:t>Develop a limited set of profiles in the range of 100KHz to 1.25 </a:t>
            </a:r>
            <a:r>
              <a:rPr lang="en-US" dirty="0" err="1"/>
              <a:t>MHz.</a:t>
            </a:r>
            <a:r>
              <a:rPr lang="en-US" dirty="0"/>
              <a:t> Within each profile, a set of parameters can be varied: frame size, channel width, range (gap), sampling factor.  </a:t>
            </a:r>
          </a:p>
          <a:p>
            <a:pPr lvl="1"/>
            <a:r>
              <a:rPr lang="en-US" dirty="0"/>
              <a:t>To ensure interoperability, support of the range of parameters within a profile is mandatory</a:t>
            </a:r>
          </a:p>
        </p:txBody>
      </p:sp>
    </p:spTree>
    <p:extLst>
      <p:ext uri="{BB962C8B-B14F-4D97-AF65-F5344CB8AC3E}">
        <p14:creationId xmlns:p14="http://schemas.microsoft.com/office/powerpoint/2010/main" val="317844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(4)</a:t>
            </a:r>
          </a:p>
        </p:txBody>
      </p:sp>
      <p:sp>
        <p:nvSpPr>
          <p:cNvPr id="3" name="Content Placeholder 2"/>
          <p:cNvSpPr>
            <a:spLocks noGrp="1"/>
          </p:cNvSpPr>
          <p:nvPr>
            <p:ph idx="1"/>
          </p:nvPr>
        </p:nvSpPr>
        <p:spPr/>
        <p:txBody>
          <a:bodyPr/>
          <a:lstStyle/>
          <a:p>
            <a:r>
              <a:rPr lang="en-US" dirty="0"/>
              <a:t>Proposals should include description of operation with 5mS frame size, and with 100 KHz channels.</a:t>
            </a:r>
          </a:p>
          <a:p>
            <a:r>
              <a:rPr lang="en-US" dirty="0"/>
              <a:t>SRD question: is 10 </a:t>
            </a:r>
            <a:r>
              <a:rPr lang="en-US" dirty="0" err="1"/>
              <a:t>mS</a:t>
            </a:r>
            <a:r>
              <a:rPr lang="en-US" dirty="0"/>
              <a:t> symmetrical?</a:t>
            </a:r>
          </a:p>
          <a:p>
            <a:endParaRPr lang="en-US" dirty="0"/>
          </a:p>
        </p:txBody>
      </p:sp>
    </p:spTree>
    <p:extLst>
      <p:ext uri="{BB962C8B-B14F-4D97-AF65-F5344CB8AC3E}">
        <p14:creationId xmlns:p14="http://schemas.microsoft.com/office/powerpoint/2010/main" val="40435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r>
              <a:rPr lang="en-US" dirty="0"/>
              <a:t>Project Planning and Milestones</a:t>
            </a:r>
          </a:p>
          <a:p>
            <a:r>
              <a:rPr lang="en-US" dirty="0"/>
              <a:t>Review of PAR Scope</a:t>
            </a:r>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Amendment boundaries based on PAR</a:t>
            </a:r>
          </a:p>
        </p:txBody>
      </p:sp>
      <p:sp>
        <p:nvSpPr>
          <p:cNvPr id="3" name="Content Placeholder 2"/>
          <p:cNvSpPr>
            <a:spLocks noGrp="1"/>
          </p:cNvSpPr>
          <p:nvPr>
            <p:ph idx="1"/>
          </p:nvPr>
        </p:nvSpPr>
        <p:spPr/>
        <p:txBody>
          <a:bodyPr/>
          <a:lstStyle/>
          <a:p>
            <a:r>
              <a:rPr lang="en-US" dirty="0"/>
              <a:t>“The project amends Clause 12 of IEEE </a:t>
            </a:r>
            <a:r>
              <a:rPr lang="en-US" dirty="0" err="1"/>
              <a:t>Std</a:t>
            </a:r>
            <a:r>
              <a:rPr lang="en-US" dirty="0"/>
              <a:t> 802.16, adding a new system profile and amending other clauses as required to support the narrower channel widths”</a:t>
            </a:r>
          </a:p>
          <a:p>
            <a:endParaRPr lang="en-US" dirty="0"/>
          </a:p>
          <a:p>
            <a:endParaRPr lang="en-US" dirty="0"/>
          </a:p>
        </p:txBody>
      </p:sp>
    </p:spTree>
    <p:extLst>
      <p:ext uri="{BB962C8B-B14F-4D97-AF65-F5344CB8AC3E}">
        <p14:creationId xmlns:p14="http://schemas.microsoft.com/office/powerpoint/2010/main" val="2019197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a:xfrm>
            <a:off x="457200" y="1600200"/>
            <a:ext cx="8229600" cy="4525963"/>
          </a:xfrm>
        </p:spPr>
        <p:txBody>
          <a:bodyPr/>
          <a:lstStyle/>
          <a:p>
            <a:r>
              <a:rPr lang="en-US" dirty="0"/>
              <a:t>Contributions for this session</a:t>
            </a:r>
          </a:p>
          <a:p>
            <a:pPr lvl="1"/>
            <a:r>
              <a:rPr lang="en-US" dirty="0"/>
              <a:t>802.16-16-0037r0- Evaluation of Alternatives for 1 MHz Channels 	Doug Gray (EPRI)</a:t>
            </a:r>
          </a:p>
          <a:p>
            <a:pPr lvl="1"/>
            <a:endParaRPr lang="en-US" dirty="0"/>
          </a:p>
          <a:p>
            <a:pPr lvl="1"/>
            <a:r>
              <a:rPr lang="en-US" dirty="0"/>
              <a:t>802.16-16-0039r0 	Proposed PHY Layer Parameters for IEEE 802.16s 	Menashe </a:t>
            </a:r>
            <a:r>
              <a:rPr lang="en-US" dirty="0" err="1"/>
              <a:t>Shahar</a:t>
            </a:r>
            <a:r>
              <a:rPr lang="en-US" dirty="0"/>
              <a:t> (Full Spectrum)</a:t>
            </a:r>
          </a:p>
          <a:p>
            <a:endParaRPr lang="en-US" dirty="0"/>
          </a:p>
        </p:txBody>
      </p:sp>
    </p:spTree>
    <p:extLst>
      <p:ext uri="{BB962C8B-B14F-4D97-AF65-F5344CB8AC3E}">
        <p14:creationId xmlns:p14="http://schemas.microsoft.com/office/powerpoint/2010/main" val="1208629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 0037</a:t>
            </a:r>
          </a:p>
        </p:txBody>
      </p:sp>
      <p:sp>
        <p:nvSpPr>
          <p:cNvPr id="3" name="Content Placeholder 2"/>
          <p:cNvSpPr>
            <a:spLocks noGrp="1"/>
          </p:cNvSpPr>
          <p:nvPr>
            <p:ph idx="1"/>
          </p:nvPr>
        </p:nvSpPr>
        <p:spPr/>
        <p:txBody>
          <a:bodyPr>
            <a:normAutofit fontScale="85000" lnSpcReduction="10000"/>
          </a:bodyPr>
          <a:lstStyle/>
          <a:p>
            <a:r>
              <a:rPr lang="en-US" dirty="0"/>
              <a:t>The “Table 10: </a:t>
            </a:r>
            <a:r>
              <a:rPr lang="en-US" dirty="0" err="1"/>
              <a:t>Runcom</a:t>
            </a:r>
            <a:r>
              <a:rPr lang="en-US" dirty="0"/>
              <a:t> 1/2 Clock Solution ” – </a:t>
            </a:r>
          </a:p>
          <a:p>
            <a:r>
              <a:rPr lang="en-US" dirty="0"/>
              <a:t>Does the standard specify a divided clock mode</a:t>
            </a:r>
          </a:p>
          <a:p>
            <a:r>
              <a:rPr lang="en-US" dirty="0"/>
              <a:t>How does the permutation change for the right column of Table 10.  How is the loss of subcarriers’ data prevented in the case of filtering.</a:t>
            </a:r>
          </a:p>
          <a:p>
            <a:pPr lvl="1"/>
            <a:r>
              <a:rPr lang="en-US" dirty="0"/>
              <a:t>There are two permutations in the standard.  </a:t>
            </a:r>
          </a:p>
          <a:p>
            <a:pPr lvl="1"/>
            <a:r>
              <a:rPr lang="en-US" dirty="0"/>
              <a:t>The preamble is also modified to occupy a narrower channel</a:t>
            </a:r>
          </a:p>
          <a:p>
            <a:r>
              <a:rPr lang="en-US" dirty="0"/>
              <a:t>Table 15: discussion on whether .5 KHz subcarrier spacing will adversely affect Doppler </a:t>
            </a:r>
          </a:p>
          <a:p>
            <a:r>
              <a:rPr lang="en-US" dirty="0"/>
              <a:t>Need to decide the Doppler environment for proposals </a:t>
            </a:r>
          </a:p>
          <a:p>
            <a:pPr lvl="1"/>
            <a:endParaRPr lang="en-US" dirty="0"/>
          </a:p>
        </p:txBody>
      </p:sp>
    </p:spTree>
    <p:extLst>
      <p:ext uri="{BB962C8B-B14F-4D97-AF65-F5344CB8AC3E}">
        <p14:creationId xmlns:p14="http://schemas.microsoft.com/office/powerpoint/2010/main" val="126183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 0039</a:t>
            </a:r>
          </a:p>
        </p:txBody>
      </p:sp>
      <p:sp>
        <p:nvSpPr>
          <p:cNvPr id="3" name="Content Placeholder 2"/>
          <p:cNvSpPr>
            <a:spLocks noGrp="1"/>
          </p:cNvSpPr>
          <p:nvPr>
            <p:ph idx="1"/>
          </p:nvPr>
        </p:nvSpPr>
        <p:spPr/>
        <p:txBody>
          <a:bodyPr/>
          <a:lstStyle/>
          <a:p>
            <a:r>
              <a:rPr lang="en-US" dirty="0"/>
              <a:t>2.1	It is assumed the delay spread of 802.16s deployments does not exceed 10 µs, and therefore the minimum Cyclic Prefix (CP) should be 10 µs. </a:t>
            </a:r>
          </a:p>
          <a:p>
            <a:endParaRPr lang="en-US" dirty="0"/>
          </a:p>
        </p:txBody>
      </p:sp>
    </p:spTree>
    <p:extLst>
      <p:ext uri="{BB962C8B-B14F-4D97-AF65-F5344CB8AC3E}">
        <p14:creationId xmlns:p14="http://schemas.microsoft.com/office/powerpoint/2010/main" val="515053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Plan for Thursday</a:t>
            </a:r>
          </a:p>
        </p:txBody>
      </p:sp>
      <p:sp>
        <p:nvSpPr>
          <p:cNvPr id="3" name="Content Placeholder 2"/>
          <p:cNvSpPr>
            <a:spLocks noGrp="1"/>
          </p:cNvSpPr>
          <p:nvPr>
            <p:ph idx="1"/>
          </p:nvPr>
        </p:nvSpPr>
        <p:spPr>
          <a:xfrm>
            <a:off x="457200" y="1295400"/>
            <a:ext cx="8229600" cy="4525963"/>
          </a:xfrm>
        </p:spPr>
        <p:txBody>
          <a:bodyPr/>
          <a:lstStyle/>
          <a:p>
            <a:r>
              <a:rPr lang="en-US" dirty="0"/>
              <a:t>Recess AM1  (for 802.16 joint session with 802.15 on High Speed Rail</a:t>
            </a:r>
          </a:p>
          <a:p>
            <a:pPr lvl="1"/>
            <a:r>
              <a:rPr lang="en-US" dirty="0"/>
              <a:t>Golden Hill B, 3</a:t>
            </a:r>
            <a:r>
              <a:rPr lang="en-US" baseline="30000" dirty="0"/>
              <a:t>rd</a:t>
            </a:r>
            <a:r>
              <a:rPr lang="en-US" dirty="0"/>
              <a:t> Seaport</a:t>
            </a:r>
          </a:p>
          <a:p>
            <a:endParaRPr lang="en-US" dirty="0"/>
          </a:p>
          <a:p>
            <a:r>
              <a:rPr lang="en-US" dirty="0"/>
              <a:t>Recess AM2</a:t>
            </a:r>
          </a:p>
          <a:p>
            <a:endParaRPr lang="en-US" dirty="0"/>
          </a:p>
          <a:p>
            <a:r>
              <a:rPr lang="en-US" dirty="0"/>
              <a:t>PM1  1:30	GRIDMAN TG wrap up</a:t>
            </a:r>
          </a:p>
          <a:p>
            <a:endParaRPr lang="en-US" dirty="0"/>
          </a:p>
          <a:p>
            <a:r>
              <a:rPr lang="en-US" dirty="0"/>
              <a:t>PM2:  4:00	802.16 WG Closing</a:t>
            </a:r>
          </a:p>
        </p:txBody>
      </p:sp>
    </p:spTree>
    <p:extLst>
      <p:ext uri="{BB962C8B-B14F-4D97-AF65-F5344CB8AC3E}">
        <p14:creationId xmlns:p14="http://schemas.microsoft.com/office/powerpoint/2010/main" val="40100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endParaRPr lang="en-US" dirty="0"/>
          </a:p>
          <a:p>
            <a:r>
              <a:rPr lang="en-US" dirty="0"/>
              <a:t>Resultant</a:t>
            </a:r>
          </a:p>
          <a:p>
            <a:pPr lvl="1"/>
            <a:r>
              <a:rPr lang="en-US" dirty="0"/>
              <a:t>Frame Size</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a:t>
            </a:r>
            <a:r>
              <a:rPr lang="en-US" dirty="0" err="1"/>
              <a:t>senstitivity</a:t>
            </a:r>
            <a:endParaRPr lang="en-US" dirty="0"/>
          </a:p>
          <a:p>
            <a:pPr marL="457200" lvl="1" indent="0">
              <a:buNone/>
            </a:pPr>
            <a:endParaRPr lang="en-US" dirty="0"/>
          </a:p>
        </p:txBody>
      </p:sp>
    </p:spTree>
    <p:extLst>
      <p:ext uri="{BB962C8B-B14F-4D97-AF65-F5344CB8AC3E}">
        <p14:creationId xmlns:p14="http://schemas.microsoft.com/office/powerpoint/2010/main" val="1445132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Stage 1</a:t>
            </a:r>
          </a:p>
          <a:p>
            <a:pPr lvl="1"/>
            <a:r>
              <a:rPr lang="en-US" dirty="0"/>
              <a:t>PHY parameters and configuration</a:t>
            </a:r>
          </a:p>
          <a:p>
            <a:r>
              <a:rPr lang="en-US" dirty="0"/>
              <a:t>Stage 2</a:t>
            </a:r>
          </a:p>
          <a:p>
            <a:pPr lvl="1"/>
            <a:r>
              <a:rPr lang="en-US" dirty="0"/>
              <a:t>MAC optimizations for efficiency</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lstStyle/>
          <a:p>
            <a:r>
              <a:rPr lang="en-US" dirty="0"/>
              <a:t>Plan for September</a:t>
            </a:r>
          </a:p>
          <a:p>
            <a:pPr lvl="1"/>
            <a:r>
              <a:rPr lang="en-US" dirty="0"/>
              <a:t>Confirm location</a:t>
            </a:r>
          </a:p>
          <a:p>
            <a:pPr lvl="1"/>
            <a:endParaRPr lang="en-US" dirty="0"/>
          </a:p>
          <a:p>
            <a:r>
              <a:rPr lang="en-US" dirty="0"/>
              <a:t>Updated Call for Contributions</a:t>
            </a:r>
          </a:p>
          <a:p>
            <a:pPr lvl="1"/>
            <a:r>
              <a:rPr lang="en-US" dirty="0"/>
              <a:t>Additional input for SDD</a:t>
            </a:r>
          </a:p>
          <a:p>
            <a:pPr lvl="1"/>
            <a:r>
              <a:rPr lang="en-US" dirty="0"/>
              <a:t>Principles of operation for profile, supporting the SRD, SDD, and PAR</a:t>
            </a:r>
          </a:p>
          <a:p>
            <a:endParaRPr lang="en-US" dirty="0"/>
          </a:p>
          <a:p>
            <a:r>
              <a:rPr lang="en-US" dirty="0"/>
              <a:t>Conference call?</a:t>
            </a:r>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802.16s PAR/CSD</a:t>
            </a:r>
          </a:p>
        </p:txBody>
      </p:sp>
      <p:sp>
        <p:nvSpPr>
          <p:cNvPr id="3" name="Content Placeholder 2"/>
          <p:cNvSpPr>
            <a:spLocks noGrp="1"/>
          </p:cNvSpPr>
          <p:nvPr>
            <p:ph idx="1"/>
          </p:nvPr>
        </p:nvSpPr>
        <p:spPr/>
        <p:txBody>
          <a:bodyPr/>
          <a:lstStyle/>
          <a:p>
            <a:r>
              <a:rPr lang="en-US" dirty="0"/>
              <a:t>The 802.16s project was authorized by </a:t>
            </a:r>
            <a:r>
              <a:rPr lang="en-US" dirty="0" err="1"/>
              <a:t>NesCom</a:t>
            </a:r>
            <a:r>
              <a:rPr lang="en-US" dirty="0"/>
              <a:t> on 30 June 2016.</a:t>
            </a:r>
          </a:p>
          <a:p>
            <a:r>
              <a:rPr lang="en-US" dirty="0"/>
              <a:t>Editorial changes were made to the PAR since the last meeting. Final approved PAR is available in </a:t>
            </a:r>
            <a:r>
              <a:rPr lang="en-US" dirty="0">
                <a:hlinkClick r:id="rId2"/>
              </a:rPr>
              <a:t>802.16-16-0038r0</a:t>
            </a:r>
            <a:r>
              <a:rPr lang="en-US" dirty="0"/>
              <a:t>.</a:t>
            </a:r>
          </a:p>
          <a:p>
            <a:r>
              <a:rPr lang="en-US" dirty="0"/>
              <a:t>Final CSD is available in </a:t>
            </a:r>
            <a:r>
              <a:rPr lang="en-US" dirty="0">
                <a:hlinkClick r:id="rId3"/>
              </a:rPr>
              <a:t>802.16-16-0013r2</a:t>
            </a:r>
            <a:endParaRPr lang="en-US" dirty="0"/>
          </a:p>
          <a:p>
            <a:endParaRPr lang="en-US" dirty="0"/>
          </a:p>
        </p:txBody>
      </p:sp>
    </p:spTree>
    <p:extLst>
      <p:ext uri="{BB962C8B-B14F-4D97-AF65-F5344CB8AC3E}">
        <p14:creationId xmlns:p14="http://schemas.microsoft.com/office/powerpoint/2010/main" val="98092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fontScale="92500" lnSpcReduction="10000"/>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AM2</a:t>
            </a:r>
          </a:p>
          <a:p>
            <a:pPr lvl="1"/>
            <a:r>
              <a:rPr lang="en-US" dirty="0"/>
              <a:t>Tuesday PM1</a:t>
            </a:r>
          </a:p>
          <a:p>
            <a:pPr lvl="1"/>
            <a:r>
              <a:rPr lang="en-US" dirty="0"/>
              <a:t>Wednesday AM1</a:t>
            </a:r>
          </a:p>
          <a:p>
            <a:pPr lvl="1"/>
            <a:r>
              <a:rPr lang="en-US" dirty="0"/>
              <a:t>Wednesday PM1</a:t>
            </a:r>
          </a:p>
          <a:p>
            <a:pPr lvl="1"/>
            <a:r>
              <a:rPr lang="en-US" dirty="0"/>
              <a:t>Thursday AM1</a:t>
            </a:r>
          </a:p>
          <a:p>
            <a:pPr lvl="1"/>
            <a:r>
              <a:rPr lang="en-US" dirty="0"/>
              <a:t>Thursday AM2</a:t>
            </a:r>
          </a:p>
          <a:p>
            <a:pPr lvl="1"/>
            <a:r>
              <a:rPr lang="en-US" dirty="0"/>
              <a:t>Thursday PM1</a:t>
            </a:r>
          </a:p>
          <a:p>
            <a:endParaRPr lang="en-US" dirty="0"/>
          </a:p>
        </p:txBody>
      </p:sp>
      <p:pic>
        <p:nvPicPr>
          <p:cNvPr id="6" name="Picture 5"/>
          <p:cNvPicPr>
            <a:picLocks noChangeAspect="1"/>
          </p:cNvPicPr>
          <p:nvPr/>
        </p:nvPicPr>
        <p:blipFill>
          <a:blip r:embed="rId2"/>
          <a:stretch>
            <a:fillRect/>
          </a:stretch>
        </p:blipFill>
        <p:spPr>
          <a:xfrm>
            <a:off x="328612" y="274638"/>
            <a:ext cx="2490788" cy="6193107"/>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Project Plan and Milestones</a:t>
            </a:r>
          </a:p>
        </p:txBody>
      </p:sp>
      <p:sp>
        <p:nvSpPr>
          <p:cNvPr id="3" name="Content Placeholder 2"/>
          <p:cNvSpPr>
            <a:spLocks noGrp="1"/>
          </p:cNvSpPr>
          <p:nvPr>
            <p:ph idx="1"/>
          </p:nvPr>
        </p:nvSpPr>
        <p:spPr/>
        <p:txBody>
          <a:bodyPr/>
          <a:lstStyle/>
          <a:p>
            <a:r>
              <a:rPr lang="en-US" dirty="0"/>
              <a:t>July 2016	Discussion of Contributions</a:t>
            </a:r>
            <a:br>
              <a:rPr lang="en-US" dirty="0"/>
            </a:br>
            <a:r>
              <a:rPr lang="en-US" dirty="0"/>
              <a:t>   			Amendment TOC, outline</a:t>
            </a:r>
          </a:p>
          <a:p>
            <a:r>
              <a:rPr lang="en-US" dirty="0"/>
              <a:t>Sept 2016	Draft Development</a:t>
            </a:r>
          </a:p>
          <a:p>
            <a:r>
              <a:rPr lang="en-US" dirty="0"/>
              <a:t>Nov 2016	Draft Development, WG Letter 			Ballot</a:t>
            </a:r>
          </a:p>
          <a:p>
            <a:r>
              <a:rPr lang="en-US" dirty="0"/>
              <a:t>Mar 2017	Start Sponsor Ballot</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8950</TotalTime>
  <Words>1487</Words>
  <Application>Microsoft Office PowerPoint</Application>
  <PresentationFormat>On-screen Show (4:3)</PresentationFormat>
  <Paragraphs>211</Paragraphs>
  <Slides>27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Status of 802.16s PAR/CSD</vt:lpstr>
      <vt:lpstr>  Meeting Plan for Week</vt:lpstr>
      <vt:lpstr>Possible Project Plan and Milestones</vt:lpstr>
      <vt:lpstr>PAR Scope</vt:lpstr>
      <vt:lpstr>Review of Draft SRD</vt:lpstr>
      <vt:lpstr>Discussion Notes on SRD</vt:lpstr>
      <vt:lpstr>Discussion on SRD</vt:lpstr>
      <vt:lpstr>Development of Table of Contents for Draft Standard</vt:lpstr>
      <vt:lpstr>Discussion on Table of Contents</vt:lpstr>
      <vt:lpstr>Identified and Agreed Content for SDD (1)</vt:lpstr>
      <vt:lpstr>Identified and Agreed Content for SDD (2)</vt:lpstr>
      <vt:lpstr>Identified and Agreed Content for SDD (3)</vt:lpstr>
      <vt:lpstr>Identified and Agreed Content for SDD (4)</vt:lpstr>
      <vt:lpstr>Amendment boundaries based on PAR</vt:lpstr>
      <vt:lpstr>Presentation of Contributions</vt:lpstr>
      <vt:lpstr>Discussion on contribution 0037</vt:lpstr>
      <vt:lpstr>Discussion on contribution 0039</vt:lpstr>
      <vt:lpstr>Meeting Plan for Thursday</vt:lpstr>
      <vt:lpstr>Parameters for consideration</vt:lpstr>
      <vt:lpstr>PowerPoint Presentation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755</cp:revision>
  <cp:lastPrinted>1998-02-10T13:28:06Z</cp:lastPrinted>
  <dcterms:created xsi:type="dcterms:W3CDTF">2011-12-30T17:06:23Z</dcterms:created>
  <dcterms:modified xsi:type="dcterms:W3CDTF">2016-07-27T22:17:37Z</dcterms:modified>
</cp:coreProperties>
</file>