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30"/>
  </p:notesMasterIdLst>
  <p:handoutMasterIdLst>
    <p:handoutMasterId r:id="rId31"/>
  </p:handoutMasterIdLst>
  <p:sldIdLst>
    <p:sldId id="261" r:id="rId3"/>
    <p:sldId id="271" r:id="rId4"/>
    <p:sldId id="280" r:id="rId5"/>
    <p:sldId id="281" r:id="rId6"/>
    <p:sldId id="282" r:id="rId7"/>
    <p:sldId id="283" r:id="rId8"/>
    <p:sldId id="278" r:id="rId9"/>
    <p:sldId id="272" r:id="rId10"/>
    <p:sldId id="269" r:id="rId11"/>
    <p:sldId id="270" r:id="rId12"/>
    <p:sldId id="279" r:id="rId13"/>
    <p:sldId id="284" r:id="rId14"/>
    <p:sldId id="286" r:id="rId15"/>
    <p:sldId id="274" r:id="rId16"/>
    <p:sldId id="287" r:id="rId17"/>
    <p:sldId id="288" r:id="rId18"/>
    <p:sldId id="289" r:id="rId19"/>
    <p:sldId id="290" r:id="rId20"/>
    <p:sldId id="291" r:id="rId21"/>
    <p:sldId id="276" r:id="rId22"/>
    <p:sldId id="277" r:id="rId23"/>
    <p:sldId id="292" r:id="rId24"/>
    <p:sldId id="293" r:id="rId25"/>
    <p:sldId id="296" r:id="rId26"/>
    <p:sldId id="294" r:id="rId27"/>
    <p:sldId id="295" r:id="rId28"/>
    <p:sldId id="285"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30" autoAdjust="0"/>
    <p:restoredTop sz="94660"/>
  </p:normalViewPr>
  <p:slideViewPr>
    <p:cSldViewPr>
      <p:cViewPr varScale="1">
        <p:scale>
          <a:sx n="109" d="100"/>
          <a:sy n="109" d="100"/>
        </p:scale>
        <p:origin x="126"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16-16-0041-02-Gdoc</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26 July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6/dcn/16/16-16-0034-01-000s-draft-p802-16s-system-requirements-document.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aw0pX0hRysLm8DCCID-oGnmXarWn8nlaYt7KDF8EeaE/edit#gid=3%2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6/dcn/16/16-16-0013-02-Gdoc-csd-amendment-for-fixed-and-mobile-wireless-access-in-channel-sizes-less-than-1-25-mhz.pdf" TargetMode="External"/><Relationship Id="rId2" Type="http://schemas.openxmlformats.org/officeDocument/2006/relationships/hyperlink" Target="https://mentor.ieee.org/802.16/dcn/16/16-16-0038-00-000s-authorized-p802-16s-pa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#104</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16-16-0041-02-000s</a:t>
            </a:r>
          </a:p>
          <a:p>
            <a:pPr marL="342900" lvl="1" defTabSz="1016000"/>
            <a:r>
              <a:rPr lang="en-US" dirty="0">
                <a:latin typeface="Times" pitchFamily="1" charset="0"/>
              </a:rPr>
              <a:t>Date Submitted:</a:t>
            </a:r>
          </a:p>
          <a:p>
            <a:pPr marL="342900" lvl="1" defTabSz="1016000"/>
            <a:r>
              <a:rPr lang="en-US" dirty="0">
                <a:latin typeface="Times" pitchFamily="1" charset="0"/>
              </a:rPr>
              <a:t>26 July 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#104  Task Group Meeting Presentation (July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Scope</a:t>
            </a:r>
          </a:p>
        </p:txBody>
      </p:sp>
      <p:sp>
        <p:nvSpPr>
          <p:cNvPr id="3" name="Content Placeholder 2"/>
          <p:cNvSpPr>
            <a:spLocks noGrp="1"/>
          </p:cNvSpPr>
          <p:nvPr>
            <p:ph idx="1"/>
          </p:nvPr>
        </p:nvSpPr>
        <p:spPr/>
        <p:txBody>
          <a:bodyPr>
            <a:normAutofit fontScale="77500" lnSpcReduction="20000"/>
          </a:bodyPr>
          <a:lstStyle/>
          <a:p>
            <a:r>
              <a:rPr lang="en-US" dirty="0"/>
              <a:t>From 802.16-16-0038-00-000s</a:t>
            </a:r>
          </a:p>
          <a:p>
            <a:endParaRPr lang="en-US" dirty="0"/>
          </a:p>
          <a:p>
            <a:r>
              <a:rPr lang="en-US" dirty="0"/>
              <a:t>This project specifies </a:t>
            </a:r>
            <a:r>
              <a:rPr lang="en-US" dirty="0" err="1"/>
              <a:t>WirelessMAN</a:t>
            </a:r>
            <a:r>
              <a:rPr lang="en-US" dirty="0"/>
              <a:t>-OFDMA TDD operation in exclusively-licensed spectrum with channel bandwidth from 100 kHz up to 1.25 MHz, including 1 MHz explicitly. The amendment will target operation in the 700 MHz band but will also support operation in other VHF/UHF bands. The project amends Clause 12 of IEEE </a:t>
            </a:r>
            <a:r>
              <a:rPr lang="en-US" dirty="0" err="1"/>
              <a:t>Std</a:t>
            </a:r>
            <a:r>
              <a:rPr lang="en-US" dirty="0"/>
              <a:t> 802.16, adding a new system profile and amending other clauses as required to support the narrower channel widths. The range and data rate supported by the added profile are commensurate with those of the base standard, as scaled by the reduced channel bandwidth.</a:t>
            </a:r>
          </a:p>
        </p:txBody>
      </p:sp>
    </p:spTree>
    <p:extLst>
      <p:ext uri="{BB962C8B-B14F-4D97-AF65-F5344CB8AC3E}">
        <p14:creationId xmlns:p14="http://schemas.microsoft.com/office/powerpoint/2010/main" val="337749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of Draft SRD</a:t>
            </a:r>
          </a:p>
        </p:txBody>
      </p:sp>
      <p:sp>
        <p:nvSpPr>
          <p:cNvPr id="3" name="Content Placeholder 2"/>
          <p:cNvSpPr>
            <a:spLocks noGrp="1"/>
          </p:cNvSpPr>
          <p:nvPr>
            <p:ph idx="1"/>
          </p:nvPr>
        </p:nvSpPr>
        <p:spPr/>
        <p:txBody>
          <a:bodyPr/>
          <a:lstStyle/>
          <a:p>
            <a:r>
              <a:rPr lang="en-US" dirty="0"/>
              <a:t>Draft SRD is posted as 802.16-16-0034r1</a:t>
            </a:r>
          </a:p>
          <a:p>
            <a:endParaRPr lang="en-US" dirty="0"/>
          </a:p>
          <a:p>
            <a:r>
              <a:rPr lang="en-US" dirty="0">
                <a:hlinkClick r:id="rId2"/>
              </a:rPr>
              <a:t>https://mentor.ieee.org/802.16/dcn/16/16-16-0034-01-000s-draft-p802-16s-system-requirements-document.docx</a:t>
            </a:r>
            <a:endParaRPr lang="en-US" dirty="0"/>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Notes on SRD</a:t>
            </a:r>
          </a:p>
        </p:txBody>
      </p:sp>
      <p:sp>
        <p:nvSpPr>
          <p:cNvPr id="3" name="Content Placeholder 2"/>
          <p:cNvSpPr>
            <a:spLocks noGrp="1"/>
          </p:cNvSpPr>
          <p:nvPr>
            <p:ph idx="1"/>
          </p:nvPr>
        </p:nvSpPr>
        <p:spPr/>
        <p:txBody>
          <a:bodyPr>
            <a:normAutofit fontScale="92500" lnSpcReduction="10000"/>
          </a:bodyPr>
          <a:lstStyle/>
          <a:p>
            <a:r>
              <a:rPr lang="en-US" dirty="0"/>
              <a:t>Do we want to extend maximum range beyond 60km? </a:t>
            </a:r>
          </a:p>
          <a:p>
            <a:pPr lvl="1"/>
            <a:r>
              <a:rPr lang="en-US" dirty="0"/>
              <a:t>What is the TTG/RTG gap parameter range?</a:t>
            </a:r>
          </a:p>
          <a:p>
            <a:pPr lvl="1"/>
            <a:r>
              <a:rPr lang="en-US" dirty="0"/>
              <a:t>Does the specification limit the range?</a:t>
            </a:r>
          </a:p>
          <a:p>
            <a:pPr lvl="1"/>
            <a:r>
              <a:rPr lang="en-US" dirty="0"/>
              <a:t>Need to understand the implications on a larger range – would there be additional profiles required.</a:t>
            </a:r>
          </a:p>
          <a:p>
            <a:pPr lvl="1"/>
            <a:r>
              <a:rPr lang="en-US" dirty="0"/>
              <a:t>Cyclic Prefixes may need to change.</a:t>
            </a:r>
          </a:p>
          <a:p>
            <a:r>
              <a:rPr lang="en-US" dirty="0"/>
              <a:t>Request contributions to provide technical guidance on maximum range and system implications.</a:t>
            </a:r>
          </a:p>
          <a:p>
            <a:pPr lvl="1"/>
            <a:endParaRPr lang="en-US" dirty="0"/>
          </a:p>
        </p:txBody>
      </p:sp>
    </p:spTree>
    <p:extLst>
      <p:ext uri="{BB962C8B-B14F-4D97-AF65-F5344CB8AC3E}">
        <p14:creationId xmlns:p14="http://schemas.microsoft.com/office/powerpoint/2010/main" val="179821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SRD</a:t>
            </a:r>
          </a:p>
        </p:txBody>
      </p:sp>
      <p:sp>
        <p:nvSpPr>
          <p:cNvPr id="3" name="Content Placeholder 2"/>
          <p:cNvSpPr>
            <a:spLocks noGrp="1"/>
          </p:cNvSpPr>
          <p:nvPr>
            <p:ph idx="1"/>
          </p:nvPr>
        </p:nvSpPr>
        <p:spPr/>
        <p:txBody>
          <a:bodyPr>
            <a:normAutofit fontScale="92500" lnSpcReduction="20000"/>
          </a:bodyPr>
          <a:lstStyle/>
          <a:p>
            <a:r>
              <a:rPr lang="en-US" dirty="0"/>
              <a:t>Channel Bandwidth</a:t>
            </a:r>
          </a:p>
          <a:p>
            <a:pPr lvl="1"/>
            <a:r>
              <a:rPr lang="en-US" dirty="0"/>
              <a:t>Within the range of 100 KHz to 1.25 MHz, what granularity of channel widths do we want?</a:t>
            </a:r>
          </a:p>
          <a:p>
            <a:pPr lvl="1"/>
            <a:r>
              <a:rPr lang="en-US" dirty="0"/>
              <a:t>How many system profiles do we want to make? </a:t>
            </a:r>
          </a:p>
          <a:p>
            <a:pPr lvl="1"/>
            <a:r>
              <a:rPr lang="en-US" dirty="0"/>
              <a:t>We want to specify all needed and useful profiles as part of this amendment.</a:t>
            </a:r>
          </a:p>
          <a:p>
            <a:pPr lvl="1"/>
            <a:r>
              <a:rPr lang="en-US" dirty="0"/>
              <a:t>System profiles should be flexible: able to support ranges of channel sizes.  </a:t>
            </a:r>
          </a:p>
          <a:p>
            <a:pPr lvl="1"/>
            <a:r>
              <a:rPr lang="en-US" dirty="0"/>
              <a:t>Consider having profiles based on ranges of channel sizes, with small steps within those ranges</a:t>
            </a:r>
          </a:p>
          <a:p>
            <a:pPr lvl="1"/>
            <a:r>
              <a:rPr lang="en-US" dirty="0"/>
              <a:t> </a:t>
            </a:r>
          </a:p>
          <a:p>
            <a:pPr lvl="1"/>
            <a:endParaRPr lang="en-US" dirty="0"/>
          </a:p>
        </p:txBody>
      </p:sp>
    </p:spTree>
    <p:extLst>
      <p:ext uri="{BB962C8B-B14F-4D97-AF65-F5344CB8AC3E}">
        <p14:creationId xmlns:p14="http://schemas.microsoft.com/office/powerpoint/2010/main" val="1367234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Table of Contents</a:t>
            </a:r>
          </a:p>
        </p:txBody>
      </p:sp>
      <p:sp>
        <p:nvSpPr>
          <p:cNvPr id="3" name="Content Placeholder 2"/>
          <p:cNvSpPr>
            <a:spLocks noGrp="1"/>
          </p:cNvSpPr>
          <p:nvPr>
            <p:ph idx="1"/>
          </p:nvPr>
        </p:nvSpPr>
        <p:spPr/>
        <p:txBody>
          <a:bodyPr/>
          <a:lstStyle/>
          <a:p>
            <a:r>
              <a:rPr lang="en-US" dirty="0"/>
              <a:t>First agree on the overall structure of the changes and the principles</a:t>
            </a:r>
          </a:p>
          <a:p>
            <a:r>
              <a:rPr lang="en-US" dirty="0"/>
              <a:t>Step 1: Capture the principles of the amendment into an independent document</a:t>
            </a:r>
          </a:p>
          <a:p>
            <a:pPr lvl="1"/>
            <a:r>
              <a:rPr lang="en-US" dirty="0"/>
              <a:t>Name: System Description Document (SDD)</a:t>
            </a:r>
          </a:p>
          <a:p>
            <a:r>
              <a:rPr lang="en-US" dirty="0"/>
              <a:t>Step 2: map SDD into the base standard, which then leads us to a </a:t>
            </a:r>
            <a:r>
              <a:rPr lang="en-US" dirty="0" err="1"/>
              <a:t>ToC</a:t>
            </a:r>
            <a:r>
              <a:rPr lang="en-US" dirty="0"/>
              <a:t> and outline for the draft amendment.</a:t>
            </a:r>
          </a:p>
        </p:txBody>
      </p:sp>
    </p:spTree>
    <p:extLst>
      <p:ext uri="{BB962C8B-B14F-4D97-AF65-F5344CB8AC3E}">
        <p14:creationId xmlns:p14="http://schemas.microsoft.com/office/powerpoint/2010/main" val="2492425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(1)</a:t>
            </a:r>
          </a:p>
        </p:txBody>
      </p:sp>
      <p:sp>
        <p:nvSpPr>
          <p:cNvPr id="3" name="Content Placeholder 2"/>
          <p:cNvSpPr>
            <a:spLocks noGrp="1"/>
          </p:cNvSpPr>
          <p:nvPr>
            <p:ph idx="1"/>
          </p:nvPr>
        </p:nvSpPr>
        <p:spPr/>
        <p:txBody>
          <a:bodyPr>
            <a:normAutofit fontScale="92500" lnSpcReduction="10000"/>
          </a:bodyPr>
          <a:lstStyle/>
          <a:p>
            <a:r>
              <a:rPr lang="en-US" dirty="0"/>
              <a:t>Frequency bands are in the SRD, but not the SDD.</a:t>
            </a:r>
          </a:p>
          <a:p>
            <a:r>
              <a:rPr lang="en-US" dirty="0"/>
              <a:t>How can the amendment be flexible enough to accommodate regulatory variations in spectral masks? We may want to go beyond what the base standard now provides</a:t>
            </a:r>
          </a:p>
          <a:p>
            <a:r>
              <a:rPr lang="en-US" dirty="0"/>
              <a:t>Discussion of Band AMC Vs PUSC. </a:t>
            </a:r>
          </a:p>
          <a:p>
            <a:pPr lvl="1"/>
            <a:r>
              <a:rPr lang="en-US" dirty="0"/>
              <a:t>Each optimize different things. </a:t>
            </a:r>
          </a:p>
          <a:p>
            <a:pPr lvl="1"/>
            <a:r>
              <a:rPr lang="en-US" dirty="0"/>
              <a:t>The amendment should remove mandatory requirement for PUSC in Zone 1. </a:t>
            </a:r>
          </a:p>
          <a:p>
            <a:pPr lvl="1"/>
            <a:endParaRPr lang="en-US" dirty="0"/>
          </a:p>
          <a:p>
            <a:endParaRPr lang="en-US" dirty="0"/>
          </a:p>
        </p:txBody>
      </p:sp>
    </p:spTree>
    <p:extLst>
      <p:ext uri="{BB962C8B-B14F-4D97-AF65-F5344CB8AC3E}">
        <p14:creationId xmlns:p14="http://schemas.microsoft.com/office/powerpoint/2010/main" val="196146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(2)</a:t>
            </a:r>
          </a:p>
        </p:txBody>
      </p:sp>
      <p:sp>
        <p:nvSpPr>
          <p:cNvPr id="3" name="Content Placeholder 2"/>
          <p:cNvSpPr>
            <a:spLocks noGrp="1"/>
          </p:cNvSpPr>
          <p:nvPr>
            <p:ph idx="1"/>
          </p:nvPr>
        </p:nvSpPr>
        <p:spPr>
          <a:xfrm>
            <a:off x="457200" y="1646237"/>
            <a:ext cx="8229600" cy="4525963"/>
          </a:xfrm>
        </p:spPr>
        <p:txBody>
          <a:bodyPr/>
          <a:lstStyle/>
          <a:p>
            <a:r>
              <a:rPr lang="en-US" dirty="0"/>
              <a:t>Packet packing/aggregation, header compression to improve efficiency with small packets</a:t>
            </a:r>
          </a:p>
          <a:p>
            <a:r>
              <a:rPr lang="en-US" dirty="0"/>
              <a:t>Options for reducing latency.  Frame size of 5 </a:t>
            </a:r>
            <a:r>
              <a:rPr lang="en-US" dirty="0" err="1"/>
              <a:t>mS</a:t>
            </a:r>
            <a:endParaRPr lang="en-US" dirty="0"/>
          </a:p>
          <a:p>
            <a:pPr lvl="1"/>
            <a:r>
              <a:rPr lang="en-US" dirty="0"/>
              <a:t>Also need to manage jitter.</a:t>
            </a:r>
          </a:p>
          <a:p>
            <a:endParaRPr lang="en-US" dirty="0"/>
          </a:p>
        </p:txBody>
      </p:sp>
    </p:spTree>
    <p:extLst>
      <p:ext uri="{BB962C8B-B14F-4D97-AF65-F5344CB8AC3E}">
        <p14:creationId xmlns:p14="http://schemas.microsoft.com/office/powerpoint/2010/main" val="1619352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(3)</a:t>
            </a:r>
          </a:p>
        </p:txBody>
      </p:sp>
      <p:sp>
        <p:nvSpPr>
          <p:cNvPr id="3" name="Content Placeholder 2"/>
          <p:cNvSpPr>
            <a:spLocks noGrp="1"/>
          </p:cNvSpPr>
          <p:nvPr>
            <p:ph idx="1"/>
          </p:nvPr>
        </p:nvSpPr>
        <p:spPr/>
        <p:txBody>
          <a:bodyPr>
            <a:normAutofit fontScale="92500" lnSpcReduction="10000"/>
          </a:bodyPr>
          <a:lstStyle/>
          <a:p>
            <a:r>
              <a:rPr lang="en-US" dirty="0"/>
              <a:t>Consider other sampling factors to optimize occupied bandwidth. </a:t>
            </a:r>
          </a:p>
          <a:p>
            <a:r>
              <a:rPr lang="en-US" dirty="0"/>
              <a:t>Support for Band AMC and PUSC, and removal of mandatory PUSC</a:t>
            </a:r>
          </a:p>
          <a:p>
            <a:r>
              <a:rPr lang="en-US" dirty="0"/>
              <a:t>Develop a limited set of profiles in the range of 100KHz to 1.25 </a:t>
            </a:r>
            <a:r>
              <a:rPr lang="en-US" dirty="0" err="1"/>
              <a:t>MHz.</a:t>
            </a:r>
            <a:r>
              <a:rPr lang="en-US" dirty="0"/>
              <a:t> Within each profile, a set of parameters can be varied: frame size, channel width, range (gap), sampling factor.  </a:t>
            </a:r>
          </a:p>
          <a:p>
            <a:pPr lvl="1"/>
            <a:r>
              <a:rPr lang="en-US" dirty="0"/>
              <a:t>To ensure interoperability, support of the range of parameters within a profile is mandatory</a:t>
            </a:r>
          </a:p>
        </p:txBody>
      </p:sp>
    </p:spTree>
    <p:extLst>
      <p:ext uri="{BB962C8B-B14F-4D97-AF65-F5344CB8AC3E}">
        <p14:creationId xmlns:p14="http://schemas.microsoft.com/office/powerpoint/2010/main" val="3178446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(4)</a:t>
            </a:r>
          </a:p>
        </p:txBody>
      </p:sp>
      <p:sp>
        <p:nvSpPr>
          <p:cNvPr id="3" name="Content Placeholder 2"/>
          <p:cNvSpPr>
            <a:spLocks noGrp="1"/>
          </p:cNvSpPr>
          <p:nvPr>
            <p:ph idx="1"/>
          </p:nvPr>
        </p:nvSpPr>
        <p:spPr/>
        <p:txBody>
          <a:bodyPr/>
          <a:lstStyle/>
          <a:p>
            <a:r>
              <a:rPr lang="en-US" dirty="0"/>
              <a:t>Proposals should include description of operation with 5mS frame size, and with 100 KHz channels.</a:t>
            </a:r>
          </a:p>
          <a:p>
            <a:r>
              <a:rPr lang="en-US" dirty="0"/>
              <a:t>SRD question: is 10 </a:t>
            </a:r>
            <a:r>
              <a:rPr lang="en-US" dirty="0" err="1"/>
              <a:t>mS</a:t>
            </a:r>
            <a:r>
              <a:rPr lang="en-US" dirty="0"/>
              <a:t> symmetrical?</a:t>
            </a:r>
          </a:p>
          <a:p>
            <a:endParaRPr lang="en-US" dirty="0"/>
          </a:p>
        </p:txBody>
      </p:sp>
    </p:spTree>
    <p:extLst>
      <p:ext uri="{BB962C8B-B14F-4D97-AF65-F5344CB8AC3E}">
        <p14:creationId xmlns:p14="http://schemas.microsoft.com/office/powerpoint/2010/main" val="404359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r>
              <a:rPr lang="en-US" dirty="0"/>
              <a:t>Project Planning and Milestones</a:t>
            </a:r>
          </a:p>
          <a:p>
            <a:r>
              <a:rPr lang="en-US" dirty="0"/>
              <a:t>Review of PAR Scope</a:t>
            </a:r>
          </a:p>
          <a:p>
            <a:r>
              <a:rPr lang="en-US" dirty="0"/>
              <a:t>Review of System Requirements Document</a:t>
            </a:r>
          </a:p>
          <a:p>
            <a:r>
              <a:rPr lang="en-US" dirty="0"/>
              <a:t>Develop Table of Contents of Draft Standard</a:t>
            </a:r>
          </a:p>
          <a:p>
            <a:r>
              <a:rPr lang="en-US" dirty="0"/>
              <a:t>Review Contributions</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Amendment boundaries based on PAR</a:t>
            </a:r>
          </a:p>
        </p:txBody>
      </p:sp>
      <p:sp>
        <p:nvSpPr>
          <p:cNvPr id="3" name="Content Placeholder 2"/>
          <p:cNvSpPr>
            <a:spLocks noGrp="1"/>
          </p:cNvSpPr>
          <p:nvPr>
            <p:ph idx="1"/>
          </p:nvPr>
        </p:nvSpPr>
        <p:spPr/>
        <p:txBody>
          <a:bodyPr/>
          <a:lstStyle/>
          <a:p>
            <a:r>
              <a:rPr lang="en-US" dirty="0"/>
              <a:t>“The project amends Clause 12 of IEEE </a:t>
            </a:r>
            <a:r>
              <a:rPr lang="en-US" dirty="0" err="1"/>
              <a:t>Std</a:t>
            </a:r>
            <a:r>
              <a:rPr lang="en-US" dirty="0"/>
              <a:t> 802.16, adding a new system profile and amending other clauses as required to support the narrower channel widths”</a:t>
            </a:r>
          </a:p>
          <a:p>
            <a:endParaRPr lang="en-US" dirty="0"/>
          </a:p>
          <a:p>
            <a:endParaRPr lang="en-US" dirty="0"/>
          </a:p>
        </p:txBody>
      </p:sp>
    </p:spTree>
    <p:extLst>
      <p:ext uri="{BB962C8B-B14F-4D97-AF65-F5344CB8AC3E}">
        <p14:creationId xmlns:p14="http://schemas.microsoft.com/office/powerpoint/2010/main" val="2019197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a:xfrm>
            <a:off x="457200" y="1600200"/>
            <a:ext cx="8229600" cy="4525963"/>
          </a:xfrm>
        </p:spPr>
        <p:txBody>
          <a:bodyPr/>
          <a:lstStyle/>
          <a:p>
            <a:r>
              <a:rPr lang="en-US" dirty="0"/>
              <a:t>Contributions for this session</a:t>
            </a:r>
          </a:p>
          <a:p>
            <a:pPr lvl="1"/>
            <a:r>
              <a:rPr lang="en-US" dirty="0"/>
              <a:t>802.16-16-0037r0- Evaluation of Alternatives for 1 MHz Channels 	Doug Gray (EPRI)</a:t>
            </a:r>
          </a:p>
          <a:p>
            <a:pPr lvl="1"/>
            <a:endParaRPr lang="en-US" dirty="0"/>
          </a:p>
          <a:p>
            <a:pPr lvl="1"/>
            <a:r>
              <a:rPr lang="en-US" dirty="0"/>
              <a:t>802.16-16-0039r0 	Proposed PHY Layer Parameters for IEEE 802.16s 	Menashe </a:t>
            </a:r>
            <a:r>
              <a:rPr lang="en-US" dirty="0" err="1"/>
              <a:t>Shahar</a:t>
            </a:r>
            <a:r>
              <a:rPr lang="en-US" dirty="0"/>
              <a:t> (Full Spectrum)</a:t>
            </a:r>
          </a:p>
          <a:p>
            <a:endParaRPr lang="en-US" dirty="0"/>
          </a:p>
        </p:txBody>
      </p:sp>
    </p:spTree>
    <p:extLst>
      <p:ext uri="{BB962C8B-B14F-4D97-AF65-F5344CB8AC3E}">
        <p14:creationId xmlns:p14="http://schemas.microsoft.com/office/powerpoint/2010/main" val="1208629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contribution 0037</a:t>
            </a:r>
          </a:p>
        </p:txBody>
      </p:sp>
      <p:sp>
        <p:nvSpPr>
          <p:cNvPr id="3" name="Content Placeholder 2"/>
          <p:cNvSpPr>
            <a:spLocks noGrp="1"/>
          </p:cNvSpPr>
          <p:nvPr>
            <p:ph idx="1"/>
          </p:nvPr>
        </p:nvSpPr>
        <p:spPr/>
        <p:txBody>
          <a:bodyPr>
            <a:normAutofit fontScale="85000" lnSpcReduction="10000"/>
          </a:bodyPr>
          <a:lstStyle/>
          <a:p>
            <a:r>
              <a:rPr lang="en-US" dirty="0"/>
              <a:t>The “Table 10: </a:t>
            </a:r>
            <a:r>
              <a:rPr lang="en-US" dirty="0" err="1"/>
              <a:t>Runcom</a:t>
            </a:r>
            <a:r>
              <a:rPr lang="en-US" dirty="0"/>
              <a:t> 1/2 Clock Solution ” – </a:t>
            </a:r>
          </a:p>
          <a:p>
            <a:r>
              <a:rPr lang="en-US" dirty="0"/>
              <a:t>Does the standard specify a divided clock mode</a:t>
            </a:r>
          </a:p>
          <a:p>
            <a:r>
              <a:rPr lang="en-US" dirty="0"/>
              <a:t>How does the permutation change for the right column of Table 10.  How is the loss of subcarriers’ data prevented in the case of filtering.</a:t>
            </a:r>
          </a:p>
          <a:p>
            <a:pPr lvl="1"/>
            <a:r>
              <a:rPr lang="en-US" dirty="0"/>
              <a:t>There are two permutations in the standard.  </a:t>
            </a:r>
          </a:p>
          <a:p>
            <a:pPr lvl="1"/>
            <a:r>
              <a:rPr lang="en-US" dirty="0"/>
              <a:t>The preamble is also modified to occupy a narrower channel</a:t>
            </a:r>
          </a:p>
          <a:p>
            <a:r>
              <a:rPr lang="en-US" dirty="0"/>
              <a:t>Table 15: discussion on whether .5 KHz subcarrier spacing will adversely affect Doppler </a:t>
            </a:r>
          </a:p>
          <a:p>
            <a:r>
              <a:rPr lang="en-US" dirty="0"/>
              <a:t>Need to decide the Doppler environment for proposals </a:t>
            </a:r>
          </a:p>
          <a:p>
            <a:pPr lvl="1"/>
            <a:endParaRPr lang="en-US" dirty="0"/>
          </a:p>
        </p:txBody>
      </p:sp>
    </p:spTree>
    <p:extLst>
      <p:ext uri="{BB962C8B-B14F-4D97-AF65-F5344CB8AC3E}">
        <p14:creationId xmlns:p14="http://schemas.microsoft.com/office/powerpoint/2010/main" val="1261837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contribution 0039</a:t>
            </a:r>
          </a:p>
        </p:txBody>
      </p:sp>
      <p:sp>
        <p:nvSpPr>
          <p:cNvPr id="3" name="Content Placeholder 2"/>
          <p:cNvSpPr>
            <a:spLocks noGrp="1"/>
          </p:cNvSpPr>
          <p:nvPr>
            <p:ph idx="1"/>
          </p:nvPr>
        </p:nvSpPr>
        <p:spPr/>
        <p:txBody>
          <a:bodyPr/>
          <a:lstStyle/>
          <a:p>
            <a:r>
              <a:rPr lang="en-US" dirty="0"/>
              <a:t>2.1	It is assumed the delay spread of 802.16s deployments does not exceed 10 µs, and therefore the minimum Cyclic Prefix (CP) should be 10 µs. </a:t>
            </a:r>
          </a:p>
          <a:p>
            <a:endParaRPr lang="en-US" dirty="0"/>
          </a:p>
        </p:txBody>
      </p:sp>
    </p:spTree>
    <p:extLst>
      <p:ext uri="{BB962C8B-B14F-4D97-AF65-F5344CB8AC3E}">
        <p14:creationId xmlns:p14="http://schemas.microsoft.com/office/powerpoint/2010/main" val="515053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Plan for Thursday</a:t>
            </a:r>
          </a:p>
        </p:txBody>
      </p:sp>
      <p:sp>
        <p:nvSpPr>
          <p:cNvPr id="3" name="Content Placeholder 2"/>
          <p:cNvSpPr>
            <a:spLocks noGrp="1"/>
          </p:cNvSpPr>
          <p:nvPr>
            <p:ph idx="1"/>
          </p:nvPr>
        </p:nvSpPr>
        <p:spPr>
          <a:xfrm>
            <a:off x="457200" y="1295400"/>
            <a:ext cx="8229600" cy="4525963"/>
          </a:xfrm>
        </p:spPr>
        <p:txBody>
          <a:bodyPr/>
          <a:lstStyle/>
          <a:p>
            <a:r>
              <a:rPr lang="en-US" dirty="0"/>
              <a:t>Recess AM1  (for 802.16 joint session with 802.15 on High Speed Rail</a:t>
            </a:r>
          </a:p>
          <a:p>
            <a:pPr lvl="1"/>
            <a:r>
              <a:rPr lang="en-US" dirty="0"/>
              <a:t>Golden Hill B, 3</a:t>
            </a:r>
            <a:r>
              <a:rPr lang="en-US" baseline="30000" dirty="0"/>
              <a:t>rd</a:t>
            </a:r>
            <a:r>
              <a:rPr lang="en-US" dirty="0"/>
              <a:t> Seaport</a:t>
            </a:r>
          </a:p>
          <a:p>
            <a:endParaRPr lang="en-US" dirty="0"/>
          </a:p>
          <a:p>
            <a:r>
              <a:rPr lang="en-US" dirty="0"/>
              <a:t>Recess AM2</a:t>
            </a:r>
          </a:p>
          <a:p>
            <a:endParaRPr lang="en-US" dirty="0"/>
          </a:p>
          <a:p>
            <a:r>
              <a:rPr lang="en-US" dirty="0"/>
              <a:t>PM1  1:30	GRIDMAN TG wrap up</a:t>
            </a:r>
          </a:p>
          <a:p>
            <a:endParaRPr lang="en-US" dirty="0"/>
          </a:p>
          <a:p>
            <a:r>
              <a:rPr lang="en-US" dirty="0"/>
              <a:t>PM2:  4:00	802.16 WG Closing</a:t>
            </a:r>
          </a:p>
        </p:txBody>
      </p:sp>
    </p:spTree>
    <p:extLst>
      <p:ext uri="{BB962C8B-B14F-4D97-AF65-F5344CB8AC3E}">
        <p14:creationId xmlns:p14="http://schemas.microsoft.com/office/powerpoint/2010/main" val="401005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for consideration</a:t>
            </a:r>
          </a:p>
        </p:txBody>
      </p:sp>
      <p:sp>
        <p:nvSpPr>
          <p:cNvPr id="3" name="Content Placeholder 2"/>
          <p:cNvSpPr>
            <a:spLocks noGrp="1"/>
          </p:cNvSpPr>
          <p:nvPr>
            <p:ph idx="1"/>
          </p:nvPr>
        </p:nvSpPr>
        <p:spPr>
          <a:xfrm>
            <a:off x="457200" y="1143000"/>
            <a:ext cx="8229600" cy="5181600"/>
          </a:xfrm>
        </p:spPr>
        <p:txBody>
          <a:bodyPr>
            <a:normAutofit fontScale="77500" lnSpcReduction="20000"/>
          </a:bodyPr>
          <a:lstStyle/>
          <a:p>
            <a:r>
              <a:rPr lang="en-US" dirty="0"/>
              <a:t>Primary</a:t>
            </a:r>
          </a:p>
          <a:p>
            <a:pPr lvl="1"/>
            <a:r>
              <a:rPr lang="en-US" dirty="0"/>
              <a:t>Subcarrier spacing</a:t>
            </a:r>
          </a:p>
          <a:p>
            <a:pPr lvl="1"/>
            <a:r>
              <a:rPr lang="en-US" dirty="0"/>
              <a:t>Number of Subcarriers</a:t>
            </a:r>
          </a:p>
          <a:p>
            <a:pPr lvl="1"/>
            <a:r>
              <a:rPr lang="en-US" dirty="0"/>
              <a:t>Sampling Clock</a:t>
            </a:r>
          </a:p>
          <a:p>
            <a:pPr lvl="1"/>
            <a:r>
              <a:rPr lang="en-US" dirty="0"/>
              <a:t>FFT Size</a:t>
            </a:r>
          </a:p>
          <a:p>
            <a:pPr lvl="1"/>
            <a:r>
              <a:rPr lang="en-US" dirty="0"/>
              <a:t>Permutations</a:t>
            </a:r>
          </a:p>
          <a:p>
            <a:pPr lvl="1"/>
            <a:r>
              <a:rPr lang="en-US" dirty="0"/>
              <a:t>Preamble</a:t>
            </a:r>
          </a:p>
          <a:p>
            <a:endParaRPr lang="en-US" dirty="0"/>
          </a:p>
          <a:p>
            <a:r>
              <a:rPr lang="en-US" dirty="0"/>
              <a:t>Resultant</a:t>
            </a:r>
          </a:p>
          <a:p>
            <a:pPr lvl="1"/>
            <a:r>
              <a:rPr lang="en-US" dirty="0"/>
              <a:t>Frame Size</a:t>
            </a:r>
          </a:p>
          <a:p>
            <a:pPr lvl="1"/>
            <a:r>
              <a:rPr lang="en-US" dirty="0"/>
              <a:t>PAPR</a:t>
            </a:r>
          </a:p>
          <a:p>
            <a:pPr lvl="1"/>
            <a:r>
              <a:rPr lang="en-US" dirty="0"/>
              <a:t>ICI</a:t>
            </a:r>
          </a:p>
          <a:p>
            <a:pPr lvl="1"/>
            <a:r>
              <a:rPr lang="en-US" dirty="0"/>
              <a:t>ISI, Delay Spread</a:t>
            </a:r>
          </a:p>
          <a:p>
            <a:pPr lvl="1"/>
            <a:r>
              <a:rPr lang="en-US" dirty="0"/>
              <a:t>Interference cancellation</a:t>
            </a:r>
          </a:p>
          <a:p>
            <a:pPr lvl="1"/>
            <a:r>
              <a:rPr lang="en-US" dirty="0"/>
              <a:t>Out of band interference </a:t>
            </a:r>
            <a:r>
              <a:rPr lang="en-US" dirty="0" err="1"/>
              <a:t>senstitivity</a:t>
            </a:r>
            <a:endParaRPr lang="en-US" dirty="0"/>
          </a:p>
          <a:p>
            <a:pPr marL="457200" lvl="1" indent="0">
              <a:buNone/>
            </a:pPr>
            <a:endParaRPr lang="en-US" dirty="0"/>
          </a:p>
        </p:txBody>
      </p:sp>
    </p:spTree>
    <p:extLst>
      <p:ext uri="{BB962C8B-B14F-4D97-AF65-F5344CB8AC3E}">
        <p14:creationId xmlns:p14="http://schemas.microsoft.com/office/powerpoint/2010/main" val="1445132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Stage 1</a:t>
            </a:r>
          </a:p>
          <a:p>
            <a:pPr lvl="1"/>
            <a:r>
              <a:rPr lang="en-US" dirty="0"/>
              <a:t>PHY parameters and configuration</a:t>
            </a:r>
          </a:p>
          <a:p>
            <a:r>
              <a:rPr lang="en-US" dirty="0"/>
              <a:t>Stage 2</a:t>
            </a:r>
          </a:p>
          <a:p>
            <a:pPr lvl="1"/>
            <a:r>
              <a:rPr lang="en-US" dirty="0"/>
              <a:t>MAC optimizations for efficiency</a:t>
            </a:r>
          </a:p>
          <a:p>
            <a:endParaRPr lang="en-US" dirty="0"/>
          </a:p>
        </p:txBody>
      </p:sp>
    </p:spTree>
    <p:extLst>
      <p:ext uri="{BB962C8B-B14F-4D97-AF65-F5344CB8AC3E}">
        <p14:creationId xmlns:p14="http://schemas.microsoft.com/office/powerpoint/2010/main" val="3910010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lstStyle/>
          <a:p>
            <a:r>
              <a:rPr lang="en-US" dirty="0"/>
              <a:t>Plan for September</a:t>
            </a:r>
          </a:p>
          <a:p>
            <a:pPr lvl="1"/>
            <a:r>
              <a:rPr lang="en-US" dirty="0"/>
              <a:t>Confirm location</a:t>
            </a:r>
          </a:p>
          <a:p>
            <a:pPr lvl="1"/>
            <a:endParaRPr lang="en-US" dirty="0"/>
          </a:p>
          <a:p>
            <a:r>
              <a:rPr lang="en-US" dirty="0"/>
              <a:t>Updated Call for Contributions</a:t>
            </a:r>
          </a:p>
          <a:p>
            <a:pPr lvl="1"/>
            <a:r>
              <a:rPr lang="en-US" dirty="0"/>
              <a:t>Additional input for SDD</a:t>
            </a:r>
          </a:p>
          <a:p>
            <a:pPr lvl="1"/>
            <a:r>
              <a:rPr lang="en-US" dirty="0"/>
              <a:t>Principles of operation for profile, supporting the SRD, SDD, and PAR</a:t>
            </a:r>
          </a:p>
          <a:p>
            <a:endParaRPr lang="en-US" dirty="0"/>
          </a:p>
          <a:p>
            <a:r>
              <a:rPr lang="en-US" dirty="0"/>
              <a:t>Conference call?</a:t>
            </a:r>
          </a:p>
          <a:p>
            <a:pPr lvl="1"/>
            <a:endParaRPr lang="en-US" dirty="0"/>
          </a:p>
        </p:txBody>
      </p:sp>
    </p:spTree>
    <p:extLst>
      <p:ext uri="{BB962C8B-B14F-4D97-AF65-F5344CB8AC3E}">
        <p14:creationId xmlns:p14="http://schemas.microsoft.com/office/powerpoint/2010/main" val="54558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802.16s PAR/CSD</a:t>
            </a:r>
          </a:p>
        </p:txBody>
      </p:sp>
      <p:sp>
        <p:nvSpPr>
          <p:cNvPr id="3" name="Content Placeholder 2"/>
          <p:cNvSpPr>
            <a:spLocks noGrp="1"/>
          </p:cNvSpPr>
          <p:nvPr>
            <p:ph idx="1"/>
          </p:nvPr>
        </p:nvSpPr>
        <p:spPr/>
        <p:txBody>
          <a:bodyPr/>
          <a:lstStyle/>
          <a:p>
            <a:r>
              <a:rPr lang="en-US" dirty="0"/>
              <a:t>The 802.16s project was authorized by </a:t>
            </a:r>
            <a:r>
              <a:rPr lang="en-US" dirty="0" err="1"/>
              <a:t>NesCom</a:t>
            </a:r>
            <a:r>
              <a:rPr lang="en-US" dirty="0"/>
              <a:t> on 30 June 2016.</a:t>
            </a:r>
          </a:p>
          <a:p>
            <a:r>
              <a:rPr lang="en-US" dirty="0"/>
              <a:t>Editorial changes were made to the PAR since the last meeting. Final approved PAR is available in </a:t>
            </a:r>
            <a:r>
              <a:rPr lang="en-US" dirty="0">
                <a:hlinkClick r:id="rId2"/>
              </a:rPr>
              <a:t>802.16-16-0038r0</a:t>
            </a:r>
            <a:r>
              <a:rPr lang="en-US" dirty="0"/>
              <a:t>.</a:t>
            </a:r>
          </a:p>
          <a:p>
            <a:r>
              <a:rPr lang="en-US" dirty="0"/>
              <a:t>Final CSD is available in </a:t>
            </a:r>
            <a:r>
              <a:rPr lang="en-US" dirty="0">
                <a:hlinkClick r:id="rId3"/>
              </a:rPr>
              <a:t>802.16-16-0013r2</a:t>
            </a:r>
            <a:endParaRPr lang="en-US" dirty="0"/>
          </a:p>
          <a:p>
            <a:endParaRPr lang="en-US" dirty="0"/>
          </a:p>
        </p:txBody>
      </p:sp>
    </p:spTree>
    <p:extLst>
      <p:ext uri="{BB962C8B-B14F-4D97-AF65-F5344CB8AC3E}">
        <p14:creationId xmlns:p14="http://schemas.microsoft.com/office/powerpoint/2010/main" val="98092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fontScale="92500" lnSpcReduction="10000"/>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AM2</a:t>
            </a:r>
          </a:p>
          <a:p>
            <a:pPr lvl="1"/>
            <a:r>
              <a:rPr lang="en-US" dirty="0"/>
              <a:t>Tuesday PM1</a:t>
            </a:r>
          </a:p>
          <a:p>
            <a:pPr lvl="1"/>
            <a:r>
              <a:rPr lang="en-US" dirty="0"/>
              <a:t>Wednesday AM1</a:t>
            </a:r>
          </a:p>
          <a:p>
            <a:pPr lvl="1"/>
            <a:r>
              <a:rPr lang="en-US" dirty="0"/>
              <a:t>Wednesday PM1</a:t>
            </a:r>
          </a:p>
          <a:p>
            <a:pPr lvl="1"/>
            <a:r>
              <a:rPr lang="en-US" dirty="0"/>
              <a:t>Thursday AM1</a:t>
            </a:r>
          </a:p>
          <a:p>
            <a:pPr lvl="1"/>
            <a:r>
              <a:rPr lang="en-US" dirty="0"/>
              <a:t>Thursday AM2</a:t>
            </a:r>
          </a:p>
          <a:p>
            <a:pPr lvl="1"/>
            <a:r>
              <a:rPr lang="en-US" dirty="0"/>
              <a:t>Thursday PM1</a:t>
            </a:r>
          </a:p>
          <a:p>
            <a:endParaRPr lang="en-US" dirty="0"/>
          </a:p>
        </p:txBody>
      </p:sp>
      <p:pic>
        <p:nvPicPr>
          <p:cNvPr id="6" name="Picture 5"/>
          <p:cNvPicPr>
            <a:picLocks noChangeAspect="1"/>
          </p:cNvPicPr>
          <p:nvPr/>
        </p:nvPicPr>
        <p:blipFill>
          <a:blip r:embed="rId2"/>
          <a:stretch>
            <a:fillRect/>
          </a:stretch>
        </p:blipFill>
        <p:spPr>
          <a:xfrm>
            <a:off x="328612" y="274638"/>
            <a:ext cx="2490788" cy="6193107"/>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Project Plan and Milestones</a:t>
            </a:r>
          </a:p>
        </p:txBody>
      </p:sp>
      <p:sp>
        <p:nvSpPr>
          <p:cNvPr id="3" name="Content Placeholder 2"/>
          <p:cNvSpPr>
            <a:spLocks noGrp="1"/>
          </p:cNvSpPr>
          <p:nvPr>
            <p:ph idx="1"/>
          </p:nvPr>
        </p:nvSpPr>
        <p:spPr/>
        <p:txBody>
          <a:bodyPr/>
          <a:lstStyle/>
          <a:p>
            <a:r>
              <a:rPr lang="en-US" dirty="0"/>
              <a:t>July 2016	Discussion of Contributions</a:t>
            </a:r>
            <a:br>
              <a:rPr lang="en-US" dirty="0"/>
            </a:br>
            <a:r>
              <a:rPr lang="en-US" dirty="0"/>
              <a:t>   			Amendment TOC, outline</a:t>
            </a:r>
          </a:p>
          <a:p>
            <a:r>
              <a:rPr lang="en-US" dirty="0"/>
              <a:t>Sept 2016	Draft Development</a:t>
            </a:r>
          </a:p>
          <a:p>
            <a:r>
              <a:rPr lang="en-US" dirty="0"/>
              <a:t>Nov 2016	Draft Development, WG Letter 			Ballot</a:t>
            </a:r>
          </a:p>
          <a:p>
            <a:r>
              <a:rPr lang="en-US" dirty="0"/>
              <a:t>Mar 2017	Start Sponsor Ballot</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8950</TotalTime>
  <Words>1487</Words>
  <Application>Microsoft Office PowerPoint</Application>
  <PresentationFormat>On-screen Show (4:3)</PresentationFormat>
  <Paragraphs>211</Paragraphs>
  <Slides>27</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27</vt:i4>
      </vt:variant>
    </vt:vector>
  </HeadingPairs>
  <TitlesOfParts>
    <vt:vector size="36"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Status of 802.16s PAR/CSD</vt:lpstr>
      <vt:lpstr>  Meeting Plan for Week</vt:lpstr>
      <vt:lpstr>Possible Project Plan and Milestones</vt:lpstr>
      <vt:lpstr>PAR Scope</vt:lpstr>
      <vt:lpstr>Review of Draft SRD</vt:lpstr>
      <vt:lpstr>Discussion Notes on SRD</vt:lpstr>
      <vt:lpstr>Discussion on SRD</vt:lpstr>
      <vt:lpstr>Development of Table of Contents for Draft Standard</vt:lpstr>
      <vt:lpstr>Discussion on Table of Contents</vt:lpstr>
      <vt:lpstr>Identified and Agreed Content for SDD (1)</vt:lpstr>
      <vt:lpstr>Identified and Agreed Content for SDD (2)</vt:lpstr>
      <vt:lpstr>Identified and Agreed Content for SDD (3)</vt:lpstr>
      <vt:lpstr>Identified and Agreed Content for SDD (4)</vt:lpstr>
      <vt:lpstr>Amendment boundaries based on PAR</vt:lpstr>
      <vt:lpstr>Presentation of Contributions</vt:lpstr>
      <vt:lpstr>Discussion on contribution 0037</vt:lpstr>
      <vt:lpstr>Discussion on contribution 0039</vt:lpstr>
      <vt:lpstr>Meeting Plan for Thursday</vt:lpstr>
      <vt:lpstr>Parameters for consideration</vt:lpstr>
      <vt:lpstr>PowerPoint Presentation</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755</cp:revision>
  <cp:lastPrinted>1998-02-10T13:28:06Z</cp:lastPrinted>
  <dcterms:created xsi:type="dcterms:W3CDTF">2011-12-30T17:06:23Z</dcterms:created>
  <dcterms:modified xsi:type="dcterms:W3CDTF">2016-07-27T22:17:37Z</dcterms:modified>
</cp:coreProperties>
</file>