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70" r:id="rId3"/>
    <p:sldId id="260" r:id="rId4"/>
    <p:sldId id="261" r:id="rId5"/>
    <p:sldId id="259" r:id="rId6"/>
    <p:sldId id="262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617" autoAdjust="0"/>
    <p:restoredTop sz="94660"/>
  </p:normalViewPr>
  <p:slideViewPr>
    <p:cSldViewPr>
      <p:cViewPr varScale="1">
        <p:scale>
          <a:sx n="113" d="100"/>
          <a:sy n="113" d="100"/>
        </p:scale>
        <p:origin x="96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67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44888" y="177800"/>
            <a:ext cx="26939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altLang="en-US"/>
              <a:t>doc.: IEEE 802.15-&lt;doc#&gt;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23098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altLang="en-US"/>
              <a:t>&lt;month year&gt;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60838" y="8982075"/>
            <a:ext cx="21574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000"/>
            </a:lvl1pPr>
          </a:lstStyle>
          <a:p>
            <a:r>
              <a:rPr lang="en-US" altLang="en-US"/>
              <a:t>&lt;author&gt;, &lt;company&gt;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697163" y="8982075"/>
            <a:ext cx="13858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z="1000"/>
            </a:lvl1pPr>
          </a:lstStyle>
          <a:p>
            <a:r>
              <a:rPr lang="en-US" altLang="en-US"/>
              <a:t>Page </a:t>
            </a:r>
            <a:fld id="{F05CCD38-E3BA-4351-86DA-0A746BC455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1963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3925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87475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49438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66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638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210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82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91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67100" y="98425"/>
            <a:ext cx="28146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altLang="en-US"/>
              <a:t>doc.: IEEE 802.15-&lt;doc#&gt;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273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altLang="en-US"/>
              <a:t>&lt;month year&gt;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771900" y="8985250"/>
            <a:ext cx="25098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 altLang="en-US"/>
              <a:t>&lt;author&gt;, &lt;company&gt;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33700" y="8985250"/>
            <a:ext cx="8016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altLang="en-US"/>
              <a:t>Page </a:t>
            </a:r>
            <a:fld id="{F9031878-2613-4CF8-8C8B-1C8D0CA1FB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2071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MME Mobility Management Entity</a:t>
            </a:r>
          </a:p>
          <a:p>
            <a:r>
              <a:rPr lang="en-US" i="0" dirty="0" smtClean="0"/>
              <a:t>PLMN: </a:t>
            </a:r>
            <a:r>
              <a:rPr lang="en-US" dirty="0" smtClean="0"/>
              <a:t>Public Land Mobile Network</a:t>
            </a:r>
          </a:p>
          <a:p>
            <a:r>
              <a:rPr lang="en-US" dirty="0" smtClean="0"/>
              <a:t>SGSN: Serving GPRS</a:t>
            </a:r>
            <a:r>
              <a:rPr lang="en-US" baseline="0" dirty="0" smtClean="0"/>
              <a:t> Support Node</a:t>
            </a:r>
          </a:p>
          <a:p>
            <a:r>
              <a:rPr lang="en-US" baseline="0" dirty="0" smtClean="0"/>
              <a:t>HSS Home Subscriber Server</a:t>
            </a:r>
          </a:p>
          <a:p>
            <a:r>
              <a:rPr lang="en-US" baseline="0" dirty="0" smtClean="0"/>
              <a:t>PCRF: </a:t>
            </a:r>
            <a:r>
              <a:rPr lang="en-US" dirty="0" smtClean="0"/>
              <a:t>Policy and Charging Rules Function</a:t>
            </a:r>
          </a:p>
          <a:p>
            <a:r>
              <a:rPr lang="en-US" dirty="0" smtClean="0"/>
              <a:t>PDG: Packet Data Gateway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1CFB6-F088-43CD-A466-6CA8FE4C11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http://www.tutorialspoint.com/wimax/wimax_network_model.htm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1CFB6-F088-43CD-A466-6CA8FE4C11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2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Tim Godfrey, EPRI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869219CD-136A-40C3-85E0-D9FA43666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939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Tim Godfrey, EPRI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2793805-6678-4F90-9549-7863581D2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15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Tim Godfrey, EPRI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A42A6F1F-89D0-4C7C-88C0-E46BC40C42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2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Tim Godfrey, EPRI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43D6F4AB-797C-4E10-8BE8-7E7A0FDF11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26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Tim Godfrey, EPRI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FA497F3-03E4-43CE-BA28-C5FC5BC2AE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09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378281"/>
            <a:ext cx="1600200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&lt;month year&gt;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Tim Godfrey, EPRI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71B338A4-ED28-4298-8247-49C20A64E3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94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378281"/>
            <a:ext cx="1600200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&lt;month year&gt;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Tim Godfrey, EPRI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10F6A3D7-DD84-42AF-989C-56ECD19EC4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89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378281"/>
            <a:ext cx="1600200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&lt;month year&gt;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Tim Godfrey, EPRI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8D59594-AA2E-416C-8D6D-4EAE56C9B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30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86400" y="6475413"/>
            <a:ext cx="31242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altLang="en-US" dirty="0" smtClean="0"/>
              <a:t>Tim Godfrey, EPRI</a:t>
            </a: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 altLang="en-US"/>
              <a:t>Slide </a:t>
            </a:r>
            <a:fld id="{4CFCE8D9-1B5D-49FC-8389-90980ECCA5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67200" y="394156"/>
            <a:ext cx="4191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lvl="4" algn="r"/>
            <a:r>
              <a:rPr lang="en-US" altLang="en-US" sz="1400" b="1" dirty="0"/>
              <a:t>doc.: IEEE </a:t>
            </a:r>
            <a:r>
              <a:rPr lang="en-US" altLang="en-US" sz="1400" b="1" dirty="0" smtClean="0"/>
              <a:t>802.16-16-0001r0</a:t>
            </a:r>
            <a:endParaRPr lang="en-US" altLang="en-US" sz="14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685800" y="381000"/>
            <a:ext cx="43434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lvl="4" algn="l"/>
            <a:r>
              <a:rPr lang="en-US" altLang="en-US" sz="1400" b="1" dirty="0" smtClean="0"/>
              <a:t>Jan 2016</a:t>
            </a:r>
            <a:endParaRPr lang="en-US" altLang="en-US" sz="14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3600" b="1" dirty="0"/>
              <a:t>802.16/802.24 Tutorial: Proposed 802.16s Narrowband </a:t>
            </a:r>
            <a:r>
              <a:rPr lang="en-US" sz="3600" b="1" dirty="0" smtClean="0"/>
              <a:t>Project</a:t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400" dirty="0"/>
              <a:t>802.24 Vertical Applications TAG - applications of 802.16 in utility field area networks</a:t>
            </a:r>
            <a:endParaRPr lang="en-US" altLang="en-US" sz="36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4419600"/>
            <a:ext cx="6858000" cy="1655762"/>
          </a:xfrm>
        </p:spPr>
        <p:txBody>
          <a:bodyPr/>
          <a:lstStyle/>
          <a:p>
            <a:r>
              <a:rPr lang="en-US" dirty="0" smtClean="0"/>
              <a:t>Tim Godfrey (EPRI)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Tim Godfrey, EPRI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B77950E-B72B-4A4A-976E-ED1B46E90826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r>
              <a:rPr lang="en-US" dirty="0" smtClean="0"/>
              <a:t>Spectrum for utility 802.16 FANs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5.8 GHz Unlicensed </a:t>
            </a:r>
          </a:p>
          <a:p>
            <a:pPr lvl="1"/>
            <a:r>
              <a:rPr lang="en-US" dirty="0"/>
              <a:t>WiMAX certification and profiles</a:t>
            </a:r>
          </a:p>
          <a:p>
            <a:pPr lvl="1"/>
            <a:r>
              <a:rPr lang="en-US" dirty="0"/>
              <a:t>Less attractive due to </a:t>
            </a:r>
            <a:r>
              <a:rPr lang="en-US" dirty="0" smtClean="0"/>
              <a:t>poor propagation at high </a:t>
            </a:r>
            <a:r>
              <a:rPr lang="en-US" dirty="0"/>
              <a:t>frequency</a:t>
            </a:r>
          </a:p>
          <a:p>
            <a:r>
              <a:rPr lang="en-US" dirty="0"/>
              <a:t>4.9 GHz Public Safety</a:t>
            </a:r>
          </a:p>
          <a:p>
            <a:pPr lvl="1"/>
            <a:r>
              <a:rPr lang="en-US" dirty="0"/>
              <a:t>WiMAX certification and profiles</a:t>
            </a:r>
          </a:p>
          <a:p>
            <a:pPr lvl="1"/>
            <a:r>
              <a:rPr lang="en-US" dirty="0"/>
              <a:t>Limited availability of spectrum – negotiation with PS entities required.</a:t>
            </a:r>
          </a:p>
          <a:p>
            <a:r>
              <a:rPr lang="en-US" dirty="0" smtClean="0"/>
              <a:t>3.65 GHz “Lightly Licensed”</a:t>
            </a:r>
          </a:p>
          <a:p>
            <a:pPr lvl="1"/>
            <a:r>
              <a:rPr lang="en-US" dirty="0"/>
              <a:t>WiMAX certification and profiles</a:t>
            </a:r>
          </a:p>
          <a:p>
            <a:pPr lvl="1"/>
            <a:r>
              <a:rPr lang="en-US" dirty="0" smtClean="0"/>
              <a:t>Has been widely used by over 100 utilities.</a:t>
            </a:r>
          </a:p>
          <a:p>
            <a:pPr lvl="1"/>
            <a:r>
              <a:rPr lang="en-US" dirty="0" smtClean="0"/>
              <a:t>Recent rules changes have made the band less attractive for future expansion</a:t>
            </a:r>
          </a:p>
          <a:p>
            <a:pPr lvl="1"/>
            <a:r>
              <a:rPr lang="en-US" dirty="0" smtClean="0"/>
              <a:t>Reports of interference in utility pilots</a:t>
            </a:r>
          </a:p>
          <a:p>
            <a:r>
              <a:rPr lang="en-US" dirty="0" smtClean="0"/>
              <a:t>1.8 GHz Canadian band</a:t>
            </a:r>
            <a:endParaRPr lang="en-US" dirty="0"/>
          </a:p>
          <a:p>
            <a:pPr lvl="1"/>
            <a:r>
              <a:rPr lang="en-US" dirty="0"/>
              <a:t>WiMAX certification and profiles</a:t>
            </a:r>
          </a:p>
          <a:p>
            <a:pPr lvl="1"/>
            <a:r>
              <a:rPr lang="en-US" dirty="0" smtClean="0"/>
              <a:t>Widely </a:t>
            </a:r>
            <a:r>
              <a:rPr lang="en-US" dirty="0"/>
              <a:t>used </a:t>
            </a:r>
            <a:r>
              <a:rPr lang="en-US" dirty="0" smtClean="0"/>
              <a:t>Canadian utilities</a:t>
            </a:r>
            <a:r>
              <a:rPr lang="en-US" dirty="0"/>
              <a:t>.</a:t>
            </a:r>
          </a:p>
          <a:p>
            <a:r>
              <a:rPr lang="en-US" dirty="0" smtClean="0"/>
              <a:t>700 MHz Upper A Block</a:t>
            </a:r>
          </a:p>
          <a:p>
            <a:pPr lvl="1"/>
            <a:r>
              <a:rPr lang="en-US" dirty="0" smtClean="0"/>
              <a:t>Superior propagation</a:t>
            </a:r>
          </a:p>
          <a:p>
            <a:pPr lvl="1"/>
            <a:r>
              <a:rPr lang="en-US" dirty="0" smtClean="0"/>
              <a:t>Too narrow to support 802.16 or LTE as currently specified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Tim Godfrey, EPRI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D2793805-6678-4F90-9549-7863581D225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9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narrow channel is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67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Spectrum is less attractive to mobile operators since LTE is not supported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Cost is moderated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Narrow spectrum means lower data rate, but capacity is still sufficient for grid applications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Other spectrum with similar narrow channel characteristics is available or may become available: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217 MHz, 406 MHz, 901 MHz, 1.4 GHz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Tim Godfrey, EPRI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D2793805-6678-4F90-9549-7863581D225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802.16 is technically well suited for utility Field Area Networks</a:t>
            </a:r>
          </a:p>
          <a:p>
            <a:r>
              <a:rPr lang="en-US" dirty="0" smtClean="0"/>
              <a:t>802.16 continues to be widely used for </a:t>
            </a:r>
            <a:r>
              <a:rPr lang="en-US" dirty="0"/>
              <a:t>utility Field Area </a:t>
            </a:r>
            <a:r>
              <a:rPr lang="en-US" dirty="0" smtClean="0"/>
              <a:t>Networks</a:t>
            </a:r>
          </a:p>
          <a:p>
            <a:r>
              <a:rPr lang="en-US" dirty="0" smtClean="0"/>
              <a:t>The industry desires to use 802.16 for 700 MHz and in other narrow allocations, but a standard is needed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Tim Godfrey, EPRI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D2793805-6678-4F90-9549-7863581D225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3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What is a Field Area Network (FAN)?</a:t>
            </a:r>
          </a:p>
          <a:p>
            <a:endParaRPr lang="en-US" dirty="0" smtClean="0"/>
          </a:p>
          <a:p>
            <a:r>
              <a:rPr lang="en-US" dirty="0" smtClean="0"/>
              <a:t>Why would a utility use 802.16? Why not LTE?</a:t>
            </a:r>
          </a:p>
          <a:p>
            <a:endParaRPr lang="en-US" dirty="0"/>
          </a:p>
          <a:p>
            <a:r>
              <a:rPr lang="en-US" dirty="0" smtClean="0"/>
              <a:t>What are spectrum options for FAN?</a:t>
            </a:r>
          </a:p>
          <a:p>
            <a:endParaRPr lang="en-US" dirty="0"/>
          </a:p>
          <a:p>
            <a:r>
              <a:rPr lang="en-US" dirty="0" smtClean="0"/>
              <a:t>Why amend 802.16?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Tim Godfrey, EPRI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D2793805-6678-4F90-9549-7863581D225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87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loud 81"/>
          <p:cNvSpPr/>
          <p:nvPr/>
        </p:nvSpPr>
        <p:spPr bwMode="auto">
          <a:xfrm>
            <a:off x="4732330" y="5874598"/>
            <a:ext cx="2440611" cy="59219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indent="-219075" algn="ctr">
              <a:spcBef>
                <a:spcPct val="50000"/>
              </a:spcBef>
            </a:pP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048" y="5898232"/>
            <a:ext cx="5619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7" descr="Office Build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8359" y="800365"/>
            <a:ext cx="1065212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Rectangle 119"/>
          <p:cNvSpPr/>
          <p:nvPr/>
        </p:nvSpPr>
        <p:spPr bwMode="auto">
          <a:xfrm>
            <a:off x="3405157" y="776960"/>
            <a:ext cx="1155623" cy="1573553"/>
          </a:xfrm>
          <a:prstGeom prst="rect">
            <a:avLst/>
          </a:prstGeom>
          <a:solidFill>
            <a:schemeClr val="bg1">
              <a:alpha val="6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indent="-219075" algn="ctr">
              <a:spcBef>
                <a:spcPct val="50000"/>
              </a:spcBef>
            </a:pP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9" name="Picture 13" descr="MacArthur Substation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40268" y="1560685"/>
            <a:ext cx="1859250" cy="151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Rectangle 117"/>
          <p:cNvSpPr/>
          <p:nvPr/>
        </p:nvSpPr>
        <p:spPr bwMode="auto">
          <a:xfrm>
            <a:off x="1445780" y="1554480"/>
            <a:ext cx="1862051" cy="152122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indent="-219075" algn="ctr">
              <a:spcBef>
                <a:spcPct val="50000"/>
              </a:spcBef>
            </a:pP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5" name="Picture 7" descr="House with 6 Solar Pane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11554"/>
            <a:ext cx="838200" cy="77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20631" y="1774166"/>
            <a:ext cx="9067800" cy="115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/>
        </p:nvCxnSpPr>
        <p:spPr bwMode="auto">
          <a:xfrm>
            <a:off x="0" y="2841216"/>
            <a:ext cx="9067800" cy="115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0" y="4408098"/>
            <a:ext cx="9067800" cy="115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568733" y="1580758"/>
            <a:ext cx="5520906" cy="106967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indent="-219075" algn="ctr">
              <a:spcBef>
                <a:spcPct val="50000"/>
              </a:spcBef>
            </a:pPr>
            <a:endParaRPr lang="en-US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5864" y="1096963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Core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8225" y="1906432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Fiber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4744" y="2145891"/>
            <a:ext cx="7429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2971800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Private Field 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Area Network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8733" y="2976888"/>
            <a:ext cx="647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 bwMode="auto">
          <a:xfrm flipH="1">
            <a:off x="1932317" y="2650434"/>
            <a:ext cx="535377" cy="11365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568733" y="1435517"/>
            <a:ext cx="552090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3837" y="953489"/>
            <a:ext cx="542027" cy="71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https://encrypted-tbn2.google.com/images?q=tbn:ANd9GcShWNJ14xIY_Kv5hRkFc32HmAH2MOnUcmvXbZdFTD1nJTAKeInlu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104" y="4191000"/>
            <a:ext cx="553096" cy="690682"/>
          </a:xfrm>
          <a:prstGeom prst="rect">
            <a:avLst/>
          </a:prstGeom>
          <a:noFill/>
        </p:spPr>
      </p:pic>
      <p:sp>
        <p:nvSpPr>
          <p:cNvPr id="19" name="Lightning Bolt 18"/>
          <p:cNvSpPr/>
          <p:nvPr/>
        </p:nvSpPr>
        <p:spPr bwMode="auto">
          <a:xfrm rot="3777589">
            <a:off x="1243421" y="3778979"/>
            <a:ext cx="295210" cy="776730"/>
          </a:xfrm>
          <a:prstGeom prst="lightningBol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indent="-219075" algn="ctr">
              <a:spcBef>
                <a:spcPct val="50000"/>
              </a:spcBef>
            </a:pPr>
            <a:endParaRPr lang="en-US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28454" y="4391534"/>
            <a:ext cx="992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Collector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4184" y="2244986"/>
            <a:ext cx="7429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6113486" y="2826603"/>
            <a:ext cx="1277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Commercial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Cellular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Network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2037" y="3157268"/>
            <a:ext cx="823149" cy="102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Connector 31"/>
          <p:cNvCxnSpPr>
            <a:endCxn id="31" idx="0"/>
          </p:cNvCxnSpPr>
          <p:nvPr/>
        </p:nvCxnSpPr>
        <p:spPr bwMode="auto">
          <a:xfrm>
            <a:off x="5813685" y="2987858"/>
            <a:ext cx="9927" cy="169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Picture 7" descr="https://encrypted-tbn2.google.com/images?q=tbn:ANd9GcShWNJ14xIY_Kv5hRkFc32HmAH2MOnUcmvXbZdFTD1nJTAKeInlu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76897" y="4155041"/>
            <a:ext cx="553096" cy="690682"/>
          </a:xfrm>
          <a:prstGeom prst="rect">
            <a:avLst/>
          </a:prstGeom>
          <a:noFill/>
        </p:spPr>
      </p:pic>
      <p:sp>
        <p:nvSpPr>
          <p:cNvPr id="34" name="Lightning Bolt 33"/>
          <p:cNvSpPr/>
          <p:nvPr/>
        </p:nvSpPr>
        <p:spPr bwMode="auto">
          <a:xfrm rot="3777589">
            <a:off x="5108847" y="3680502"/>
            <a:ext cx="295210" cy="776730"/>
          </a:xfrm>
          <a:prstGeom prst="lightningBol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indent="-219075" algn="ctr">
              <a:spcBef>
                <a:spcPct val="50000"/>
              </a:spcBef>
            </a:pPr>
            <a:endParaRPr lang="en-US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93880" y="4293057"/>
            <a:ext cx="992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Collector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6" name="Picture 5" descr="house (green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57800" y="5105400"/>
            <a:ext cx="868363" cy="781050"/>
          </a:xfrm>
          <a:prstGeom prst="rect">
            <a:avLst/>
          </a:prstGeom>
          <a:noFill/>
        </p:spPr>
      </p:pic>
      <p:sp>
        <p:nvSpPr>
          <p:cNvPr id="37" name="Lightning Bolt 36"/>
          <p:cNvSpPr/>
          <p:nvPr/>
        </p:nvSpPr>
        <p:spPr bwMode="auto">
          <a:xfrm rot="20223335">
            <a:off x="5092722" y="4675015"/>
            <a:ext cx="295210" cy="776730"/>
          </a:xfrm>
          <a:prstGeom prst="lightningBolt">
            <a:avLst/>
          </a:prstGeom>
          <a:solidFill>
            <a:srgbClr val="C868A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indent="-219075" algn="ctr">
              <a:spcBef>
                <a:spcPct val="50000"/>
              </a:spcBef>
            </a:pPr>
            <a:endParaRPr lang="en-US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Lightning Bolt 38"/>
          <p:cNvSpPr/>
          <p:nvPr/>
        </p:nvSpPr>
        <p:spPr bwMode="auto">
          <a:xfrm rot="20401223">
            <a:off x="6341053" y="3594195"/>
            <a:ext cx="295210" cy="1980468"/>
          </a:xfrm>
          <a:prstGeom prst="lightningBol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indent="-219075" algn="ctr">
              <a:spcBef>
                <a:spcPct val="50000"/>
              </a:spcBef>
            </a:pPr>
            <a:endParaRPr lang="en-US" sz="16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953000"/>
            <a:ext cx="371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Group 17"/>
          <p:cNvGrpSpPr>
            <a:grpSpLocks/>
          </p:cNvGrpSpPr>
          <p:nvPr/>
        </p:nvGrpSpPr>
        <p:grpSpPr bwMode="auto">
          <a:xfrm>
            <a:off x="3124200" y="3657600"/>
            <a:ext cx="381000" cy="969963"/>
            <a:chOff x="7162800" y="1295400"/>
            <a:chExt cx="744371" cy="2342047"/>
          </a:xfrm>
        </p:grpSpPr>
        <p:grpSp>
          <p:nvGrpSpPr>
            <p:cNvPr id="48" name="Group 7"/>
            <p:cNvGrpSpPr>
              <a:grpSpLocks/>
            </p:cNvGrpSpPr>
            <p:nvPr/>
          </p:nvGrpSpPr>
          <p:grpSpPr bwMode="auto">
            <a:xfrm>
              <a:off x="7162800" y="1295400"/>
              <a:ext cx="744371" cy="2342047"/>
              <a:chOff x="3640738" y="1629878"/>
              <a:chExt cx="744371" cy="2342047"/>
            </a:xfrm>
          </p:grpSpPr>
          <p:pic>
            <p:nvPicPr>
              <p:cNvPr id="51" name="Picture 7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40738" y="1629878"/>
                <a:ext cx="744371" cy="657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15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33800" y="1981200"/>
                <a:ext cx="581025" cy="1990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3" name="Straight Connector 10"/>
              <p:cNvCxnSpPr>
                <a:cxnSpLocks noChangeShapeType="1"/>
              </p:cNvCxnSpPr>
              <p:nvPr/>
            </p:nvCxnSpPr>
            <p:spPr bwMode="auto">
              <a:xfrm rot="16200000" flipH="1">
                <a:off x="3885010" y="2118123"/>
                <a:ext cx="233364" cy="2383"/>
              </a:xfrm>
              <a:prstGeom prst="line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9" name="Rectangle 11"/>
            <p:cNvSpPr>
              <a:spLocks noChangeArrowheads="1"/>
            </p:cNvSpPr>
            <p:nvPr/>
          </p:nvSpPr>
          <p:spPr bwMode="auto">
            <a:xfrm>
              <a:off x="7517098" y="1724997"/>
              <a:ext cx="91439" cy="58101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50" name="Straight Connector 13"/>
            <p:cNvCxnSpPr>
              <a:cxnSpLocks noChangeShapeType="1"/>
            </p:cNvCxnSpPr>
            <p:nvPr/>
          </p:nvCxnSpPr>
          <p:spPr bwMode="auto">
            <a:xfrm rot="16200000" flipH="1">
              <a:off x="7566424" y="1684735"/>
              <a:ext cx="73816" cy="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4" name="Lightning Bolt 53"/>
          <p:cNvSpPr/>
          <p:nvPr/>
        </p:nvSpPr>
        <p:spPr bwMode="auto">
          <a:xfrm rot="18578290">
            <a:off x="2497155" y="3118014"/>
            <a:ext cx="295210" cy="1082986"/>
          </a:xfrm>
          <a:prstGeom prst="lightningBol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indent="-219075" algn="ctr">
              <a:spcBef>
                <a:spcPct val="50000"/>
              </a:spcBef>
            </a:pPr>
            <a:endParaRPr lang="en-US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76600" y="3928646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Sensor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Lightning Bolt 62"/>
          <p:cNvSpPr/>
          <p:nvPr/>
        </p:nvSpPr>
        <p:spPr bwMode="auto">
          <a:xfrm rot="18578290">
            <a:off x="6459556" y="3270415"/>
            <a:ext cx="295210" cy="1082986"/>
          </a:xfrm>
          <a:prstGeom prst="lightningBol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indent="-219075" algn="ctr">
              <a:spcBef>
                <a:spcPct val="50000"/>
              </a:spcBef>
            </a:pPr>
            <a:endParaRPr lang="en-US" sz="160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5" name="Group 17"/>
          <p:cNvGrpSpPr>
            <a:grpSpLocks/>
          </p:cNvGrpSpPr>
          <p:nvPr/>
        </p:nvGrpSpPr>
        <p:grpSpPr bwMode="auto">
          <a:xfrm>
            <a:off x="152400" y="4876801"/>
            <a:ext cx="228600" cy="685800"/>
            <a:chOff x="7162800" y="1295400"/>
            <a:chExt cx="744371" cy="2342047"/>
          </a:xfrm>
        </p:grpSpPr>
        <p:grpSp>
          <p:nvGrpSpPr>
            <p:cNvPr id="66" name="Group 7"/>
            <p:cNvGrpSpPr>
              <a:grpSpLocks/>
            </p:cNvGrpSpPr>
            <p:nvPr/>
          </p:nvGrpSpPr>
          <p:grpSpPr bwMode="auto">
            <a:xfrm>
              <a:off x="7162800" y="1295400"/>
              <a:ext cx="744371" cy="2342047"/>
              <a:chOff x="3640738" y="1629878"/>
              <a:chExt cx="744371" cy="2342047"/>
            </a:xfrm>
          </p:grpSpPr>
          <p:pic>
            <p:nvPicPr>
              <p:cNvPr id="69" name="Picture 7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40738" y="1629878"/>
                <a:ext cx="744371" cy="657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15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33800" y="1981200"/>
                <a:ext cx="581025" cy="1990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1" name="Straight Connector 10"/>
              <p:cNvCxnSpPr>
                <a:cxnSpLocks noChangeShapeType="1"/>
              </p:cNvCxnSpPr>
              <p:nvPr/>
            </p:nvCxnSpPr>
            <p:spPr bwMode="auto">
              <a:xfrm rot="16200000" flipH="1">
                <a:off x="3885010" y="2118123"/>
                <a:ext cx="233364" cy="2383"/>
              </a:xfrm>
              <a:prstGeom prst="line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67" name="Rectangle 11"/>
            <p:cNvSpPr>
              <a:spLocks noChangeArrowheads="1"/>
            </p:cNvSpPr>
            <p:nvPr/>
          </p:nvSpPr>
          <p:spPr bwMode="auto">
            <a:xfrm>
              <a:off x="7517098" y="1724997"/>
              <a:ext cx="91439" cy="58101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68" name="Straight Connector 13"/>
            <p:cNvCxnSpPr>
              <a:cxnSpLocks noChangeShapeType="1"/>
            </p:cNvCxnSpPr>
            <p:nvPr/>
          </p:nvCxnSpPr>
          <p:spPr bwMode="auto">
            <a:xfrm rot="16200000" flipH="1">
              <a:off x="7566424" y="1684735"/>
              <a:ext cx="73816" cy="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2" name="TextBox 71"/>
          <p:cNvSpPr txBox="1"/>
          <p:nvPr/>
        </p:nvSpPr>
        <p:spPr>
          <a:xfrm>
            <a:off x="228600" y="5105400"/>
            <a:ext cx="651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Cap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Bank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" name="Lightning Bolt 72"/>
          <p:cNvSpPr/>
          <p:nvPr/>
        </p:nvSpPr>
        <p:spPr bwMode="auto">
          <a:xfrm rot="4858157">
            <a:off x="448353" y="4630261"/>
            <a:ext cx="295210" cy="388393"/>
          </a:xfrm>
          <a:prstGeom prst="lightningBolt">
            <a:avLst/>
          </a:prstGeom>
          <a:solidFill>
            <a:srgbClr val="C868A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indent="-219075" algn="ctr">
              <a:spcBef>
                <a:spcPct val="50000"/>
              </a:spcBef>
            </a:pPr>
            <a:endParaRPr lang="en-US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4" name="Rectangle 11"/>
          <p:cNvSpPr>
            <a:spLocks noChangeArrowheads="1"/>
          </p:cNvSpPr>
          <p:nvPr/>
        </p:nvSpPr>
        <p:spPr bwMode="auto">
          <a:xfrm>
            <a:off x="4724400" y="4419600"/>
            <a:ext cx="91460" cy="58089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5" name="Straight Connector 13"/>
          <p:cNvCxnSpPr>
            <a:cxnSpLocks noChangeShapeType="1"/>
          </p:cNvCxnSpPr>
          <p:nvPr/>
        </p:nvCxnSpPr>
        <p:spPr bwMode="auto">
          <a:xfrm rot="16200000" flipH="1">
            <a:off x="4773753" y="4379347"/>
            <a:ext cx="73801" cy="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914400" y="4495800"/>
            <a:ext cx="91460" cy="58089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7" name="Straight Connector 13"/>
          <p:cNvCxnSpPr>
            <a:cxnSpLocks noChangeShapeType="1"/>
          </p:cNvCxnSpPr>
          <p:nvPr/>
        </p:nvCxnSpPr>
        <p:spPr bwMode="auto">
          <a:xfrm rot="16200000" flipH="1">
            <a:off x="963753" y="4455547"/>
            <a:ext cx="73801" cy="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9" name="TextBox 78"/>
          <p:cNvSpPr txBox="1"/>
          <p:nvPr/>
        </p:nvSpPr>
        <p:spPr>
          <a:xfrm>
            <a:off x="8147847" y="112468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LAN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105047" y="2271144"/>
            <a:ext cx="90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WAN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156343" y="3417608"/>
            <a:ext cx="800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FAN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130214" y="4564072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NAN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7" name="Picture 2" descr="http://www.antennasystems.com/Merchant2/graphics/rfsworld/DA4-W57BC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0956647">
            <a:off x="3755890" y="877349"/>
            <a:ext cx="447048" cy="279405"/>
          </a:xfrm>
          <a:prstGeom prst="rect">
            <a:avLst/>
          </a:prstGeom>
          <a:noFill/>
        </p:spPr>
      </p:pic>
      <p:pic>
        <p:nvPicPr>
          <p:cNvPr id="88" name="Picture 4" descr="https://encrypted-tbn1.gstatic.com/images?q=tbn:ANd9GcRhYAQfKvd0BaTOb8y4eLNVaygq8v1JLaH3R-AsIPmNTZZ8qCE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315051" y="1872249"/>
            <a:ext cx="360197" cy="716206"/>
          </a:xfrm>
          <a:prstGeom prst="rect">
            <a:avLst/>
          </a:prstGeom>
          <a:noFill/>
        </p:spPr>
      </p:pic>
      <p:cxnSp>
        <p:nvCxnSpPr>
          <p:cNvPr id="89" name="Straight Connector 88"/>
          <p:cNvCxnSpPr/>
          <p:nvPr/>
        </p:nvCxnSpPr>
        <p:spPr bwMode="auto">
          <a:xfrm flipH="1">
            <a:off x="668215" y="1066800"/>
            <a:ext cx="3217985" cy="9237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0" y="2504309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Microwave</a:t>
            </a:r>
          </a:p>
        </p:txBody>
      </p:sp>
      <p:grpSp>
        <p:nvGrpSpPr>
          <p:cNvPr id="101" name="Group 17"/>
          <p:cNvGrpSpPr>
            <a:grpSpLocks/>
          </p:cNvGrpSpPr>
          <p:nvPr/>
        </p:nvGrpSpPr>
        <p:grpSpPr bwMode="auto">
          <a:xfrm>
            <a:off x="4191000" y="4572000"/>
            <a:ext cx="228600" cy="685800"/>
            <a:chOff x="7162800" y="1295400"/>
            <a:chExt cx="744371" cy="2342047"/>
          </a:xfrm>
        </p:grpSpPr>
        <p:grpSp>
          <p:nvGrpSpPr>
            <p:cNvPr id="102" name="Group 7"/>
            <p:cNvGrpSpPr>
              <a:grpSpLocks/>
            </p:cNvGrpSpPr>
            <p:nvPr/>
          </p:nvGrpSpPr>
          <p:grpSpPr bwMode="auto">
            <a:xfrm>
              <a:off x="7162800" y="1295400"/>
              <a:ext cx="744371" cy="2342047"/>
              <a:chOff x="3640738" y="1629878"/>
              <a:chExt cx="744371" cy="2342047"/>
            </a:xfrm>
          </p:grpSpPr>
          <p:pic>
            <p:nvPicPr>
              <p:cNvPr id="105" name="Picture 7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40738" y="1629878"/>
                <a:ext cx="744371" cy="657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" name="Picture 15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33800" y="1981200"/>
                <a:ext cx="581025" cy="1990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7" name="Straight Connector 10"/>
              <p:cNvCxnSpPr>
                <a:cxnSpLocks noChangeShapeType="1"/>
              </p:cNvCxnSpPr>
              <p:nvPr/>
            </p:nvCxnSpPr>
            <p:spPr bwMode="auto">
              <a:xfrm rot="16200000" flipH="1">
                <a:off x="3885010" y="2118123"/>
                <a:ext cx="233364" cy="2383"/>
              </a:xfrm>
              <a:prstGeom prst="line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03" name="Rectangle 11"/>
            <p:cNvSpPr>
              <a:spLocks noChangeArrowheads="1"/>
            </p:cNvSpPr>
            <p:nvPr/>
          </p:nvSpPr>
          <p:spPr bwMode="auto">
            <a:xfrm>
              <a:off x="7517098" y="1724997"/>
              <a:ext cx="91439" cy="58101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104" name="Straight Connector 13"/>
            <p:cNvCxnSpPr>
              <a:cxnSpLocks noChangeShapeType="1"/>
            </p:cNvCxnSpPr>
            <p:nvPr/>
          </p:nvCxnSpPr>
          <p:spPr bwMode="auto">
            <a:xfrm rot="16200000" flipH="1">
              <a:off x="7566424" y="1684735"/>
              <a:ext cx="73816" cy="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08" name="TextBox 107"/>
          <p:cNvSpPr txBox="1"/>
          <p:nvPr/>
        </p:nvSpPr>
        <p:spPr>
          <a:xfrm>
            <a:off x="4225660" y="4673025"/>
            <a:ext cx="651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Cap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Bank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" name="Lightning Bolt 108"/>
          <p:cNvSpPr/>
          <p:nvPr/>
        </p:nvSpPr>
        <p:spPr bwMode="auto">
          <a:xfrm rot="5400000">
            <a:off x="4249134" y="4285266"/>
            <a:ext cx="300558" cy="416827"/>
          </a:xfrm>
          <a:prstGeom prst="lightningBolt">
            <a:avLst/>
          </a:prstGeom>
          <a:solidFill>
            <a:srgbClr val="C868A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indent="-219075" algn="ctr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0" name="Picture 10" descr="model types 1.bmp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3657600"/>
            <a:ext cx="8001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9" descr="solar panels.gif"/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5600" y="2819400"/>
            <a:ext cx="923925" cy="66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Lightning Bolt 111"/>
          <p:cNvSpPr/>
          <p:nvPr/>
        </p:nvSpPr>
        <p:spPr bwMode="auto">
          <a:xfrm rot="16545639">
            <a:off x="2414714" y="2813310"/>
            <a:ext cx="295210" cy="678836"/>
          </a:xfrm>
          <a:prstGeom prst="lightningBol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indent="-219075" algn="ctr">
              <a:spcBef>
                <a:spcPct val="50000"/>
              </a:spcBef>
            </a:pPr>
            <a:endParaRPr lang="en-US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429024" y="3429000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PV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6" name="Picture 7" descr="House with 6 Solar Panel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29200"/>
            <a:ext cx="8191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ghtning Bolt 22"/>
          <p:cNvSpPr/>
          <p:nvPr/>
        </p:nvSpPr>
        <p:spPr bwMode="auto">
          <a:xfrm rot="20223335">
            <a:off x="1130321" y="4598816"/>
            <a:ext cx="295210" cy="776730"/>
          </a:xfrm>
          <a:prstGeom prst="lightningBolt">
            <a:avLst/>
          </a:prstGeom>
          <a:solidFill>
            <a:srgbClr val="C868A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indent="-219075" algn="ctr">
              <a:spcBef>
                <a:spcPct val="50000"/>
              </a:spcBef>
            </a:pPr>
            <a:endParaRPr lang="en-US" sz="16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7" name="Picture 21" descr="ElectriNet-building-no_labels-2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206851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Lightning Bolt 28"/>
          <p:cNvSpPr/>
          <p:nvPr/>
        </p:nvSpPr>
        <p:spPr bwMode="auto">
          <a:xfrm rot="20401223">
            <a:off x="2452471" y="3696751"/>
            <a:ext cx="295210" cy="1844928"/>
          </a:xfrm>
          <a:prstGeom prst="lightningBol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indent="-219075" algn="ctr">
              <a:spcBef>
                <a:spcPct val="50000"/>
              </a:spcBef>
            </a:pPr>
            <a:endParaRPr lang="en-US" sz="16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31523" y="5984448"/>
            <a:ext cx="371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69523" y="5955873"/>
            <a:ext cx="4857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" name="Straight Connector 91"/>
          <p:cNvCxnSpPr>
            <a:stCxn id="82" idx="2"/>
          </p:cNvCxnSpPr>
          <p:nvPr/>
        </p:nvCxnSpPr>
        <p:spPr bwMode="auto">
          <a:xfrm flipV="1">
            <a:off x="4739900" y="5671597"/>
            <a:ext cx="769649" cy="499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5914663" y="5544273"/>
            <a:ext cx="1129402" cy="5707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7952286" y="5654051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Premises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2819400"/>
            <a:ext cx="4343400" cy="1981200"/>
          </a:xfrm>
          <a:prstGeom prst="rect">
            <a:avLst/>
          </a:prstGeom>
          <a:noFill/>
          <a:ln w="889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4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Utility Deployed FAN – private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382000" cy="788988"/>
          </a:xfrm>
        </p:spPr>
        <p:txBody>
          <a:bodyPr/>
          <a:lstStyle/>
          <a:p>
            <a:r>
              <a:rPr lang="en-US" sz="2000" dirty="0" smtClean="0"/>
              <a:t>Simplified chart – many other factors must be considered</a:t>
            </a:r>
            <a:endParaRPr lang="en-US" sz="2000" dirty="0"/>
          </a:p>
        </p:txBody>
      </p:sp>
      <p:sp>
        <p:nvSpPr>
          <p:cNvPr id="4" name="Flowchart: Decision 3"/>
          <p:cNvSpPr/>
          <p:nvPr/>
        </p:nvSpPr>
        <p:spPr bwMode="auto">
          <a:xfrm>
            <a:off x="3429000" y="1371600"/>
            <a:ext cx="2362200" cy="1069848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Licensed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Spectrum Available?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>
            <a:off x="2058194" y="2209800"/>
            <a:ext cx="60880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>
            <a:off x="5944394" y="2209006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Connector 9"/>
          <p:cNvCxnSpPr>
            <a:stCxn id="4" idx="3"/>
          </p:cNvCxnSpPr>
          <p:nvPr/>
        </p:nvCxnSpPr>
        <p:spPr bwMode="auto">
          <a:xfrm flipV="1">
            <a:off x="5791200" y="1905000"/>
            <a:ext cx="457200" cy="15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715000" y="1642646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86725" y="1642646"/>
            <a:ext cx="518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 smtClean="0"/>
              <a:t>Yes</a:t>
            </a:r>
            <a:endParaRPr lang="en-US" dirty="0"/>
          </a:p>
        </p:txBody>
      </p:sp>
      <p:cxnSp>
        <p:nvCxnSpPr>
          <p:cNvPr id="16" name="Straight Connector 15"/>
          <p:cNvCxnSpPr>
            <a:stCxn id="4" idx="1"/>
          </p:cNvCxnSpPr>
          <p:nvPr/>
        </p:nvCxnSpPr>
        <p:spPr bwMode="auto">
          <a:xfrm rot="10800000">
            <a:off x="2362200" y="1905000"/>
            <a:ext cx="1066800" cy="15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Flowchart: Decision 19"/>
          <p:cNvSpPr/>
          <p:nvPr/>
        </p:nvSpPr>
        <p:spPr bwMode="auto">
          <a:xfrm>
            <a:off x="1295400" y="2514600"/>
            <a:ext cx="2133600" cy="1069848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Paired (FDD) Spectrum?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2058194" y="3885406"/>
            <a:ext cx="60880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429000" y="2743200"/>
            <a:ext cx="518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81200" y="3657600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1752600" y="4191000"/>
            <a:ext cx="12192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802.16</a:t>
            </a:r>
            <a:br>
              <a:rPr lang="en-US" sz="1600" dirty="0" smtClean="0"/>
            </a:br>
            <a:r>
              <a:rPr lang="en-US" sz="1600" dirty="0" smtClean="0"/>
              <a:t>WiMAX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638800" y="4191000"/>
            <a:ext cx="12192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r>
              <a:rPr lang="en-US" sz="1600" dirty="0"/>
              <a:t>Unlicensed Mesh</a:t>
            </a:r>
          </a:p>
        </p:txBody>
      </p:sp>
      <p:cxnSp>
        <p:nvCxnSpPr>
          <p:cNvPr id="27" name="Straight Arrow Connector 26"/>
          <p:cNvCxnSpPr>
            <a:endCxn id="31" idx="0"/>
          </p:cNvCxnSpPr>
          <p:nvPr/>
        </p:nvCxnSpPr>
        <p:spPr bwMode="auto">
          <a:xfrm rot="5400000">
            <a:off x="3696097" y="3619103"/>
            <a:ext cx="1143000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10800000">
            <a:off x="3429000" y="3048000"/>
            <a:ext cx="83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3657600" y="4191000"/>
            <a:ext cx="12192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r>
              <a:rPr lang="en-US" sz="1600" dirty="0"/>
              <a:t>LTE</a:t>
            </a:r>
          </a:p>
        </p:txBody>
      </p:sp>
      <p:sp>
        <p:nvSpPr>
          <p:cNvPr id="33" name="Flowchart: Decision 32"/>
          <p:cNvSpPr/>
          <p:nvPr/>
        </p:nvSpPr>
        <p:spPr bwMode="auto">
          <a:xfrm>
            <a:off x="5181600" y="2514600"/>
            <a:ext cx="2133600" cy="1069848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Large Coverage Area?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rot="5400000">
            <a:off x="5944394" y="3885406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6248400" y="3657600"/>
            <a:ext cx="518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 smtClean="0"/>
              <a:t>Yes</a:t>
            </a:r>
            <a:endParaRPr lang="en-US" dirty="0"/>
          </a:p>
        </p:txBody>
      </p:sp>
      <p:cxnSp>
        <p:nvCxnSpPr>
          <p:cNvPr id="37" name="Straight Arrow Connector 36"/>
          <p:cNvCxnSpPr>
            <a:endCxn id="41" idx="0"/>
          </p:cNvCxnSpPr>
          <p:nvPr/>
        </p:nvCxnSpPr>
        <p:spPr bwMode="auto">
          <a:xfrm rot="5400000">
            <a:off x="7506494" y="3618706"/>
            <a:ext cx="1143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7315200" y="3048000"/>
            <a:ext cx="762000" cy="15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239000" y="2785646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7467600" y="4191000"/>
            <a:ext cx="12192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r>
              <a:rPr lang="en-US" sz="1600" dirty="0" smtClean="0"/>
              <a:t>Unlicensed P-P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0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802.16 products for utilities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Tim Godfrey, EPRI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D2793805-6678-4F90-9549-7863581D2258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26" name="Picture 2" descr="Mercury Se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600200"/>
            <a:ext cx="218122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57375" y="3631049"/>
            <a:ext cx="2173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GE MDS </a:t>
            </a:r>
            <a:r>
              <a:rPr lang="en-US" sz="1600" dirty="0"/>
              <a:t>Mercury 3650</a:t>
            </a:r>
          </a:p>
        </p:txBody>
      </p:sp>
      <p:pic>
        <p:nvPicPr>
          <p:cNvPr id="1028" name="Picture 4" descr="http://w3.siemens.com/mcms/industrial-communication/en/rugged-communication/products/Wireless/ruggedcom-win/PublishingImages/130724_WIN7200_PB_cont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05200"/>
            <a:ext cx="27813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33800" y="5638800"/>
            <a:ext cx="2370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Siemens </a:t>
            </a:r>
          </a:p>
          <a:p>
            <a:r>
              <a:rPr lang="en-US" sz="1600" dirty="0" smtClean="0"/>
              <a:t>RUGGEDCOM </a:t>
            </a:r>
            <a:r>
              <a:rPr lang="en-US" sz="1600" dirty="0"/>
              <a:t>WIN7200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765717"/>
            <a:ext cx="990600" cy="27968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96200" y="5562600"/>
            <a:ext cx="11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Airspan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AirSynergy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4G </a:t>
            </a:r>
            <a:endParaRPr lang="en-US" sz="1600" dirty="0"/>
          </a:p>
        </p:txBody>
      </p:sp>
      <p:pic>
        <p:nvPicPr>
          <p:cNvPr id="1030" name="Picture 6" descr="Outdo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81600" y="3276600"/>
            <a:ext cx="2217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Full Spectrum </a:t>
            </a:r>
            <a:r>
              <a:rPr lang="en-US" sz="1600" dirty="0" err="1" smtClean="0"/>
              <a:t>FullMAX</a:t>
            </a:r>
            <a:endParaRPr lang="en-US" sz="1600" dirty="0"/>
          </a:p>
        </p:txBody>
      </p:sp>
      <p:pic>
        <p:nvPicPr>
          <p:cNvPr id="1032" name="Picture 8" descr="http://www.cisco.com/en/US/prod/routers/ps10967/ps12256/kl862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038600"/>
            <a:ext cx="3870509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90600" y="5562600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Cisco Connected Grid</a:t>
            </a:r>
          </a:p>
          <a:p>
            <a:r>
              <a:rPr lang="en-US" sz="1600" dirty="0" smtClean="0"/>
              <a:t>Router (Station Only)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85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LTE Network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6425" cy="1017588"/>
          </a:xfrm>
        </p:spPr>
        <p:txBody>
          <a:bodyPr/>
          <a:lstStyle/>
          <a:p>
            <a:r>
              <a:rPr lang="en-US" sz="2400" dirty="0" smtClean="0"/>
              <a:t>Fully integrated with legacy mobile system</a:t>
            </a:r>
          </a:p>
          <a:p>
            <a:r>
              <a:rPr lang="en-US" sz="2400" dirty="0" smtClean="0"/>
              <a:t>Oriented towards mobile network operators needs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19200"/>
            <a:ext cx="5753100" cy="427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57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802.16 Network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6425" cy="1524000"/>
          </a:xfrm>
        </p:spPr>
        <p:txBody>
          <a:bodyPr/>
          <a:lstStyle/>
          <a:p>
            <a:r>
              <a:rPr lang="en-US" sz="2800" dirty="0" smtClean="0"/>
              <a:t>Simpler architecture with L2 support</a:t>
            </a:r>
          </a:p>
          <a:p>
            <a:r>
              <a:rPr lang="en-US" sz="2800" dirty="0" smtClean="0"/>
              <a:t>More aligned with utility IT services and architecture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595094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3657600" y="1981200"/>
            <a:ext cx="4114800" cy="3048000"/>
          </a:xfrm>
          <a:prstGeom prst="rect">
            <a:avLst/>
          </a:prstGeom>
          <a:noFill/>
          <a:ln w="508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924800" y="1600200"/>
            <a:ext cx="1066800" cy="457200"/>
          </a:xfrm>
          <a:prstGeom prst="wedgeRoundRectCallout">
            <a:avLst>
              <a:gd name="adj1" fmla="val -67708"/>
              <a:gd name="adj2" fmla="val 87376"/>
              <a:gd name="adj3" fmla="val 16667"/>
            </a:avLst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93431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8"/>
          <p:cNvSpPr>
            <a:spLocks noChangeArrowheads="1"/>
          </p:cNvSpPr>
          <p:nvPr/>
        </p:nvSpPr>
        <p:spPr bwMode="auto">
          <a:xfrm>
            <a:off x="0" y="1089025"/>
            <a:ext cx="9144000" cy="5418138"/>
          </a:xfrm>
          <a:prstGeom prst="rect">
            <a:avLst/>
          </a:prstGeom>
          <a:solidFill>
            <a:schemeClr val="bg1">
              <a:alpha val="7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7" name="Straight Connector 46"/>
          <p:cNvCxnSpPr>
            <a:endCxn id="38" idx="1"/>
          </p:cNvCxnSpPr>
          <p:nvPr/>
        </p:nvCxnSpPr>
        <p:spPr bwMode="auto">
          <a:xfrm>
            <a:off x="7307263" y="6007100"/>
            <a:ext cx="914400" cy="3651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1268" name="Picture 46" descr="Cellular Communicatio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5867400"/>
            <a:ext cx="3937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itle 1"/>
          <p:cNvSpPr>
            <a:spLocks noGrp="1"/>
          </p:cNvSpPr>
          <p:nvPr>
            <p:ph type="title"/>
          </p:nvPr>
        </p:nvSpPr>
        <p:spPr>
          <a:xfrm>
            <a:off x="1303338" y="304800"/>
            <a:ext cx="7772400" cy="1143000"/>
          </a:xfrm>
        </p:spPr>
        <p:txBody>
          <a:bodyPr/>
          <a:lstStyle/>
          <a:p>
            <a:r>
              <a:rPr lang="en-US" altLang="en-US" sz="3200" dirty="0" smtClean="0"/>
              <a:t>Other key differences in 4G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371600"/>
            <a:ext cx="6111875" cy="4937125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dirty="0" smtClean="0"/>
              <a:t>Spectrum Type</a:t>
            </a:r>
          </a:p>
          <a:p>
            <a:pPr lvl="1">
              <a:defRPr/>
            </a:pPr>
            <a:r>
              <a:rPr lang="en-US" dirty="0" smtClean="0"/>
              <a:t>LTE typically uses FDD (paired) spectrum, </a:t>
            </a:r>
          </a:p>
          <a:p>
            <a:pPr lvl="2">
              <a:defRPr/>
            </a:pPr>
            <a:r>
              <a:rPr lang="en-US" dirty="0" smtClean="0"/>
              <a:t>TD-LTE standard does support unpaired</a:t>
            </a:r>
          </a:p>
          <a:p>
            <a:pPr lvl="2">
              <a:defRPr/>
            </a:pPr>
            <a:r>
              <a:rPr lang="en-US" dirty="0" smtClean="0"/>
              <a:t>Most equipment is for FDD</a:t>
            </a:r>
          </a:p>
          <a:p>
            <a:pPr lvl="1">
              <a:defRPr/>
            </a:pPr>
            <a:r>
              <a:rPr lang="en-US" dirty="0" smtClean="0"/>
              <a:t>WiMAX typically operates in unpaired spectrum</a:t>
            </a:r>
          </a:p>
          <a:p>
            <a:pPr lvl="2">
              <a:defRPr/>
            </a:pPr>
            <a:r>
              <a:rPr lang="en-US" dirty="0" smtClean="0"/>
              <a:t>Best match to “uplink biased” grid applications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IEEE 802 Ethernet Model</a:t>
            </a:r>
          </a:p>
          <a:p>
            <a:pPr lvl="1">
              <a:defRPr/>
            </a:pPr>
            <a:r>
              <a:rPr lang="en-US" dirty="0" smtClean="0"/>
              <a:t>Intrinsic support for Layer 2 connectivity</a:t>
            </a:r>
          </a:p>
          <a:p>
            <a:pPr lvl="1">
              <a:defRPr/>
            </a:pPr>
            <a:r>
              <a:rPr lang="en-US" smtClean="0"/>
              <a:t>IEEE 802.16 </a:t>
            </a:r>
            <a:r>
              <a:rPr lang="en-US" dirty="0" smtClean="0"/>
              <a:t>supports an Ethernet Interface and Layer-2 messages  (e.g. IEC 61850 GOOSE)</a:t>
            </a:r>
          </a:p>
          <a:p>
            <a:pPr lvl="1">
              <a:defRPr/>
            </a:pPr>
            <a:r>
              <a:rPr lang="en-US" dirty="0" smtClean="0"/>
              <a:t>LTE is IP (layer 3) only – Layer 2 must be tunneled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Local forwarding</a:t>
            </a:r>
          </a:p>
          <a:p>
            <a:pPr lvl="1">
              <a:defRPr/>
            </a:pPr>
            <a:r>
              <a:rPr lang="en-US" dirty="0" smtClean="0"/>
              <a:t>802.16 supports direct SS to SS forwarding through base station</a:t>
            </a:r>
          </a:p>
          <a:p>
            <a:pPr lvl="1">
              <a:defRPr/>
            </a:pPr>
            <a:r>
              <a:rPr lang="en-US" dirty="0" smtClean="0"/>
              <a:t>LTE typically routes all packets through EPC</a:t>
            </a:r>
          </a:p>
          <a:p>
            <a:pPr lvl="2">
              <a:defRPr/>
            </a:pPr>
            <a:r>
              <a:rPr lang="en-US" dirty="0" smtClean="0"/>
              <a:t>Local gateways have been proposed </a:t>
            </a:r>
          </a:p>
          <a:p>
            <a:pPr lvl="1">
              <a:defRPr/>
            </a:pPr>
            <a:endParaRPr lang="en-US" dirty="0"/>
          </a:p>
        </p:txBody>
      </p:sp>
      <p:grpSp>
        <p:nvGrpSpPr>
          <p:cNvPr id="11271" name="Group 13"/>
          <p:cNvGrpSpPr>
            <a:grpSpLocks/>
          </p:cNvGrpSpPr>
          <p:nvPr/>
        </p:nvGrpSpPr>
        <p:grpSpPr bwMode="auto">
          <a:xfrm>
            <a:off x="6553200" y="1600200"/>
            <a:ext cx="1066800" cy="1195388"/>
            <a:chOff x="6553200" y="1600200"/>
            <a:chExt cx="1066800" cy="1195346"/>
          </a:xfrm>
        </p:grpSpPr>
        <p:cxnSp>
          <p:nvCxnSpPr>
            <p:cNvPr id="11297" name="Straight Arrow Connector 5"/>
            <p:cNvCxnSpPr>
              <a:cxnSpLocks noChangeShapeType="1"/>
            </p:cNvCxnSpPr>
            <p:nvPr/>
          </p:nvCxnSpPr>
          <p:spPr bwMode="auto">
            <a:xfrm>
              <a:off x="6553200" y="2590800"/>
              <a:ext cx="10668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8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6553200" y="1600200"/>
              <a:ext cx="0" cy="990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Rectangle 8"/>
            <p:cNvSpPr/>
            <p:nvPr/>
          </p:nvSpPr>
          <p:spPr bwMode="auto">
            <a:xfrm>
              <a:off x="6705600" y="1828792"/>
              <a:ext cx="838200" cy="2285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219075" indent="-219075" eaLnBrk="0" hangingPunct="0"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DL Freq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705600" y="2144694"/>
              <a:ext cx="838200" cy="22859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219075" indent="-219075" eaLnBrk="0" hangingPunct="0"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UL Freq</a:t>
              </a:r>
            </a:p>
          </p:txBody>
        </p:sp>
        <p:sp>
          <p:nvSpPr>
            <p:cNvPr id="11301" name="TextBox 11"/>
            <p:cNvSpPr txBox="1">
              <a:spLocks noChangeArrowheads="1"/>
            </p:cNvSpPr>
            <p:nvPr/>
          </p:nvSpPr>
          <p:spPr bwMode="auto">
            <a:xfrm>
              <a:off x="7139098" y="2564714"/>
              <a:ext cx="44114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/>
                <a:t>Time</a:t>
              </a:r>
            </a:p>
          </p:txBody>
        </p:sp>
      </p:grpSp>
      <p:sp>
        <p:nvSpPr>
          <p:cNvPr id="11272" name="TextBox 12"/>
          <p:cNvSpPr txBox="1">
            <a:spLocks noChangeArrowheads="1"/>
          </p:cNvSpPr>
          <p:nvPr/>
        </p:nvSpPr>
        <p:spPr bwMode="auto">
          <a:xfrm rot="-5400000">
            <a:off x="6125369" y="1881981"/>
            <a:ext cx="7302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/>
              <a:t>Frequency</a:t>
            </a:r>
          </a:p>
        </p:txBody>
      </p:sp>
      <p:cxnSp>
        <p:nvCxnSpPr>
          <p:cNvPr id="11273" name="Straight Arrow Connector 15"/>
          <p:cNvCxnSpPr>
            <a:cxnSpLocks noChangeShapeType="1"/>
          </p:cNvCxnSpPr>
          <p:nvPr/>
        </p:nvCxnSpPr>
        <p:spPr bwMode="auto">
          <a:xfrm>
            <a:off x="7673975" y="2608263"/>
            <a:ext cx="1066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Straight Arrow Connector 16"/>
          <p:cNvCxnSpPr>
            <a:cxnSpLocks noChangeShapeType="1"/>
          </p:cNvCxnSpPr>
          <p:nvPr/>
        </p:nvCxnSpPr>
        <p:spPr bwMode="auto">
          <a:xfrm flipV="1">
            <a:off x="7673975" y="1617663"/>
            <a:ext cx="0" cy="990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8550275" y="1965325"/>
            <a:ext cx="288925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eaLnBrk="0" hangingPunct="0">
              <a:spcBef>
                <a:spcPts val="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DL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8259763" y="1965325"/>
            <a:ext cx="290512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eaLnBrk="0" hangingPunct="0">
              <a:spcBef>
                <a:spcPts val="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UL</a:t>
            </a:r>
          </a:p>
        </p:txBody>
      </p:sp>
      <p:sp>
        <p:nvSpPr>
          <p:cNvPr id="11277" name="TextBox 19"/>
          <p:cNvSpPr txBox="1">
            <a:spLocks noChangeArrowheads="1"/>
          </p:cNvSpPr>
          <p:nvPr/>
        </p:nvSpPr>
        <p:spPr bwMode="auto">
          <a:xfrm>
            <a:off x="8259763" y="2581275"/>
            <a:ext cx="4413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/>
              <a:t>Time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969250" y="1965325"/>
            <a:ext cx="290513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eaLnBrk="0" hangingPunct="0">
              <a:spcBef>
                <a:spcPts val="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DL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680325" y="1965325"/>
            <a:ext cx="288925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eaLnBrk="0" hangingPunct="0">
              <a:spcBef>
                <a:spcPts val="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UL</a:t>
            </a:r>
          </a:p>
        </p:txBody>
      </p:sp>
      <p:sp>
        <p:nvSpPr>
          <p:cNvPr id="11280" name="TextBox 22"/>
          <p:cNvSpPr txBox="1">
            <a:spLocks noChangeArrowheads="1"/>
          </p:cNvSpPr>
          <p:nvPr/>
        </p:nvSpPr>
        <p:spPr bwMode="auto">
          <a:xfrm>
            <a:off x="6724650" y="1447800"/>
            <a:ext cx="604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FDD</a:t>
            </a:r>
          </a:p>
        </p:txBody>
      </p:sp>
      <p:sp>
        <p:nvSpPr>
          <p:cNvPr id="11281" name="TextBox 23"/>
          <p:cNvSpPr txBox="1">
            <a:spLocks noChangeArrowheads="1"/>
          </p:cNvSpPr>
          <p:nvPr/>
        </p:nvSpPr>
        <p:spPr bwMode="auto">
          <a:xfrm>
            <a:off x="7945438" y="1447800"/>
            <a:ext cx="6048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TDD</a:t>
            </a:r>
          </a:p>
        </p:txBody>
      </p:sp>
      <p:pic>
        <p:nvPicPr>
          <p:cNvPr id="11282" name="Picture 4" descr="https://encrypted-tbn0.gstatic.com/images?q=tbn:ANd9GcQ4ty3lp2skAKruwW4V7lxV1VLq5irikzaXbPkcYaRTP2enXK9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2827338"/>
            <a:ext cx="187325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45" descr="IP RN_Cropped_JPG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4751388"/>
            <a:ext cx="4937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6" descr="https://encrypted-tbn3.gstatic.com/images?q=tbn:ANd9GcQ0AgDgT_n17R-1wYUPJGFSM61QGNKNJ1alzMlNHmjjOxpue1NEh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572000"/>
            <a:ext cx="3952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6" descr="https://encrypted-tbn3.gstatic.com/images?q=tbn:ANd9GcQ0AgDgT_n17R-1wYUPJGFSM61QGNKNJ1alzMlNHmjjOxpue1NEh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5089525"/>
            <a:ext cx="3952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143875" y="4903788"/>
            <a:ext cx="455613" cy="400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1"/>
                </a:solidFill>
              </a:rPr>
              <a:t>ASN</a:t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>GW</a:t>
            </a:r>
          </a:p>
        </p:txBody>
      </p:sp>
      <p:pic>
        <p:nvPicPr>
          <p:cNvPr id="11287" name="Picture 45" descr="IP RN_Cropped_JPG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741988"/>
            <a:ext cx="4937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6" descr="https://encrypted-tbn3.gstatic.com/images?q=tbn:ANd9GcQ0AgDgT_n17R-1wYUPJGFSM61QGNKNJ1alzMlNHmjjOxpue1NEh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5562600"/>
            <a:ext cx="3952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6" descr="https://encrypted-tbn3.gstatic.com/images?q=tbn:ANd9GcQ0AgDgT_n17R-1wYUPJGFSM61QGNKNJ1alzMlNHmjjOxpue1NEh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6080125"/>
            <a:ext cx="3952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Freeform 36"/>
          <p:cNvSpPr/>
          <p:nvPr/>
        </p:nvSpPr>
        <p:spPr bwMode="auto">
          <a:xfrm>
            <a:off x="7329488" y="5956300"/>
            <a:ext cx="968375" cy="184150"/>
          </a:xfrm>
          <a:custGeom>
            <a:avLst/>
            <a:gdLst>
              <a:gd name="connsiteX0" fmla="*/ 0 w 817659"/>
              <a:gd name="connsiteY0" fmla="*/ 0 h 675861"/>
              <a:gd name="connsiteX1" fmla="*/ 787179 w 817659"/>
              <a:gd name="connsiteY1" fmla="*/ 310101 h 675861"/>
              <a:gd name="connsiteX2" fmla="*/ 182880 w 817659"/>
              <a:gd name="connsiteY2" fmla="*/ 675861 h 675861"/>
              <a:gd name="connsiteX3" fmla="*/ 182880 w 817659"/>
              <a:gd name="connsiteY3" fmla="*/ 675861 h 675861"/>
              <a:gd name="connsiteX0" fmla="*/ 64789 w 882448"/>
              <a:gd name="connsiteY0" fmla="*/ 0 h 699898"/>
              <a:gd name="connsiteX1" fmla="*/ 851968 w 882448"/>
              <a:gd name="connsiteY1" fmla="*/ 310101 h 699898"/>
              <a:gd name="connsiteX2" fmla="*/ 247669 w 882448"/>
              <a:gd name="connsiteY2" fmla="*/ 675861 h 699898"/>
              <a:gd name="connsiteX3" fmla="*/ 0 w 882448"/>
              <a:gd name="connsiteY3" fmla="*/ 454329 h 699898"/>
              <a:gd name="connsiteX0" fmla="*/ 64789 w 882448"/>
              <a:gd name="connsiteY0" fmla="*/ 0 h 773891"/>
              <a:gd name="connsiteX1" fmla="*/ 851968 w 882448"/>
              <a:gd name="connsiteY1" fmla="*/ 310101 h 773891"/>
              <a:gd name="connsiteX2" fmla="*/ 247669 w 882448"/>
              <a:gd name="connsiteY2" fmla="*/ 675861 h 773891"/>
              <a:gd name="connsiteX3" fmla="*/ 0 w 882448"/>
              <a:gd name="connsiteY3" fmla="*/ 454329 h 773891"/>
              <a:gd name="connsiteX0" fmla="*/ 64789 w 874628"/>
              <a:gd name="connsiteY0" fmla="*/ 0 h 773891"/>
              <a:gd name="connsiteX1" fmla="*/ 851968 w 874628"/>
              <a:gd name="connsiteY1" fmla="*/ 310101 h 773891"/>
              <a:gd name="connsiteX2" fmla="*/ 200747 w 874628"/>
              <a:gd name="connsiteY2" fmla="*/ 454326 h 773891"/>
              <a:gd name="connsiteX3" fmla="*/ 0 w 874628"/>
              <a:gd name="connsiteY3" fmla="*/ 454329 h 773891"/>
              <a:gd name="connsiteX0" fmla="*/ 2062 w 811901"/>
              <a:gd name="connsiteY0" fmla="*/ 0 h 773887"/>
              <a:gd name="connsiteX1" fmla="*/ 789241 w 811901"/>
              <a:gd name="connsiteY1" fmla="*/ 310101 h 773887"/>
              <a:gd name="connsiteX2" fmla="*/ 138020 w 811901"/>
              <a:gd name="connsiteY2" fmla="*/ 454326 h 773887"/>
              <a:gd name="connsiteX3" fmla="*/ 0 w 811901"/>
              <a:gd name="connsiteY3" fmla="*/ 454326 h 773887"/>
              <a:gd name="connsiteX0" fmla="*/ 2062 w 811901"/>
              <a:gd name="connsiteY0" fmla="*/ 0 h 487862"/>
              <a:gd name="connsiteX1" fmla="*/ 789241 w 811901"/>
              <a:gd name="connsiteY1" fmla="*/ 310101 h 487862"/>
              <a:gd name="connsiteX2" fmla="*/ 138020 w 811901"/>
              <a:gd name="connsiteY2" fmla="*/ 454326 h 487862"/>
              <a:gd name="connsiteX3" fmla="*/ 0 w 811901"/>
              <a:gd name="connsiteY3" fmla="*/ 454326 h 48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901" h="487862">
                <a:moveTo>
                  <a:pt x="2062" y="0"/>
                </a:moveTo>
                <a:cubicBezTo>
                  <a:pt x="380411" y="98728"/>
                  <a:pt x="766581" y="234380"/>
                  <a:pt x="789241" y="310101"/>
                </a:cubicBezTo>
                <a:cubicBezTo>
                  <a:pt x="811901" y="385822"/>
                  <a:pt x="269560" y="430289"/>
                  <a:pt x="138020" y="454326"/>
                </a:cubicBezTo>
                <a:cubicBezTo>
                  <a:pt x="6480" y="478364"/>
                  <a:pt x="163026" y="487862"/>
                  <a:pt x="0" y="454326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schemeClr val="bg1">
                <a:alpha val="69000"/>
              </a:schemeClr>
            </a:outerShdw>
          </a:effectLst>
        </p:spPr>
        <p:txBody>
          <a:bodyPr anchor="ctr"/>
          <a:lstStyle/>
          <a:p>
            <a:pPr marL="219075" indent="-219075" eaLnBrk="0" hangingPunct="0">
              <a:spcBef>
                <a:spcPct val="50000"/>
              </a:spcBef>
              <a:defRPr/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48638" y="5894388"/>
            <a:ext cx="447675" cy="246062"/>
          </a:xfrm>
          <a:prstGeom prst="rect">
            <a:avLst/>
          </a:prstGeom>
          <a:noFill/>
          <a:effectLst>
            <a:outerShdw blurRad="50800" dist="38100" algn="l" rotWithShape="0">
              <a:schemeClr val="tx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1"/>
                </a:solidFill>
              </a:rPr>
              <a:t>EPC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6407150" y="5562600"/>
            <a:ext cx="939800" cy="396875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6407150" y="6134100"/>
            <a:ext cx="935038" cy="3810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cxnSp>
      <p:cxnSp>
        <p:nvCxnSpPr>
          <p:cNvPr id="50" name="Straight Connector 49"/>
          <p:cNvCxnSpPr/>
          <p:nvPr/>
        </p:nvCxnSpPr>
        <p:spPr bwMode="auto">
          <a:xfrm>
            <a:off x="7315200" y="5011738"/>
            <a:ext cx="914400" cy="3651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1295" name="Picture 46" descr="Cellular Communication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4800600"/>
            <a:ext cx="3952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reeform 30"/>
          <p:cNvSpPr/>
          <p:nvPr/>
        </p:nvSpPr>
        <p:spPr bwMode="auto">
          <a:xfrm>
            <a:off x="6407150" y="4657725"/>
            <a:ext cx="876300" cy="523875"/>
          </a:xfrm>
          <a:custGeom>
            <a:avLst/>
            <a:gdLst>
              <a:gd name="connsiteX0" fmla="*/ 0 w 817659"/>
              <a:gd name="connsiteY0" fmla="*/ 0 h 675861"/>
              <a:gd name="connsiteX1" fmla="*/ 787179 w 817659"/>
              <a:gd name="connsiteY1" fmla="*/ 310101 h 675861"/>
              <a:gd name="connsiteX2" fmla="*/ 182880 w 817659"/>
              <a:gd name="connsiteY2" fmla="*/ 675861 h 675861"/>
              <a:gd name="connsiteX3" fmla="*/ 182880 w 817659"/>
              <a:gd name="connsiteY3" fmla="*/ 675861 h 675861"/>
              <a:gd name="connsiteX0" fmla="*/ 0 w 817659"/>
              <a:gd name="connsiteY0" fmla="*/ 0 h 720907"/>
              <a:gd name="connsiteX1" fmla="*/ 787179 w 817659"/>
              <a:gd name="connsiteY1" fmla="*/ 310101 h 720907"/>
              <a:gd name="connsiteX2" fmla="*/ 182880 w 817659"/>
              <a:gd name="connsiteY2" fmla="*/ 675861 h 720907"/>
              <a:gd name="connsiteX3" fmla="*/ 0 w 817659"/>
              <a:gd name="connsiteY3" fmla="*/ 580380 h 720907"/>
              <a:gd name="connsiteX0" fmla="*/ 0 w 830028"/>
              <a:gd name="connsiteY0" fmla="*/ 0 h 625426"/>
              <a:gd name="connsiteX1" fmla="*/ 787179 w 830028"/>
              <a:gd name="connsiteY1" fmla="*/ 310101 h 625426"/>
              <a:gd name="connsiteX2" fmla="*/ 257092 w 830028"/>
              <a:gd name="connsiteY2" fmla="*/ 580380 h 625426"/>
              <a:gd name="connsiteX3" fmla="*/ 0 w 830028"/>
              <a:gd name="connsiteY3" fmla="*/ 580380 h 625426"/>
              <a:gd name="connsiteX0" fmla="*/ 0 w 830028"/>
              <a:gd name="connsiteY0" fmla="*/ 0 h 625426"/>
              <a:gd name="connsiteX1" fmla="*/ 787179 w 830028"/>
              <a:gd name="connsiteY1" fmla="*/ 310101 h 625426"/>
              <a:gd name="connsiteX2" fmla="*/ 257092 w 830028"/>
              <a:gd name="connsiteY2" fmla="*/ 580380 h 625426"/>
              <a:gd name="connsiteX3" fmla="*/ 0 w 830028"/>
              <a:gd name="connsiteY3" fmla="*/ 580380 h 625426"/>
              <a:gd name="connsiteX0" fmla="*/ 0 w 830027"/>
              <a:gd name="connsiteY0" fmla="*/ 0 h 580380"/>
              <a:gd name="connsiteX1" fmla="*/ 787179 w 830027"/>
              <a:gd name="connsiteY1" fmla="*/ 310101 h 580380"/>
              <a:gd name="connsiteX2" fmla="*/ 257091 w 830027"/>
              <a:gd name="connsiteY2" fmla="*/ 478214 h 580380"/>
              <a:gd name="connsiteX3" fmla="*/ 0 w 830027"/>
              <a:gd name="connsiteY3" fmla="*/ 580380 h 580380"/>
              <a:gd name="connsiteX0" fmla="*/ 0 w 834224"/>
              <a:gd name="connsiteY0" fmla="*/ 0 h 580380"/>
              <a:gd name="connsiteX1" fmla="*/ 787179 w 834224"/>
              <a:gd name="connsiteY1" fmla="*/ 310101 h 580380"/>
              <a:gd name="connsiteX2" fmla="*/ 282270 w 834224"/>
              <a:gd name="connsiteY2" fmla="*/ 512918 h 580380"/>
              <a:gd name="connsiteX3" fmla="*/ 0 w 834224"/>
              <a:gd name="connsiteY3" fmla="*/ 580380 h 580380"/>
              <a:gd name="connsiteX0" fmla="*/ 40606 w 874830"/>
              <a:gd name="connsiteY0" fmla="*/ 0 h 580380"/>
              <a:gd name="connsiteX1" fmla="*/ 827785 w 874830"/>
              <a:gd name="connsiteY1" fmla="*/ 310101 h 580380"/>
              <a:gd name="connsiteX2" fmla="*/ 322876 w 874830"/>
              <a:gd name="connsiteY2" fmla="*/ 512918 h 580380"/>
              <a:gd name="connsiteX3" fmla="*/ 0 w 874830"/>
              <a:gd name="connsiteY3" fmla="*/ 580380 h 58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830" h="580380">
                <a:moveTo>
                  <a:pt x="40606" y="0"/>
                </a:moveTo>
                <a:cubicBezTo>
                  <a:pt x="418955" y="98728"/>
                  <a:pt x="780740" y="224615"/>
                  <a:pt x="827785" y="310101"/>
                </a:cubicBezTo>
                <a:cubicBezTo>
                  <a:pt x="874830" y="395587"/>
                  <a:pt x="460840" y="467872"/>
                  <a:pt x="322876" y="512918"/>
                </a:cubicBezTo>
                <a:cubicBezTo>
                  <a:pt x="184912" y="557964"/>
                  <a:pt x="47708" y="570094"/>
                  <a:pt x="0" y="580380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anchor="ctr"/>
          <a:lstStyle/>
          <a:p>
            <a:pPr marL="219075" indent="-219075" eaLnBrk="0" hangingPunct="0">
              <a:spcBef>
                <a:spcPct val="50000"/>
              </a:spcBef>
              <a:defRPr/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9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763000" cy="685800"/>
          </a:xfrm>
        </p:spPr>
        <p:txBody>
          <a:bodyPr/>
          <a:lstStyle/>
          <a:p>
            <a:r>
              <a:rPr lang="en-US" altLang="en-US" sz="3200" dirty="0" smtClean="0"/>
              <a:t>Why not Cellular IoT or other commercial wireless?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 bwMode="auto">
          <a:xfrm>
            <a:off x="304800" y="1676400"/>
            <a:ext cx="4114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Tx/>
              <a:buChar char="•"/>
              <a:defRPr/>
            </a:pPr>
            <a:r>
              <a:rPr lang="en-US" sz="2800" kern="0" dirty="0">
                <a:solidFill>
                  <a:srgbClr val="0070C0"/>
                </a:solidFill>
              </a:rPr>
              <a:t>Public </a:t>
            </a:r>
            <a:r>
              <a:rPr lang="en-US" sz="3200" kern="0" dirty="0">
                <a:solidFill>
                  <a:srgbClr val="0070C0"/>
                </a:solidFill>
                <a:latin typeface="+mn-lt"/>
              </a:rPr>
              <a:t>	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228600" y="2406650"/>
            <a:ext cx="4449762" cy="1784350"/>
          </a:xfrm>
          <a:prstGeom prst="rect">
            <a:avLst/>
          </a:prstGeom>
        </p:spPr>
        <p:txBody>
          <a:bodyPr/>
          <a:lstStyle/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Low CapEx, ongoing OpEx</a:t>
            </a:r>
          </a:p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Tx/>
              <a:buChar char="•"/>
              <a:defRPr/>
            </a:pPr>
            <a:r>
              <a:rPr lang="en-US" sz="2000" kern="0" dirty="0"/>
              <a:t>Security and reliability up to carrier</a:t>
            </a:r>
          </a:p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Carrier provides the spectrum</a:t>
            </a:r>
          </a:p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Tx/>
              <a:buChar char="•"/>
              <a:defRPr/>
            </a:pPr>
            <a:r>
              <a:rPr lang="en-US" sz="2000" kern="0" dirty="0"/>
              <a:t>Network </a:t>
            </a:r>
            <a:r>
              <a:rPr lang="en-US" sz="2000" kern="0" dirty="0">
                <a:latin typeface="+mn-lt"/>
              </a:rPr>
              <a:t>evolution up to carrier</a:t>
            </a:r>
          </a:p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Network </a:t>
            </a:r>
            <a:r>
              <a:rPr lang="en-US" sz="2000" kern="0" dirty="0" err="1">
                <a:latin typeface="+mn-lt"/>
              </a:rPr>
              <a:t>maint</a:t>
            </a:r>
            <a:r>
              <a:rPr lang="en-US" sz="2000" kern="0" dirty="0">
                <a:latin typeface="+mn-lt"/>
              </a:rPr>
              <a:t> &amp; repair up to carrier</a:t>
            </a:r>
          </a:p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Tx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664075" y="1712913"/>
            <a:ext cx="4114800" cy="639762"/>
          </a:xfrm>
          <a:prstGeom prst="rect">
            <a:avLst/>
          </a:prstGeom>
        </p:spPr>
        <p:txBody>
          <a:bodyPr/>
          <a:lstStyle/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Tx/>
              <a:buChar char="•"/>
              <a:defRPr/>
            </a:pPr>
            <a:r>
              <a:rPr lang="en-US" sz="2800" kern="0" dirty="0">
                <a:solidFill>
                  <a:srgbClr val="0070C0"/>
                </a:solidFill>
              </a:rPr>
              <a:t>Private</a:t>
            </a:r>
            <a:endParaRPr lang="en-US" sz="3200" kern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4571999" y="2406650"/>
            <a:ext cx="4572001" cy="1784350"/>
          </a:xfrm>
          <a:prstGeom prst="rect">
            <a:avLst/>
          </a:prstGeom>
        </p:spPr>
        <p:txBody>
          <a:bodyPr/>
          <a:lstStyle/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High CapEx, lower OpEx</a:t>
            </a:r>
          </a:p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+mn-lt"/>
              </a:rPr>
              <a:t>Utility controls </a:t>
            </a:r>
            <a:r>
              <a:rPr lang="en-US" sz="2000" kern="0" dirty="0">
                <a:solidFill>
                  <a:srgbClr val="000000"/>
                </a:solidFill>
                <a:latin typeface="+mn-lt"/>
              </a:rPr>
              <a:t>security and reliability</a:t>
            </a:r>
          </a:p>
          <a:p>
            <a:pPr marL="173038" indent="-173038">
              <a:spcAft>
                <a:spcPts val="600"/>
              </a:spcAft>
              <a:buClr>
                <a:schemeClr val="tx2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Utility </a:t>
            </a:r>
            <a:r>
              <a:rPr lang="en-US" sz="2000" kern="0" dirty="0" smtClean="0">
                <a:latin typeface="+mn-lt"/>
              </a:rPr>
              <a:t>provides </a:t>
            </a:r>
            <a:r>
              <a:rPr lang="en-US" sz="2000" kern="0" dirty="0">
                <a:latin typeface="+mn-lt"/>
              </a:rPr>
              <a:t>the spectrum</a:t>
            </a:r>
          </a:p>
          <a:p>
            <a:pPr marL="173038" indent="-173038">
              <a:spcAft>
                <a:spcPts val="600"/>
              </a:spcAft>
              <a:buClr>
                <a:schemeClr val="tx2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Utility 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</a:rPr>
              <a:t>controls </a:t>
            </a:r>
            <a:r>
              <a:rPr lang="en-US" sz="2000" kern="0" dirty="0">
                <a:solidFill>
                  <a:srgbClr val="000000"/>
                </a:solidFill>
                <a:latin typeface="+mn-lt"/>
              </a:rPr>
              <a:t>pace of evolution</a:t>
            </a:r>
          </a:p>
          <a:p>
            <a:pPr marL="173038" indent="-173038">
              <a:spcAft>
                <a:spcPts val="600"/>
              </a:spcAft>
              <a:buClr>
                <a:schemeClr val="tx2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Utility </a:t>
            </a:r>
            <a:r>
              <a:rPr lang="en-US" sz="2000" kern="0" dirty="0" smtClean="0">
                <a:latin typeface="+mn-lt"/>
              </a:rPr>
              <a:t>controls </a:t>
            </a:r>
            <a:r>
              <a:rPr lang="en-US" sz="2000" kern="0" dirty="0" err="1">
                <a:latin typeface="+mn-lt"/>
              </a:rPr>
              <a:t>maint</a:t>
            </a:r>
            <a:r>
              <a:rPr lang="en-US" sz="2000" kern="0" dirty="0">
                <a:latin typeface="+mn-lt"/>
              </a:rPr>
              <a:t> &amp; repair</a:t>
            </a:r>
            <a:endParaRPr lang="en-US" sz="2000" kern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41646"/>
            <a:ext cx="1295400" cy="100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" descr="https://encrypted-tbn3.gstatic.com/images?q=tbn:ANd9GcR-j1Wrdn5MAj4sif0zvzTg-vT3d7dYCwW1keAI6_xxIsjfCT1t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590800" cy="90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4648200"/>
            <a:ext cx="7772400" cy="1447800"/>
          </a:xfrm>
        </p:spPr>
        <p:txBody>
          <a:bodyPr/>
          <a:lstStyle/>
          <a:p>
            <a:r>
              <a:rPr lang="en-US" sz="2400" dirty="0" smtClean="0"/>
              <a:t>Utilities that choose the private option have specific financial and operational reasons, and are unlikely to change to a public provider. </a:t>
            </a:r>
          </a:p>
          <a:p>
            <a:r>
              <a:rPr lang="en-US" sz="2400" dirty="0" smtClean="0"/>
              <a:t>They are not potential customer for operators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304800" y="1295400"/>
            <a:ext cx="3962400" cy="10668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447308" y="1295400"/>
            <a:ext cx="4315691" cy="10668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9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2060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4-15-0021-00-0000-July 2015 Closing Report.pptx" id="{39CD2CDE-0CD4-440E-A896-84332DDBEC48}" vid="{4943F317-BCDD-4750-B2E1-BF4A372DCC1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802.24 PowerPoint Presentation Template</Template>
  <TotalTime>81</TotalTime>
  <Words>654</Words>
  <Application>Microsoft Office PowerPoint</Application>
  <PresentationFormat>On-screen Show (4:3)</PresentationFormat>
  <Paragraphs>152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Office Theme</vt:lpstr>
      <vt:lpstr>802.16/802.24 Tutorial: Proposed 802.16s Narrowband Project  802.24 Vertical Applications TAG - applications of 802.16 in utility field area networks</vt:lpstr>
      <vt:lpstr>Agenda</vt:lpstr>
      <vt:lpstr>PowerPoint Presentation</vt:lpstr>
      <vt:lpstr>Utility Deployed FAN – private network</vt:lpstr>
      <vt:lpstr>Popular 802.16 products for utilities</vt:lpstr>
      <vt:lpstr>LTE Network Architecture</vt:lpstr>
      <vt:lpstr>802.16 Network Architecture</vt:lpstr>
      <vt:lpstr>Other key differences in 4G technologies</vt:lpstr>
      <vt:lpstr>Why not Cellular IoT or other commercial wireless?</vt:lpstr>
      <vt:lpstr>Spectrum for utility 802.16 FANs</vt:lpstr>
      <vt:lpstr>Why narrow channel is of interest</vt:lpstr>
      <vt:lpstr>Conclusion</vt:lpstr>
    </vt:vector>
  </TitlesOfParts>
  <Company>GTE Laboratories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IEEE 802.15 &lt;subject&gt;</dc:subject>
  <dc:creator>Godfrey, Tim</dc:creator>
  <cp:keywords/>
  <dc:description>&lt;doc#&gt;</dc:description>
  <cp:lastModifiedBy>Godfrey, Tim</cp:lastModifiedBy>
  <cp:revision>22</cp:revision>
  <cp:lastPrinted>1998-02-10T13:28:06Z</cp:lastPrinted>
  <dcterms:created xsi:type="dcterms:W3CDTF">2016-01-14T22:50:20Z</dcterms:created>
  <dcterms:modified xsi:type="dcterms:W3CDTF">2016-01-18T16:51:07Z</dcterms:modified>
</cp:coreProperties>
</file>