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lvl1pPr>
      <a:defRPr sz="1200">
        <a:latin typeface="Times"/>
        <a:ea typeface="Times"/>
        <a:cs typeface="Times"/>
        <a:sym typeface="Times"/>
      </a:defRPr>
    </a:lvl1pPr>
    <a:lvl2pPr indent="457200">
      <a:defRPr sz="1200">
        <a:latin typeface="Times"/>
        <a:ea typeface="Times"/>
        <a:cs typeface="Times"/>
        <a:sym typeface="Times"/>
      </a:defRPr>
    </a:lvl2pPr>
    <a:lvl3pPr indent="914400">
      <a:defRPr sz="1200">
        <a:latin typeface="Times"/>
        <a:ea typeface="Times"/>
        <a:cs typeface="Times"/>
        <a:sym typeface="Times"/>
      </a:defRPr>
    </a:lvl3pPr>
    <a:lvl4pPr indent="1371600">
      <a:defRPr sz="1200">
        <a:latin typeface="Times"/>
        <a:ea typeface="Times"/>
        <a:cs typeface="Times"/>
        <a:sym typeface="Times"/>
      </a:defRPr>
    </a:lvl4pPr>
    <a:lvl5pPr indent="1828800">
      <a:defRPr sz="1200">
        <a:latin typeface="Times"/>
        <a:ea typeface="Times"/>
        <a:cs typeface="Times"/>
        <a:sym typeface="Times"/>
      </a:defRPr>
    </a:lvl5pPr>
    <a:lvl6pPr indent="2286000">
      <a:defRPr sz="1200">
        <a:latin typeface="Times"/>
        <a:ea typeface="Times"/>
        <a:cs typeface="Times"/>
        <a:sym typeface="Times"/>
      </a:defRPr>
    </a:lvl6pPr>
    <a:lvl7pPr indent="2743200">
      <a:defRPr sz="1200">
        <a:latin typeface="Times"/>
        <a:ea typeface="Times"/>
        <a:cs typeface="Times"/>
        <a:sym typeface="Times"/>
      </a:defRPr>
    </a:lvl7pPr>
    <a:lvl8pPr indent="3200400">
      <a:defRPr sz="1200">
        <a:latin typeface="Times"/>
        <a:ea typeface="Times"/>
        <a:cs typeface="Times"/>
        <a:sym typeface="Times"/>
      </a:defRPr>
    </a:lvl8pPr>
    <a:lvl9pPr indent="3657600">
      <a:defRPr sz="1200">
        <a:latin typeface="Times"/>
        <a:ea typeface="Times"/>
        <a:cs typeface="Times"/>
        <a:sym typeface="Time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Times"/>
          <a:ea typeface="Times"/>
          <a:cs typeface="Time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Times"/>
          <a:ea typeface="Times"/>
          <a:cs typeface="Time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a:ea typeface="Times"/>
          <a:cs typeface="Times"/>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a:ea typeface="Times"/>
          <a:cs typeface="Times"/>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a:ea typeface="Times"/>
          <a:cs typeface="Time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a:ea typeface="Times"/>
          <a:cs typeface="Time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a:ea typeface="Times"/>
          <a:cs typeface="Time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3" d="100"/>
          <a:sy n="133" d="100"/>
        </p:scale>
        <p:origin x="-98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 name="Shape 3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6" name="Shape 3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636319096"/>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Shape 5"/>
          <p:cNvSpPr>
            <a:spLocks noGrp="1"/>
          </p:cNvSpPr>
          <p:nvPr>
            <p:ph type="title"/>
          </p:nvPr>
        </p:nvSpPr>
        <p:spPr>
          <a:xfrm>
            <a:off x="685800" y="2130425"/>
            <a:ext cx="7772400" cy="1755775"/>
          </a:xfrm>
          <a:prstGeom prst="rect">
            <a:avLst/>
          </a:prstGeom>
        </p:spPr>
        <p:txBody>
          <a:bodyPr/>
          <a:lstStyle/>
          <a:p>
            <a:pPr lvl="0">
              <a:defRPr sz="1800"/>
            </a:pPr>
            <a:r>
              <a:rPr sz="3200"/>
              <a:t>Title Text</a:t>
            </a:r>
          </a:p>
        </p:txBody>
      </p:sp>
      <p:sp>
        <p:nvSpPr>
          <p:cNvPr id="6" name="Shape 6"/>
          <p:cNvSpPr>
            <a:spLocks noGrp="1"/>
          </p:cNvSpPr>
          <p:nvPr>
            <p:ph type="body" idx="1"/>
          </p:nvPr>
        </p:nvSpPr>
        <p:spPr>
          <a:xfrm>
            <a:off x="1371600" y="3886200"/>
            <a:ext cx="6400800" cy="29718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27" name="Shape 27"/>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Title Text</a:t>
            </a:r>
          </a:p>
        </p:txBody>
      </p:sp>
      <p:sp>
        <p:nvSpPr>
          <p:cNvPr id="28" name="Shape 28"/>
          <p:cNvSpPr>
            <a:spLocks noGrp="1"/>
          </p:cNvSpPr>
          <p:nvPr>
            <p:ph type="body" idx="1"/>
          </p:nvPr>
        </p:nvSpPr>
        <p:spPr>
          <a:xfrm>
            <a:off x="1792288" y="5367337"/>
            <a:ext cx="5486401" cy="80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pPr lvl="0">
              <a:defRPr sz="1800"/>
            </a:pPr>
            <a:r>
              <a:rPr sz="3200"/>
              <a:t>Title Text</a:t>
            </a:r>
          </a:p>
        </p:txBody>
      </p:sp>
      <p:sp>
        <p:nvSpPr>
          <p:cNvPr id="31" name="Shape 31"/>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33" name="Shape 33"/>
          <p:cNvSpPr>
            <a:spLocks noGrp="1"/>
          </p:cNvSpPr>
          <p:nvPr>
            <p:ph type="title"/>
          </p:nvPr>
        </p:nvSpPr>
        <p:spPr>
          <a:xfrm>
            <a:off x="6629400" y="274638"/>
            <a:ext cx="2057400" cy="6583363"/>
          </a:xfrm>
          <a:prstGeom prst="rect">
            <a:avLst/>
          </a:prstGeom>
        </p:spPr>
        <p:txBody>
          <a:bodyPr/>
          <a:lstStyle/>
          <a:p>
            <a:pPr lvl="0">
              <a:defRPr sz="1800"/>
            </a:pPr>
            <a:r>
              <a:rPr sz="3200"/>
              <a:t>Title Text</a:t>
            </a:r>
          </a:p>
        </p:txBody>
      </p:sp>
      <p:sp>
        <p:nvSpPr>
          <p:cNvPr id="34" name="Shape 34"/>
          <p:cNvSpPr>
            <a:spLocks noGrp="1"/>
          </p:cNvSpPr>
          <p:nvPr>
            <p:ph type="body" idx="1"/>
          </p:nvPr>
        </p:nvSpPr>
        <p:spPr>
          <a:xfrm>
            <a:off x="457200" y="274638"/>
            <a:ext cx="6019800" cy="6583363"/>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8" name="Shape 8"/>
          <p:cNvSpPr>
            <a:spLocks noGrp="1"/>
          </p:cNvSpPr>
          <p:nvPr>
            <p:ph type="title"/>
          </p:nvPr>
        </p:nvSpPr>
        <p:spPr>
          <a:prstGeom prst="rect">
            <a:avLst/>
          </a:prstGeom>
        </p:spPr>
        <p:txBody>
          <a:bodyPr/>
          <a:lstStyle/>
          <a:p>
            <a:pPr lvl="0">
              <a:defRPr sz="1800"/>
            </a:pPr>
            <a:r>
              <a:rPr sz="3200"/>
              <a:t>Title Text</a:t>
            </a:r>
          </a:p>
        </p:txBody>
      </p:sp>
      <p:sp>
        <p:nvSpPr>
          <p:cNvPr id="9" name="Shape 9"/>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1" name="Shape 11"/>
          <p:cNvSpPr>
            <a:spLocks noGrp="1"/>
          </p:cNvSpPr>
          <p:nvPr>
            <p:ph type="title"/>
          </p:nvPr>
        </p:nvSpPr>
        <p:spPr>
          <a:xfrm>
            <a:off x="722312" y="4406900"/>
            <a:ext cx="7772401" cy="1362075"/>
          </a:xfrm>
          <a:prstGeom prst="rect">
            <a:avLst/>
          </a:prstGeom>
        </p:spPr>
        <p:txBody>
          <a:bodyPr/>
          <a:lstStyle>
            <a:lvl1pPr algn="l">
              <a:defRPr sz="4000" b="1" cap="all"/>
            </a:lvl1pPr>
          </a:lstStyle>
          <a:p>
            <a:pPr lvl="0">
              <a:defRPr sz="1800" b="0" cap="none"/>
            </a:pPr>
            <a:r>
              <a:rPr sz="4000" b="1" cap="all"/>
              <a:t>Title Text</a:t>
            </a:r>
          </a:p>
        </p:txBody>
      </p:sp>
      <p:sp>
        <p:nvSpPr>
          <p:cNvPr id="12" name="Shape 12"/>
          <p:cNvSpPr>
            <a:spLocks noGrp="1"/>
          </p:cNvSpPr>
          <p:nvPr>
            <p:ph type="body" idx="1"/>
          </p:nvPr>
        </p:nvSpPr>
        <p:spPr>
          <a:xfrm>
            <a:off x="722312" y="2906713"/>
            <a:ext cx="7772401" cy="1500188"/>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4" name="Shape 14"/>
          <p:cNvSpPr>
            <a:spLocks noGrp="1"/>
          </p:cNvSpPr>
          <p:nvPr>
            <p:ph type="title"/>
          </p:nvPr>
        </p:nvSpPr>
        <p:spPr>
          <a:prstGeom prst="rect">
            <a:avLst/>
          </a:prstGeom>
        </p:spPr>
        <p:txBody>
          <a:bodyPr/>
          <a:lstStyle/>
          <a:p>
            <a:pPr lvl="0">
              <a:defRPr sz="1800"/>
            </a:pPr>
            <a:r>
              <a:rPr sz="3200"/>
              <a:t>Title Text</a:t>
            </a:r>
          </a:p>
        </p:txBody>
      </p:sp>
      <p:sp>
        <p:nvSpPr>
          <p:cNvPr id="15" name="Shape 15"/>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7" name="Shape 17"/>
          <p:cNvSpPr>
            <a:spLocks noGrp="1"/>
          </p:cNvSpPr>
          <p:nvPr>
            <p:ph type="title"/>
          </p:nvPr>
        </p:nvSpPr>
        <p:spPr>
          <a:xfrm>
            <a:off x="457200" y="274638"/>
            <a:ext cx="8229600" cy="1204980"/>
          </a:xfrm>
          <a:prstGeom prst="rect">
            <a:avLst/>
          </a:prstGeom>
        </p:spPr>
        <p:txBody>
          <a:bodyPr/>
          <a:lstStyle/>
          <a:p>
            <a:pPr lvl="0">
              <a:defRPr sz="1800"/>
            </a:pPr>
            <a:r>
              <a:rPr sz="3200"/>
              <a:t>Title Text</a:t>
            </a:r>
          </a:p>
        </p:txBody>
      </p:sp>
      <p:sp>
        <p:nvSpPr>
          <p:cNvPr id="18" name="Shape 18"/>
          <p:cNvSpPr>
            <a:spLocks noGrp="1"/>
          </p:cNvSpPr>
          <p:nvPr>
            <p:ph type="body" idx="1"/>
          </p:nvPr>
        </p:nvSpPr>
        <p:spPr>
          <a:xfrm>
            <a:off x="457200" y="1479617"/>
            <a:ext cx="4040188" cy="695258"/>
          </a:xfrm>
          <a:prstGeom prst="rect">
            <a:avLst/>
          </a:prstGeom>
        </p:spPr>
        <p:txBody>
          <a:bodyPr anchor="b"/>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pPr lvl="0">
              <a:defRPr sz="1800" b="0"/>
            </a:pPr>
            <a:r>
              <a:rPr sz="2400" b="1"/>
              <a:t>Body Level One</a:t>
            </a:r>
          </a:p>
          <a:p>
            <a:pPr lvl="1">
              <a:defRPr sz="1800" b="0"/>
            </a:pPr>
            <a:r>
              <a:rPr sz="2400" b="1"/>
              <a:t>Body Level Two</a:t>
            </a:r>
          </a:p>
          <a:p>
            <a:pPr lvl="2">
              <a:defRPr sz="1800" b="0"/>
            </a:pPr>
            <a:r>
              <a:rPr sz="2400" b="1"/>
              <a:t>Body Level Three</a:t>
            </a:r>
          </a:p>
          <a:p>
            <a:pPr lvl="3">
              <a:defRPr sz="1800" b="0"/>
            </a:pPr>
            <a:r>
              <a:rPr sz="2400" b="1"/>
              <a:t>Body Level Four</a:t>
            </a:r>
          </a:p>
          <a:p>
            <a:pPr lvl="4">
              <a:defRPr sz="1800" b="0"/>
            </a:pPr>
            <a:r>
              <a:rPr sz="2400" b="1"/>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pPr lvl="0">
              <a:defRPr sz="1800"/>
            </a:pPr>
            <a:r>
              <a:rPr sz="3200"/>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0">
    <p:spTree>
      <p:nvGrpSpPr>
        <p:cNvPr id="1" name=""/>
        <p:cNvGrpSpPr/>
        <p:nvPr/>
      </p:nvGrpSpPr>
      <p:grpSpPr>
        <a:xfrm>
          <a:off x="0" y="0"/>
          <a:ext cx="0" cy="0"/>
          <a:chOff x="0" y="0"/>
          <a:chExt cx="0" cy="0"/>
        </a:xfrm>
      </p:grpSpPr>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24" name="Shape 24"/>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Title Text</a:t>
            </a:r>
          </a:p>
        </p:txBody>
      </p:sp>
      <p:sp>
        <p:nvSpPr>
          <p:cNvPr id="25" name="Shape 25"/>
          <p:cNvSpPr>
            <a:spLocks noGrp="1"/>
          </p:cNvSpPr>
          <p:nvPr>
            <p:ph type="body" idx="1"/>
          </p:nvPr>
        </p:nvSpPr>
        <p:spPr>
          <a:xfrm>
            <a:off x="3575050" y="273050"/>
            <a:ext cx="5111750" cy="6584950"/>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274638"/>
            <a:ext cx="8229600" cy="1325563"/>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pPr lvl="0">
              <a:defRPr sz="1800"/>
            </a:pPr>
            <a:r>
              <a:rPr sz="3200"/>
              <a:t>Title Text</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a:defRPr sz="3200">
          <a:latin typeface="Times"/>
          <a:ea typeface="Times"/>
          <a:cs typeface="Times"/>
          <a:sym typeface="Times"/>
        </a:defRPr>
      </a:lvl1pPr>
      <a:lvl2pPr algn="ctr">
        <a:defRPr sz="3200">
          <a:latin typeface="Times"/>
          <a:ea typeface="Times"/>
          <a:cs typeface="Times"/>
          <a:sym typeface="Times"/>
        </a:defRPr>
      </a:lvl2pPr>
      <a:lvl3pPr algn="ctr">
        <a:defRPr sz="3200">
          <a:latin typeface="Times"/>
          <a:ea typeface="Times"/>
          <a:cs typeface="Times"/>
          <a:sym typeface="Times"/>
        </a:defRPr>
      </a:lvl3pPr>
      <a:lvl4pPr algn="ctr">
        <a:defRPr sz="3200">
          <a:latin typeface="Times"/>
          <a:ea typeface="Times"/>
          <a:cs typeface="Times"/>
          <a:sym typeface="Times"/>
        </a:defRPr>
      </a:lvl4pPr>
      <a:lvl5pPr algn="ctr">
        <a:defRPr sz="3200">
          <a:latin typeface="Times"/>
          <a:ea typeface="Times"/>
          <a:cs typeface="Times"/>
          <a:sym typeface="Times"/>
        </a:defRPr>
      </a:lvl5pPr>
      <a:lvl6pPr indent="457200" algn="ctr">
        <a:defRPr sz="3200">
          <a:latin typeface="Times"/>
          <a:ea typeface="Times"/>
          <a:cs typeface="Times"/>
          <a:sym typeface="Times"/>
        </a:defRPr>
      </a:lvl6pPr>
      <a:lvl7pPr indent="914400" algn="ctr">
        <a:defRPr sz="3200">
          <a:latin typeface="Times"/>
          <a:ea typeface="Times"/>
          <a:cs typeface="Times"/>
          <a:sym typeface="Times"/>
        </a:defRPr>
      </a:lvl7pPr>
      <a:lvl8pPr indent="1371600" algn="ctr">
        <a:defRPr sz="3200">
          <a:latin typeface="Times"/>
          <a:ea typeface="Times"/>
          <a:cs typeface="Times"/>
          <a:sym typeface="Times"/>
        </a:defRPr>
      </a:lvl8pPr>
      <a:lvl9pPr indent="1828800" algn="ctr">
        <a:defRPr sz="3200">
          <a:latin typeface="Times"/>
          <a:ea typeface="Times"/>
          <a:cs typeface="Times"/>
          <a:sym typeface="Times"/>
        </a:defRPr>
      </a:lvl9pPr>
    </p:titleStyle>
    <p:bodyStyle>
      <a:lvl1pPr marL="342900" indent="-342900">
        <a:spcBef>
          <a:spcPts val="700"/>
        </a:spcBef>
        <a:buSzPct val="100000"/>
        <a:buChar char="•"/>
        <a:defRPr sz="3200">
          <a:latin typeface="Times"/>
          <a:ea typeface="Times"/>
          <a:cs typeface="Times"/>
          <a:sym typeface="Times"/>
        </a:defRPr>
      </a:lvl1pPr>
      <a:lvl2pPr marL="783771" indent="-326571">
        <a:spcBef>
          <a:spcPts val="700"/>
        </a:spcBef>
        <a:buSzPct val="100000"/>
        <a:buChar char="–"/>
        <a:defRPr sz="3200">
          <a:latin typeface="Times"/>
          <a:ea typeface="Times"/>
          <a:cs typeface="Times"/>
          <a:sym typeface="Times"/>
        </a:defRPr>
      </a:lvl2pPr>
      <a:lvl3pPr marL="1162050" indent="-304800">
        <a:spcBef>
          <a:spcPts val="700"/>
        </a:spcBef>
        <a:buSzPct val="100000"/>
        <a:buChar char="•"/>
        <a:defRPr sz="3200">
          <a:latin typeface="Times"/>
          <a:ea typeface="Times"/>
          <a:cs typeface="Times"/>
          <a:sym typeface="Times"/>
        </a:defRPr>
      </a:lvl3pPr>
      <a:lvl4pPr marL="1565910" indent="-365760">
        <a:spcBef>
          <a:spcPts val="700"/>
        </a:spcBef>
        <a:buSzPct val="100000"/>
        <a:buChar char="–"/>
        <a:defRPr sz="3200">
          <a:latin typeface="Times"/>
          <a:ea typeface="Times"/>
          <a:cs typeface="Times"/>
          <a:sym typeface="Times"/>
        </a:defRPr>
      </a:lvl4pPr>
      <a:lvl5pPr marL="1908810" indent="-365760">
        <a:spcBef>
          <a:spcPts val="700"/>
        </a:spcBef>
        <a:buSzPct val="100000"/>
        <a:buChar char="•"/>
        <a:defRPr sz="3200">
          <a:latin typeface="Times"/>
          <a:ea typeface="Times"/>
          <a:cs typeface="Times"/>
          <a:sym typeface="Times"/>
        </a:defRPr>
      </a:lvl5pPr>
      <a:lvl6pPr marL="2366010" indent="-365760">
        <a:spcBef>
          <a:spcPts val="700"/>
        </a:spcBef>
        <a:buSzPct val="100000"/>
        <a:buChar char="•"/>
        <a:defRPr sz="3200">
          <a:latin typeface="Times"/>
          <a:ea typeface="Times"/>
          <a:cs typeface="Times"/>
          <a:sym typeface="Times"/>
        </a:defRPr>
      </a:lvl6pPr>
      <a:lvl7pPr marL="2823210" indent="-365760">
        <a:spcBef>
          <a:spcPts val="700"/>
        </a:spcBef>
        <a:buSzPct val="100000"/>
        <a:buChar char="•"/>
        <a:defRPr sz="3200">
          <a:latin typeface="Times"/>
          <a:ea typeface="Times"/>
          <a:cs typeface="Times"/>
          <a:sym typeface="Times"/>
        </a:defRPr>
      </a:lvl7pPr>
      <a:lvl8pPr marL="3280409" indent="-365759">
        <a:spcBef>
          <a:spcPts val="700"/>
        </a:spcBef>
        <a:buSzPct val="100000"/>
        <a:buChar char="•"/>
        <a:defRPr sz="3200">
          <a:latin typeface="Times"/>
          <a:ea typeface="Times"/>
          <a:cs typeface="Times"/>
          <a:sym typeface="Times"/>
        </a:defRPr>
      </a:lvl8pPr>
      <a:lvl9pPr marL="3737609" indent="-365759">
        <a:spcBef>
          <a:spcPts val="700"/>
        </a:spcBef>
        <a:buSzPct val="100000"/>
        <a:buChar char="•"/>
        <a:defRPr sz="3200">
          <a:latin typeface="Times"/>
          <a:ea typeface="Times"/>
          <a:cs typeface="Times"/>
          <a:sym typeface="Times"/>
        </a:defRPr>
      </a:lvl9pPr>
    </p:bodyStyle>
    <p:otherStyle>
      <a:lvl1pPr algn="r">
        <a:defRPr sz="1200">
          <a:solidFill>
            <a:schemeClr val="tx1"/>
          </a:solidFill>
          <a:latin typeface="+mn-lt"/>
          <a:ea typeface="+mn-ea"/>
          <a:cs typeface="+mn-cs"/>
          <a:sym typeface="Times New Roman"/>
        </a:defRPr>
      </a:lvl1pPr>
      <a:lvl2pPr indent="457200" algn="r">
        <a:defRPr sz="1200">
          <a:solidFill>
            <a:schemeClr val="tx1"/>
          </a:solidFill>
          <a:latin typeface="+mn-lt"/>
          <a:ea typeface="+mn-ea"/>
          <a:cs typeface="+mn-cs"/>
          <a:sym typeface="Times New Roman"/>
        </a:defRPr>
      </a:lvl2pPr>
      <a:lvl3pPr indent="914400" algn="r">
        <a:defRPr sz="1200">
          <a:solidFill>
            <a:schemeClr val="tx1"/>
          </a:solidFill>
          <a:latin typeface="+mn-lt"/>
          <a:ea typeface="+mn-ea"/>
          <a:cs typeface="+mn-cs"/>
          <a:sym typeface="Times New Roman"/>
        </a:defRPr>
      </a:lvl3pPr>
      <a:lvl4pPr indent="1371600" algn="r">
        <a:defRPr sz="1200">
          <a:solidFill>
            <a:schemeClr val="tx1"/>
          </a:solidFill>
          <a:latin typeface="+mn-lt"/>
          <a:ea typeface="+mn-ea"/>
          <a:cs typeface="+mn-cs"/>
          <a:sym typeface="Times New Roman"/>
        </a:defRPr>
      </a:lvl4pPr>
      <a:lvl5pPr indent="1828800" algn="r">
        <a:defRPr sz="1200">
          <a:solidFill>
            <a:schemeClr val="tx1"/>
          </a:solidFill>
          <a:latin typeface="+mn-lt"/>
          <a:ea typeface="+mn-ea"/>
          <a:cs typeface="+mn-cs"/>
          <a:sym typeface="Times New Roman"/>
        </a:defRPr>
      </a:lvl5pPr>
      <a:lvl6pPr indent="2286000" algn="r">
        <a:defRPr sz="1200">
          <a:solidFill>
            <a:schemeClr val="tx1"/>
          </a:solidFill>
          <a:latin typeface="+mn-lt"/>
          <a:ea typeface="+mn-ea"/>
          <a:cs typeface="+mn-cs"/>
          <a:sym typeface="Times New Roman"/>
        </a:defRPr>
      </a:lvl6pPr>
      <a:lvl7pPr indent="2743200" algn="r">
        <a:defRPr sz="1200">
          <a:solidFill>
            <a:schemeClr val="tx1"/>
          </a:solidFill>
          <a:latin typeface="+mn-lt"/>
          <a:ea typeface="+mn-ea"/>
          <a:cs typeface="+mn-cs"/>
          <a:sym typeface="Times New Roman"/>
        </a:defRPr>
      </a:lvl7pPr>
      <a:lvl8pPr indent="3200400" algn="r">
        <a:defRPr sz="1200">
          <a:solidFill>
            <a:schemeClr val="tx1"/>
          </a:solidFill>
          <a:latin typeface="+mn-lt"/>
          <a:ea typeface="+mn-ea"/>
          <a:cs typeface="+mn-cs"/>
          <a:sym typeface="Times New Roman"/>
        </a:defRPr>
      </a:lvl8pPr>
      <a:lvl9pPr indent="3657600" algn="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8.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6/dcn/14/16-14-0078-00-03R0-ieee-802-16-3-architecture-and-requirements-for-mobile-broadband-network-performance-measurement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p:nvPr/>
        </p:nvSpPr>
        <p:spPr>
          <a:xfrm>
            <a:off x="0" y="-1"/>
            <a:ext cx="9144000" cy="390876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1" indent="342900" algn="ctr" defTabSz="1016000">
              <a:defRPr sz="1800"/>
            </a:pPr>
            <a:r>
              <a:rPr sz="1400" b="1" dirty="0"/>
              <a:t>802.16.3 and LMAP liaison</a:t>
            </a:r>
            <a:endParaRPr sz="1200" dirty="0">
              <a:latin typeface="Times New Roman"/>
              <a:ea typeface="Times New Roman"/>
              <a:cs typeface="Times New Roman"/>
              <a:sym typeface="Times New Roman"/>
            </a:endParaRPr>
          </a:p>
          <a:p>
            <a:pPr lvl="0" indent="114300" defTabSz="1016000">
              <a:defRPr sz="1800"/>
            </a:pPr>
            <a:r>
              <a:rPr sz="1200" dirty="0"/>
              <a:t>Document Number: IEEE </a:t>
            </a:r>
            <a:r>
              <a:rPr sz="1200" dirty="0" smtClean="0">
                <a:latin typeface="Times New Roman"/>
                <a:ea typeface="Times New Roman"/>
                <a:cs typeface="Times New Roman"/>
                <a:sym typeface="Times New Roman"/>
              </a:rPr>
              <a:t>802.16-15-0011-0</a:t>
            </a:r>
            <a:r>
              <a:rPr lang="en-US" sz="1200" dirty="0" smtClean="0">
                <a:latin typeface="Times New Roman"/>
                <a:ea typeface="Times New Roman"/>
                <a:cs typeface="Times New Roman"/>
                <a:sym typeface="Times New Roman"/>
              </a:rPr>
              <a:t>3</a:t>
            </a:r>
            <a:r>
              <a:rPr sz="1200" dirty="0" smtClean="0">
                <a:latin typeface="Times New Roman"/>
                <a:ea typeface="Times New Roman"/>
                <a:cs typeface="Times New Roman"/>
                <a:sym typeface="Times New Roman"/>
              </a:rPr>
              <a:t>-03R0</a:t>
            </a:r>
            <a:endParaRPr sz="1200" dirty="0">
              <a:solidFill>
                <a:srgbClr val="FF0000"/>
              </a:solidFill>
              <a:latin typeface="Times New Roman"/>
              <a:ea typeface="Times New Roman"/>
              <a:cs typeface="Times New Roman"/>
              <a:sym typeface="Times New Roman"/>
            </a:endParaRPr>
          </a:p>
          <a:p>
            <a:pPr lvl="1" indent="342900" defTabSz="1016000">
              <a:defRPr sz="1800"/>
            </a:pPr>
            <a:endParaRPr sz="1200" dirty="0">
              <a:latin typeface="Times New Roman"/>
              <a:ea typeface="Times New Roman"/>
              <a:cs typeface="Times New Roman"/>
              <a:sym typeface="Times New Roman"/>
            </a:endParaRPr>
          </a:p>
          <a:p>
            <a:pPr lvl="0" indent="114300" defTabSz="1016000">
              <a:defRPr sz="1800"/>
            </a:pPr>
            <a:r>
              <a:rPr sz="1200" dirty="0"/>
              <a:t>Date Submitted: </a:t>
            </a:r>
            <a:r>
              <a:rPr sz="1200" dirty="0" smtClean="0"/>
              <a:t>2015-03-</a:t>
            </a:r>
            <a:r>
              <a:rPr lang="en-US" sz="1200" dirty="0" smtClean="0"/>
              <a:t>20</a:t>
            </a:r>
            <a:endParaRPr sz="1200" dirty="0">
              <a:latin typeface="Times New Roman"/>
              <a:ea typeface="Times New Roman"/>
              <a:cs typeface="Times New Roman"/>
              <a:sym typeface="Times New Roman"/>
            </a:endParaRPr>
          </a:p>
          <a:p>
            <a:pPr lvl="0" indent="114300" defTabSz="1016000">
              <a:defRPr sz="1800"/>
            </a:pPr>
            <a:r>
              <a:rPr sz="1200" dirty="0"/>
              <a:t>Source:</a:t>
            </a:r>
            <a:endParaRPr sz="1200" dirty="0">
              <a:latin typeface="Times New Roman"/>
              <a:ea typeface="Times New Roman"/>
              <a:cs typeface="Times New Roman"/>
              <a:sym typeface="Times New Roman"/>
            </a:endParaRPr>
          </a:p>
          <a:p>
            <a:pPr lvl="1" indent="342900" defTabSz="1016000">
              <a:defRPr sz="1800"/>
            </a:pPr>
            <a:r>
              <a:rPr sz="1200" dirty="0"/>
              <a:t>Antonio </a:t>
            </a:r>
            <a:r>
              <a:rPr sz="1200" dirty="0" err="1"/>
              <a:t>Bovo</a:t>
            </a:r>
            <a:r>
              <a:rPr sz="1200" dirty="0"/>
              <a:t>			Voice:	+39</a:t>
            </a:r>
            <a:r>
              <a:rPr sz="1200" dirty="0">
                <a:latin typeface="Times New Roman"/>
                <a:ea typeface="Times New Roman"/>
                <a:cs typeface="Times New Roman"/>
                <a:sym typeface="Times New Roman"/>
              </a:rPr>
              <a:t>3771821211</a:t>
            </a:r>
          </a:p>
          <a:p>
            <a:pPr lvl="1" indent="342900" defTabSz="1016000">
              <a:defRPr sz="1800"/>
            </a:pPr>
            <a:r>
              <a:rPr sz="1200" dirty="0"/>
              <a:t>				E-mail:	antonio1234.pd@gmail.com</a:t>
            </a:r>
            <a:endParaRPr sz="1200" dirty="0">
              <a:latin typeface="Times New Roman"/>
              <a:ea typeface="Times New Roman"/>
              <a:cs typeface="Times New Roman"/>
              <a:sym typeface="Times New Roman"/>
            </a:endParaRPr>
          </a:p>
          <a:p>
            <a:pPr lvl="1" indent="342900" defTabSz="1016000">
              <a:defRPr sz="1800"/>
            </a:pPr>
            <a:r>
              <a:rPr sz="1200" dirty="0">
                <a:latin typeface="+mj-lt"/>
                <a:ea typeface="+mj-ea"/>
                <a:cs typeface="+mj-cs"/>
                <a:sym typeface="Helvetica"/>
              </a:rPr>
              <a:t>*&lt;</a:t>
            </a:r>
            <a:r>
              <a:rPr sz="1000" dirty="0">
                <a:latin typeface="+mj-lt"/>
                <a:ea typeface="+mj-ea"/>
                <a:cs typeface="+mj-cs"/>
                <a:sym typeface="Helvetica"/>
                <a:hlinkClick r:id="rId2"/>
              </a:rPr>
              <a:t>http://standards.ieee.org/faqs/affiliationFAQ.html</a:t>
            </a:r>
            <a:r>
              <a:rPr sz="1200" dirty="0">
                <a:latin typeface="+mj-lt"/>
                <a:ea typeface="+mj-ea"/>
                <a:cs typeface="+mj-cs"/>
                <a:sym typeface="Helvetica"/>
              </a:rPr>
              <a:t>&gt;</a:t>
            </a:r>
            <a:endParaRPr sz="1200" dirty="0">
              <a:latin typeface="Times New Roman"/>
              <a:ea typeface="Times New Roman"/>
              <a:cs typeface="Times New Roman"/>
              <a:sym typeface="Times New Roman"/>
            </a:endParaRPr>
          </a:p>
          <a:p>
            <a:pPr lvl="0" indent="114300" defTabSz="1016000">
              <a:defRPr sz="1800"/>
            </a:pPr>
            <a:r>
              <a:rPr sz="1200" dirty="0"/>
              <a:t>Re</a:t>
            </a:r>
            <a:r>
              <a:rPr sz="1200" dirty="0" smtClean="0"/>
              <a:t>:</a:t>
            </a:r>
            <a:r>
              <a:rPr lang="en-US" sz="1200" dirty="0" smtClean="0"/>
              <a:t> 16-15-0011-03-03R0 </a:t>
            </a:r>
            <a:r>
              <a:rPr sz="1200" dirty="0" smtClean="0"/>
              <a:t> </a:t>
            </a:r>
            <a:r>
              <a:rPr sz="1400" dirty="0" smtClean="0">
                <a:latin typeface="Arial" panose="020B0604020202020204" pitchFamily="34" charset="0"/>
                <a:ea typeface="Times New Roman"/>
                <a:cs typeface="Arial" panose="020B0604020202020204" pitchFamily="34" charset="0"/>
                <a:sym typeface="Times New Roman"/>
              </a:rPr>
              <a:t> </a:t>
            </a:r>
            <a:endParaRPr sz="1400" dirty="0">
              <a:latin typeface="Arial" panose="020B0604020202020204" pitchFamily="34" charset="0"/>
              <a:ea typeface="Times New Roman"/>
              <a:cs typeface="Arial" panose="020B0604020202020204" pitchFamily="34" charset="0"/>
              <a:sym typeface="Times New Roman"/>
            </a:endParaRPr>
          </a:p>
          <a:p>
            <a:pPr lvl="0" indent="114300" defTabSz="1016000">
              <a:defRPr sz="1800"/>
            </a:pPr>
            <a:r>
              <a:rPr sz="1200" dirty="0"/>
              <a:t>Base Contribution:</a:t>
            </a:r>
            <a:endParaRPr sz="1200" dirty="0">
              <a:latin typeface="Times New Roman"/>
              <a:ea typeface="Times New Roman"/>
              <a:cs typeface="Times New Roman"/>
              <a:sym typeface="Times New Roman"/>
            </a:endParaRPr>
          </a:p>
          <a:p>
            <a:pPr lvl="0" indent="114300" defTabSz="1016000">
              <a:defRPr sz="1800"/>
            </a:pPr>
            <a:r>
              <a:rPr sz="1200" dirty="0"/>
              <a:t>Purpose: WG discussion</a:t>
            </a:r>
            <a:endParaRPr sz="1200" dirty="0">
              <a:latin typeface="Times New Roman"/>
              <a:ea typeface="Times New Roman"/>
              <a:cs typeface="Times New Roman"/>
              <a:sym typeface="Times New Roman"/>
            </a:endParaRPr>
          </a:p>
          <a:p>
            <a:pPr lvl="0" indent="114300" defTabSz="1016000">
              <a:defRPr sz="1800"/>
            </a:pPr>
            <a:r>
              <a:rPr sz="1200" dirty="0"/>
              <a:t>Notice:</a:t>
            </a:r>
            <a:endParaRPr sz="1200" dirty="0">
              <a:latin typeface="Times New Roman"/>
              <a:ea typeface="Times New Roman"/>
              <a:cs typeface="Times New Roman"/>
              <a:sym typeface="Times New Roman"/>
            </a:endParaRPr>
          </a:p>
          <a:p>
            <a:pPr lvl="1" indent="342900" defTabSz="1016000">
              <a:defRPr sz="1800"/>
            </a:pPr>
            <a:r>
              <a:rPr sz="1000" i="1" dirty="0"/>
              <a:t>This document does not represent the agreed views of the IEEE 802.16 Working Group or any of its subgroups</a:t>
            </a:r>
            <a:r>
              <a:rPr sz="1000" dirty="0"/>
              <a:t>. It represents only the views of the participants listed in the “Source(s)” field above. It is offered as a basis for discussion. It is not binding on the contributor(s), who reserve(s) the right to add, amend or withdraw material contained herein.	</a:t>
            </a:r>
            <a:endParaRPr sz="1200" dirty="0">
              <a:latin typeface="Times New Roman"/>
              <a:ea typeface="Times New Roman"/>
              <a:cs typeface="Times New Roman"/>
              <a:sym typeface="Times New Roman"/>
            </a:endParaRPr>
          </a:p>
          <a:p>
            <a:pPr lvl="0" indent="114300" defTabSz="1016000">
              <a:defRPr sz="1800"/>
            </a:pPr>
            <a:r>
              <a:rPr sz="1200" dirty="0"/>
              <a:t>Copyright Policy:</a:t>
            </a:r>
            <a:endParaRPr sz="1200" dirty="0">
              <a:latin typeface="Times New Roman"/>
              <a:ea typeface="Times New Roman"/>
              <a:cs typeface="Times New Roman"/>
              <a:sym typeface="Times New Roman"/>
            </a:endParaRPr>
          </a:p>
          <a:p>
            <a:pPr lvl="1" indent="342900" defTabSz="1016000">
              <a:defRPr sz="1800"/>
            </a:pPr>
            <a:r>
              <a:rPr sz="1000" dirty="0"/>
              <a:t>The contributor is familiar with the IEEE-SA Copyright Policy &lt;</a:t>
            </a:r>
            <a:r>
              <a:rPr sz="1000" dirty="0">
                <a:solidFill>
                  <a:srgbClr val="0000FF"/>
                </a:solidFill>
              </a:rPr>
              <a:t>http://standards.ieee.org/IPR/copyrightpolicy.html</a:t>
            </a:r>
            <a:r>
              <a:rPr sz="1000" dirty="0"/>
              <a:t>&gt;.</a:t>
            </a:r>
            <a:r>
              <a:rPr sz="1200" dirty="0"/>
              <a:t>	</a:t>
            </a:r>
            <a:endParaRPr sz="1200" dirty="0">
              <a:latin typeface="Times New Roman"/>
              <a:ea typeface="Times New Roman"/>
              <a:cs typeface="Times New Roman"/>
              <a:sym typeface="Times New Roman"/>
            </a:endParaRPr>
          </a:p>
          <a:p>
            <a:pPr lvl="0" indent="114300" defTabSz="1016000">
              <a:defRPr sz="1800"/>
            </a:pPr>
            <a:r>
              <a:rPr sz="1200" dirty="0"/>
              <a:t>Patent Policy:</a:t>
            </a:r>
            <a:endParaRPr sz="1200" dirty="0">
              <a:latin typeface="Times New Roman"/>
              <a:ea typeface="Times New Roman"/>
              <a:cs typeface="Times New Roman"/>
              <a:sym typeface="Times New Roman"/>
            </a:endParaRPr>
          </a:p>
          <a:p>
            <a:pPr lvl="1" indent="342900" defTabSz="1016000">
              <a:defRPr sz="1800"/>
            </a:pPr>
            <a:r>
              <a:rPr sz="1000" dirty="0"/>
              <a:t>The contributor is familiar with the IEEE-SA Patent Policy and Procedures:</a:t>
            </a:r>
            <a:endParaRPr sz="1200" dirty="0">
              <a:latin typeface="Times New Roman"/>
              <a:ea typeface="Times New Roman"/>
              <a:cs typeface="Times New Roman"/>
              <a:sym typeface="Times New Roman"/>
            </a:endParaRPr>
          </a:p>
          <a:p>
            <a:pPr lvl="3" indent="2006600" defTabSz="1016000">
              <a:defRPr sz="1800"/>
            </a:pPr>
            <a:r>
              <a:rPr sz="1000" dirty="0"/>
              <a:t>&lt;</a:t>
            </a:r>
            <a:r>
              <a:rPr sz="1000" dirty="0">
                <a:solidFill>
                  <a:srgbClr val="0000FF"/>
                </a:solidFill>
              </a:rPr>
              <a:t>http://standards.ieee.org/guides/bylaws/sect6-7</a:t>
            </a:r>
            <a:r>
              <a:rPr sz="1000" dirty="0">
                <a:hlinkClick r:id="rId3"/>
              </a:rPr>
              <a:t>.html#6</a:t>
            </a:r>
            <a:r>
              <a:rPr sz="1000" dirty="0"/>
              <a:t>&gt; and &lt;</a:t>
            </a:r>
            <a:r>
              <a:rPr sz="1000" dirty="0">
                <a:solidFill>
                  <a:srgbClr val="0000FF"/>
                </a:solidFill>
              </a:rPr>
              <a:t>http://standards.ieee.org/guides/opman/</a:t>
            </a:r>
            <a:r>
              <a:rPr sz="1000" dirty="0">
                <a:hlinkClick r:id="rId4"/>
              </a:rPr>
              <a:t>sect6.html#6.3</a:t>
            </a:r>
            <a:r>
              <a:rPr sz="1000" dirty="0"/>
              <a:t>&gt;.</a:t>
            </a:r>
            <a:endParaRPr sz="1200" dirty="0">
              <a:latin typeface="Times New Roman"/>
              <a:ea typeface="Times New Roman"/>
              <a:cs typeface="Times New Roman"/>
              <a:sym typeface="Times New Roman"/>
            </a:endParaRPr>
          </a:p>
          <a:p>
            <a:pPr lvl="1" indent="342900" defTabSz="1016000">
              <a:defRPr sz="1800"/>
            </a:pPr>
            <a:r>
              <a:rPr sz="1000" dirty="0"/>
              <a:t>Further information is located at &lt;</a:t>
            </a:r>
            <a:r>
              <a:rPr sz="1000" dirty="0">
                <a:hlinkClick r:id="rId5"/>
              </a:rPr>
              <a:t>http://standards.ieee.org/board/pat/pat-material.html</a:t>
            </a:r>
            <a:r>
              <a:rPr sz="1000" dirty="0"/>
              <a:t>&gt; and &lt;</a:t>
            </a:r>
            <a:r>
              <a:rPr sz="1000" dirty="0">
                <a:hlinkClick r:id="rId6"/>
              </a:rPr>
              <a:t>http://standards.ieee.org/board/pat </a:t>
            </a:r>
            <a:r>
              <a:rPr sz="1000" dirty="0"/>
              <a:t>&gt;.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40"/>
          <p:cNvSpPr>
            <a:spLocks noGrp="1"/>
          </p:cNvSpPr>
          <p:nvPr>
            <p:ph type="title"/>
          </p:nvPr>
        </p:nvSpPr>
        <p:spPr>
          <a:xfrm>
            <a:off x="457200" y="274638"/>
            <a:ext cx="8229600" cy="1143001"/>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a:t>Goal of the document</a:t>
            </a:r>
          </a:p>
        </p:txBody>
      </p:sp>
      <p:sp>
        <p:nvSpPr>
          <p:cNvPr id="41" name="Shape 41"/>
          <p:cNvSpPr>
            <a:spLocks noGrp="1"/>
          </p:cNvSpPr>
          <p:nvPr>
            <p:ph type="body" idx="1"/>
          </p:nvPr>
        </p:nvSpPr>
        <p:spPr>
          <a:xfrm>
            <a:off x="457200" y="1143000"/>
            <a:ext cx="8229600" cy="4830763"/>
          </a:xfrm>
          <a:prstGeom prst="rect">
            <a:avLst/>
          </a:prstGeom>
        </p:spPr>
        <p:txBody>
          <a:bodyPr lIns="0" tIns="0" rIns="0" bIns="0">
            <a:normAutofit/>
          </a:bodyPr>
          <a:lstStyle/>
          <a:p>
            <a:pPr marL="0" lvl="0" indent="0">
              <a:spcBef>
                <a:spcPts val="500"/>
              </a:spcBef>
              <a:buSzTx/>
              <a:buNone/>
              <a:defRPr sz="1800"/>
            </a:pPr>
            <a:r>
              <a:rPr sz="2400" dirty="0">
                <a:latin typeface="Arial"/>
                <a:ea typeface="Arial"/>
                <a:cs typeface="Arial"/>
                <a:sym typeface="Arial"/>
              </a:rPr>
              <a:t>Update IETF LMAP WG regarding status of IEEE Project 802.16.3 by means of:</a:t>
            </a:r>
          </a:p>
          <a:p>
            <a:pPr marL="661307" lvl="1" indent="-204107">
              <a:spcBef>
                <a:spcPts val="400"/>
              </a:spcBef>
              <a:buClr>
                <a:srgbClr val="C00000"/>
              </a:buClr>
              <a:buFont typeface="Arial"/>
              <a:defRPr sz="1800"/>
            </a:pPr>
            <a:r>
              <a:rPr sz="2000" dirty="0">
                <a:latin typeface="Arial"/>
                <a:ea typeface="Arial"/>
                <a:cs typeface="Arial"/>
                <a:sym typeface="Arial"/>
              </a:rPr>
              <a:t>An overview of </a:t>
            </a:r>
            <a:r>
              <a:rPr sz="2000" dirty="0" smtClean="0">
                <a:latin typeface="Arial"/>
                <a:ea typeface="Arial"/>
                <a:cs typeface="Arial"/>
                <a:sym typeface="Arial"/>
              </a:rPr>
              <a:t>IEEE P802.16.3</a:t>
            </a:r>
            <a:r>
              <a:rPr lang="en-US" sz="2000" dirty="0" smtClean="0">
                <a:latin typeface="Arial"/>
                <a:ea typeface="Arial"/>
                <a:cs typeface="Arial"/>
                <a:sym typeface="Arial"/>
              </a:rPr>
              <a:t> scope</a:t>
            </a:r>
          </a:p>
          <a:p>
            <a:pPr marL="661307" lvl="1" indent="-204107">
              <a:spcBef>
                <a:spcPts val="400"/>
              </a:spcBef>
              <a:buClr>
                <a:srgbClr val="C00000"/>
              </a:buClr>
              <a:buFont typeface="Arial"/>
              <a:defRPr sz="1800"/>
            </a:pPr>
            <a:r>
              <a:rPr lang="en-US" sz="2000" dirty="0" smtClean="0">
                <a:latin typeface="Arial"/>
                <a:ea typeface="Arial"/>
                <a:cs typeface="Arial"/>
                <a:sym typeface="Arial"/>
              </a:rPr>
              <a:t>Commonalities and differences with respect of LMAP</a:t>
            </a:r>
            <a:endParaRPr sz="2800" dirty="0"/>
          </a:p>
          <a:p>
            <a:pPr marL="661307" lvl="1" indent="-204107">
              <a:spcBef>
                <a:spcPts val="400"/>
              </a:spcBef>
              <a:buClr>
                <a:srgbClr val="C00000"/>
              </a:buClr>
              <a:buFont typeface="Arial"/>
              <a:defRPr sz="1800"/>
            </a:pPr>
            <a:r>
              <a:rPr lang="en-US" sz="2000" dirty="0" smtClean="0">
                <a:latin typeface="Arial"/>
                <a:ea typeface="Arial"/>
                <a:cs typeface="Arial"/>
                <a:sym typeface="Arial"/>
              </a:rPr>
              <a:t>Some hints about how </a:t>
            </a:r>
            <a:r>
              <a:rPr sz="2000" dirty="0" smtClean="0">
                <a:latin typeface="Arial"/>
                <a:ea typeface="Arial"/>
                <a:cs typeface="Arial"/>
                <a:sym typeface="Arial"/>
              </a:rPr>
              <a:t>IEEE </a:t>
            </a:r>
            <a:r>
              <a:rPr sz="2000" dirty="0">
                <a:latin typeface="Arial"/>
                <a:ea typeface="Arial"/>
                <a:cs typeface="Arial"/>
                <a:sym typeface="Arial"/>
              </a:rPr>
              <a:t>P802.16.3 Architecture and Requirements </a:t>
            </a:r>
            <a:r>
              <a:rPr sz="2000" dirty="0" smtClean="0">
                <a:latin typeface="Arial"/>
                <a:ea typeface="Arial"/>
                <a:cs typeface="Arial"/>
                <a:sym typeface="Arial"/>
              </a:rPr>
              <a:t>might </a:t>
            </a:r>
            <a:r>
              <a:rPr sz="2000" dirty="0">
                <a:latin typeface="Arial"/>
                <a:ea typeface="Arial"/>
                <a:cs typeface="Arial"/>
                <a:sym typeface="Arial"/>
              </a:rPr>
              <a:t>be used to enhance the current LMAP.</a:t>
            </a:r>
          </a:p>
          <a:p>
            <a:pPr marL="0" lvl="0" indent="0">
              <a:spcBef>
                <a:spcPts val="400"/>
              </a:spcBef>
              <a:buClr>
                <a:srgbClr val="C00000"/>
              </a:buClr>
              <a:buSzTx/>
              <a:buFont typeface="Arial"/>
              <a:buNone/>
              <a:defRPr sz="1800"/>
            </a:pPr>
            <a:endParaRPr sz="2000" dirty="0">
              <a:latin typeface="Arial"/>
              <a:ea typeface="Arial"/>
              <a:cs typeface="Arial"/>
              <a:sym typeface="Arial"/>
            </a:endParaRPr>
          </a:p>
          <a:p>
            <a:pPr marL="0" indent="0">
              <a:spcBef>
                <a:spcPts val="400"/>
              </a:spcBef>
              <a:buClr>
                <a:srgbClr val="C00000"/>
              </a:buClr>
              <a:buSzTx/>
              <a:buNone/>
              <a:defRPr sz="1800"/>
            </a:pPr>
            <a:r>
              <a:rPr sz="2000" dirty="0">
                <a:latin typeface="Arial"/>
                <a:ea typeface="Arial"/>
                <a:cs typeface="Arial"/>
                <a:sym typeface="Arial"/>
              </a:rPr>
              <a:t>References</a:t>
            </a:r>
            <a:r>
              <a:rPr sz="2000" dirty="0" smtClean="0">
                <a:latin typeface="Arial"/>
                <a:ea typeface="Arial"/>
                <a:cs typeface="Arial"/>
                <a:sym typeface="Arial"/>
              </a:rPr>
              <a:t>:</a:t>
            </a:r>
            <a:r>
              <a:rPr lang="en-US" sz="2000" dirty="0" smtClean="0">
                <a:latin typeface="Arial"/>
                <a:ea typeface="Arial"/>
                <a:cs typeface="Arial"/>
                <a:sym typeface="Arial"/>
              </a:rPr>
              <a:t> </a:t>
            </a:r>
          </a:p>
          <a:p>
            <a:pPr marL="0" indent="0">
              <a:spcBef>
                <a:spcPts val="400"/>
              </a:spcBef>
              <a:buClr>
                <a:srgbClr val="C00000"/>
              </a:buClr>
              <a:buSzTx/>
              <a:buNone/>
              <a:defRPr sz="1800"/>
            </a:pPr>
            <a:r>
              <a:rPr lang="en-US" sz="2000" dirty="0" smtClean="0">
                <a:latin typeface="Arial"/>
                <a:ea typeface="Arial"/>
                <a:cs typeface="Arial"/>
                <a:sym typeface="Arial"/>
              </a:rPr>
              <a:t>[A&amp;R]	</a:t>
            </a:r>
            <a:r>
              <a:rPr lang="en-US" sz="1800" dirty="0">
                <a:latin typeface="Arial"/>
                <a:ea typeface="Arial"/>
                <a:cs typeface="Arial"/>
                <a:sym typeface="Arial"/>
              </a:rPr>
              <a:t>“</a:t>
            </a:r>
            <a:r>
              <a:rPr lang="en-US" sz="1800" dirty="0">
                <a:latin typeface="Arial"/>
                <a:ea typeface="Arial"/>
                <a:cs typeface="Arial"/>
              </a:rPr>
              <a:t>IEEE 802.16-14-0078-00-03R0” </a:t>
            </a:r>
            <a:r>
              <a:rPr lang="en-US" sz="1800" dirty="0">
                <a:latin typeface="Arial"/>
                <a:ea typeface="Arial"/>
                <a:cs typeface="Arial"/>
                <a:sym typeface="Arial"/>
              </a:rPr>
              <a:t>Architecture </a:t>
            </a:r>
            <a:r>
              <a:rPr lang="en-US" sz="1800" dirty="0">
                <a:latin typeface="Arial"/>
                <a:ea typeface="Arial"/>
                <a:cs typeface="Arial"/>
                <a:sym typeface="Arial"/>
              </a:rPr>
              <a:t>and requirements </a:t>
            </a:r>
            <a:r>
              <a:rPr lang="en-US" sz="1800" dirty="0" smtClean="0">
                <a:latin typeface="Arial"/>
                <a:ea typeface="Arial"/>
                <a:cs typeface="Arial"/>
                <a:sym typeface="Arial"/>
              </a:rPr>
              <a:t>document, available at: </a:t>
            </a:r>
          </a:p>
          <a:p>
            <a:pPr marL="0" indent="0">
              <a:spcBef>
                <a:spcPts val="400"/>
              </a:spcBef>
              <a:buClr>
                <a:srgbClr val="C00000"/>
              </a:buClr>
              <a:buSzTx/>
              <a:buNone/>
              <a:defRPr sz="1800"/>
            </a:pPr>
            <a:r>
              <a:rPr lang="en-US" sz="1800" dirty="0">
                <a:hlinkClick r:id="rId2"/>
              </a:rPr>
              <a:t>https://</a:t>
            </a:r>
            <a:r>
              <a:rPr lang="en-US" sz="1800" dirty="0" smtClean="0">
                <a:hlinkClick r:id="rId2"/>
              </a:rPr>
              <a:t>mentor.ieee.org/802.16/dcn/14/16-14-0078-00-03R0-ieee-802-16-3-architecture-and-requirements-for-mobile-broadband-network-performance-measurements.docx</a:t>
            </a:r>
            <a:r>
              <a:rPr lang="en-US" sz="1800" dirty="0" smtClean="0"/>
              <a:t> </a:t>
            </a:r>
            <a:endParaRPr lang="en-US" sz="1800" dirty="0"/>
          </a:p>
          <a:p>
            <a:pPr marL="0" lvl="0" indent="0">
              <a:spcBef>
                <a:spcPts val="400"/>
              </a:spcBef>
              <a:buClr>
                <a:srgbClr val="C00000"/>
              </a:buClr>
              <a:buSzTx/>
              <a:buFont typeface="Arial"/>
              <a:buNone/>
              <a:defRPr sz="1800"/>
            </a:pPr>
            <a:endParaRPr sz="2000" b="1" dirty="0">
              <a:latin typeface="Arial"/>
              <a:ea typeface="Arial"/>
              <a:cs typeface="Arial"/>
              <a:sym typeface="Aria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a:spLocks noGrp="1"/>
          </p:cNvSpPr>
          <p:nvPr>
            <p:ph type="title"/>
          </p:nvPr>
        </p:nvSpPr>
        <p:spPr>
          <a:xfrm>
            <a:off x="457200" y="274638"/>
            <a:ext cx="8229600" cy="1143001"/>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a:t>IEEE Project 802.16.3 Overview and Status</a:t>
            </a:r>
          </a:p>
        </p:txBody>
      </p:sp>
      <p:sp>
        <p:nvSpPr>
          <p:cNvPr id="44" name="Shape 44"/>
          <p:cNvSpPr>
            <a:spLocks noGrp="1"/>
          </p:cNvSpPr>
          <p:nvPr>
            <p:ph type="body" idx="1"/>
          </p:nvPr>
        </p:nvSpPr>
        <p:spPr>
          <a:xfrm>
            <a:off x="457200" y="1054100"/>
            <a:ext cx="8229600" cy="4953000"/>
          </a:xfrm>
          <a:prstGeom prst="rect">
            <a:avLst/>
          </a:prstGeom>
        </p:spPr>
        <p:txBody>
          <a:bodyPr lIns="0" tIns="0" rIns="0" bIns="0">
            <a:normAutofit/>
          </a:bodyPr>
          <a:lstStyle/>
          <a:p>
            <a:pPr marL="106298" lvl="0" indent="-159448" defTabSz="850391">
              <a:spcBef>
                <a:spcPts val="300"/>
              </a:spcBef>
              <a:buClr>
                <a:srgbClr val="C00000"/>
              </a:buClr>
              <a:buFont typeface="Arial"/>
              <a:defRPr sz="1800"/>
            </a:pPr>
            <a:r>
              <a:rPr lang="en-US" sz="1488" dirty="0" smtClean="0">
                <a:latin typeface="Arial"/>
                <a:ea typeface="Arial"/>
                <a:cs typeface="Arial"/>
                <a:sym typeface="Arial"/>
              </a:rPr>
              <a:t>T</a:t>
            </a:r>
            <a:r>
              <a:rPr sz="1488" dirty="0" smtClean="0">
                <a:latin typeface="Arial"/>
                <a:ea typeface="Arial"/>
                <a:cs typeface="Arial"/>
                <a:sym typeface="Arial"/>
              </a:rPr>
              <a:t>he </a:t>
            </a:r>
            <a:r>
              <a:rPr sz="1488" dirty="0">
                <a:latin typeface="Arial"/>
                <a:ea typeface="Arial"/>
                <a:cs typeface="Arial"/>
                <a:sym typeface="Arial"/>
              </a:rPr>
              <a:t>main purpose of IEEE Project 802.16.3 is “…</a:t>
            </a:r>
            <a:r>
              <a:rPr sz="1488" i="1" dirty="0">
                <a:latin typeface="Arial"/>
                <a:ea typeface="Arial"/>
                <a:cs typeface="Arial"/>
                <a:sym typeface="Arial"/>
              </a:rPr>
              <a:t>characterizing the performance of deployed mobile broadband networks from a user perspective</a:t>
            </a:r>
            <a:r>
              <a:rPr sz="1488" dirty="0" smtClean="0">
                <a:latin typeface="Arial"/>
                <a:ea typeface="Arial"/>
                <a:cs typeface="Arial"/>
                <a:sym typeface="Arial"/>
              </a:rPr>
              <a:t>…”</a:t>
            </a:r>
            <a:r>
              <a:rPr lang="en-US" sz="1488" dirty="0">
                <a:latin typeface="Arial"/>
                <a:ea typeface="Arial"/>
                <a:cs typeface="Arial"/>
                <a:sym typeface="Arial"/>
              </a:rPr>
              <a:t> (</a:t>
            </a:r>
            <a:r>
              <a:rPr lang="en-US" sz="1488" dirty="0" smtClean="0">
                <a:latin typeface="Arial"/>
                <a:ea typeface="Arial"/>
                <a:cs typeface="Arial"/>
                <a:sym typeface="Arial"/>
              </a:rPr>
              <a:t>[A&amp;R</a:t>
            </a:r>
            <a:r>
              <a:rPr lang="en-US" sz="1488" dirty="0">
                <a:latin typeface="Arial"/>
                <a:ea typeface="Arial"/>
                <a:cs typeface="Arial"/>
                <a:sym typeface="Arial"/>
              </a:rPr>
              <a:t>] section </a:t>
            </a:r>
            <a:r>
              <a:rPr lang="en-US" sz="1488" dirty="0" smtClean="0">
                <a:latin typeface="Arial"/>
                <a:ea typeface="Arial"/>
                <a:cs typeface="Arial"/>
                <a:sym typeface="Arial"/>
              </a:rPr>
              <a:t>1)</a:t>
            </a:r>
            <a:endParaRPr sz="1488" dirty="0">
              <a:latin typeface="Arial"/>
              <a:ea typeface="Arial"/>
              <a:cs typeface="Arial"/>
              <a:sym typeface="Arial"/>
            </a:endParaRPr>
          </a:p>
          <a:p>
            <a:pPr marL="106298" indent="-159448" defTabSz="850391">
              <a:spcBef>
                <a:spcPts val="300"/>
              </a:spcBef>
              <a:buClr>
                <a:srgbClr val="C00000"/>
              </a:buClr>
              <a:buFont typeface="Arial"/>
              <a:buChar char="•"/>
              <a:defRPr sz="1800"/>
            </a:pPr>
            <a:r>
              <a:rPr sz="1488" dirty="0">
                <a:latin typeface="Arial"/>
                <a:ea typeface="Arial"/>
                <a:cs typeface="Arial"/>
                <a:sym typeface="Arial"/>
              </a:rPr>
              <a:t>By means of “…</a:t>
            </a:r>
            <a:r>
              <a:rPr sz="1488" i="1" dirty="0">
                <a:latin typeface="Arial"/>
                <a:ea typeface="Arial"/>
                <a:cs typeface="Arial"/>
                <a:sym typeface="Arial"/>
              </a:rPr>
              <a:t>metrics and test procedures as well as communication protocols and data formats…allowing a network-based server to coordinate and manage test operation and data collection</a:t>
            </a:r>
            <a:r>
              <a:rPr sz="1488" dirty="0" smtClean="0">
                <a:latin typeface="Arial"/>
                <a:ea typeface="Arial"/>
                <a:cs typeface="Arial"/>
                <a:sym typeface="Arial"/>
              </a:rPr>
              <a:t>…”</a:t>
            </a:r>
            <a:r>
              <a:rPr lang="en-US" sz="1488" dirty="0">
                <a:latin typeface="Arial"/>
                <a:ea typeface="Arial"/>
                <a:cs typeface="Arial"/>
                <a:sym typeface="Arial"/>
              </a:rPr>
              <a:t> ([A&amp;R] section 1</a:t>
            </a:r>
            <a:r>
              <a:rPr lang="en-US" sz="1488" dirty="0" smtClean="0">
                <a:latin typeface="Arial"/>
                <a:ea typeface="Arial"/>
                <a:cs typeface="Arial"/>
                <a:sym typeface="Arial"/>
              </a:rPr>
              <a:t>)</a:t>
            </a:r>
            <a:endParaRPr sz="1488" dirty="0">
              <a:latin typeface="Arial"/>
              <a:ea typeface="Arial"/>
              <a:cs typeface="Arial"/>
              <a:sym typeface="Arial"/>
            </a:endParaRPr>
          </a:p>
          <a:p>
            <a:pPr marL="106298" lvl="0" indent="-159448" defTabSz="850391">
              <a:spcBef>
                <a:spcPts val="300"/>
              </a:spcBef>
              <a:buClr>
                <a:srgbClr val="C00000"/>
              </a:buClr>
              <a:buFont typeface="Arial"/>
              <a:defRPr sz="1800"/>
            </a:pPr>
            <a:r>
              <a:rPr sz="1488" dirty="0">
                <a:latin typeface="Arial"/>
                <a:ea typeface="Arial"/>
                <a:cs typeface="Arial"/>
                <a:sym typeface="Arial"/>
              </a:rPr>
              <a:t>And as well “…</a:t>
            </a:r>
            <a:r>
              <a:rPr sz="1488" i="1" dirty="0">
                <a:latin typeface="Arial"/>
                <a:ea typeface="Arial"/>
                <a:cs typeface="Arial"/>
                <a:sym typeface="Arial"/>
              </a:rPr>
              <a:t>collect information from a disparate set of devices in the network</a:t>
            </a:r>
            <a:r>
              <a:rPr sz="1488" dirty="0">
                <a:latin typeface="Arial"/>
                <a:ea typeface="Arial"/>
                <a:cs typeface="Arial"/>
                <a:sym typeface="Arial"/>
              </a:rPr>
              <a:t>…”</a:t>
            </a:r>
          </a:p>
          <a:p>
            <a:pPr marL="106298" indent="-159448" defTabSz="850391">
              <a:spcBef>
                <a:spcPts val="300"/>
              </a:spcBef>
              <a:buClr>
                <a:srgbClr val="C00000"/>
              </a:buClr>
              <a:buFont typeface="Arial"/>
              <a:buChar char="•"/>
              <a:defRPr sz="1800"/>
            </a:pPr>
            <a:r>
              <a:rPr sz="1488" dirty="0">
                <a:latin typeface="Arial"/>
                <a:ea typeface="Arial"/>
                <a:cs typeface="Arial"/>
                <a:sym typeface="Arial"/>
              </a:rPr>
              <a:t>Where the potential stakeholders of such measurements are not only network operators or regulators but also for example  “…</a:t>
            </a:r>
            <a:r>
              <a:rPr sz="1488" i="1" dirty="0">
                <a:latin typeface="Arial"/>
                <a:ea typeface="Arial"/>
                <a:cs typeface="Arial"/>
                <a:sym typeface="Arial"/>
              </a:rPr>
              <a:t>users of broadband mobile networks, including enterprises…policy makers…researchers</a:t>
            </a:r>
            <a:r>
              <a:rPr sz="1488" dirty="0" smtClean="0">
                <a:latin typeface="Arial"/>
                <a:ea typeface="Arial"/>
                <a:cs typeface="Arial"/>
                <a:sym typeface="Arial"/>
              </a:rPr>
              <a:t>…”</a:t>
            </a:r>
            <a:r>
              <a:rPr lang="en-US" sz="1488" dirty="0">
                <a:latin typeface="Arial"/>
                <a:ea typeface="Arial"/>
                <a:cs typeface="Arial"/>
                <a:sym typeface="Arial"/>
              </a:rPr>
              <a:t> ([A&amp;R] section 1</a:t>
            </a:r>
            <a:r>
              <a:rPr lang="en-US" sz="1488" dirty="0" smtClean="0">
                <a:latin typeface="Arial"/>
                <a:ea typeface="Arial"/>
                <a:cs typeface="Arial"/>
                <a:sym typeface="Arial"/>
              </a:rPr>
              <a:t>).</a:t>
            </a:r>
            <a:endParaRPr sz="1488" dirty="0">
              <a:latin typeface="Arial"/>
              <a:ea typeface="Arial"/>
              <a:cs typeface="Arial"/>
              <a:sym typeface="Arial"/>
            </a:endParaRPr>
          </a:p>
          <a:p>
            <a:pPr marL="106298" lvl="0" indent="-159448" defTabSz="850391">
              <a:spcBef>
                <a:spcPts val="300"/>
              </a:spcBef>
              <a:buClr>
                <a:srgbClr val="C00000"/>
              </a:buClr>
              <a:buFont typeface="Arial"/>
              <a:defRPr sz="1800"/>
            </a:pPr>
            <a:r>
              <a:rPr sz="1488" dirty="0">
                <a:latin typeface="Arial"/>
                <a:ea typeface="Arial"/>
                <a:cs typeface="Arial"/>
                <a:sym typeface="Arial"/>
              </a:rPr>
              <a:t>Some key similarities with LMAP:</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end-user perspective.</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inclusion of metrics in the scope.</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inclusion of protocol details in the scope.</a:t>
            </a:r>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coordination of measurements done by an external entity not necessarily included in the network under test.</a:t>
            </a:r>
          </a:p>
          <a:p>
            <a:pPr marL="106298" lvl="0" indent="-159448" defTabSz="850391">
              <a:spcBef>
                <a:spcPts val="300"/>
              </a:spcBef>
              <a:buClr>
                <a:srgbClr val="C00000"/>
              </a:buClr>
              <a:buFont typeface="Arial"/>
              <a:defRPr sz="1800"/>
            </a:pPr>
            <a:r>
              <a:rPr sz="1488" dirty="0">
                <a:latin typeface="Arial"/>
                <a:ea typeface="Arial"/>
                <a:cs typeface="Arial"/>
                <a:sym typeface="Arial"/>
              </a:rPr>
              <a:t>Some key differences with respect to LMAP:</a:t>
            </a:r>
            <a:endParaRPr sz="2604" dirty="0"/>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focus on </a:t>
            </a:r>
            <a:r>
              <a:rPr sz="1302" u="sng" dirty="0">
                <a:latin typeface="Arial"/>
                <a:ea typeface="Arial"/>
                <a:cs typeface="Arial"/>
                <a:sym typeface="Arial"/>
              </a:rPr>
              <a:t>MOBILE</a:t>
            </a:r>
            <a:r>
              <a:rPr sz="1302" dirty="0">
                <a:latin typeface="Arial"/>
                <a:ea typeface="Arial"/>
                <a:cs typeface="Arial"/>
                <a:sym typeface="Arial"/>
              </a:rPr>
              <a:t> broadband networks.</a:t>
            </a:r>
            <a:endParaRPr sz="2604" dirty="0"/>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variety of measurements stakeholders.</a:t>
            </a:r>
            <a:endParaRPr sz="2604" dirty="0"/>
          </a:p>
          <a:p>
            <a:pPr marL="504920" lvl="1" indent="-132873" defTabSz="850391">
              <a:spcBef>
                <a:spcPts val="300"/>
              </a:spcBef>
              <a:buClr>
                <a:srgbClr val="C00000"/>
              </a:buClr>
              <a:buFont typeface="Arial"/>
              <a:buChar char="•"/>
              <a:defRPr sz="1800"/>
            </a:pPr>
            <a:r>
              <a:rPr sz="1302" dirty="0">
                <a:latin typeface="Arial"/>
                <a:ea typeface="Arial"/>
                <a:cs typeface="Arial"/>
                <a:sym typeface="Arial"/>
              </a:rPr>
              <a:t>The generality of measurement devices active in the network.</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a:spLocks noGrp="1"/>
          </p:cNvSpPr>
          <p:nvPr>
            <p:ph type="title"/>
          </p:nvPr>
        </p:nvSpPr>
        <p:spPr>
          <a:xfrm>
            <a:off x="457200" y="340005"/>
            <a:ext cx="8229600" cy="617353"/>
          </a:xfrm>
          <a:prstGeom prst="rect">
            <a:avLst/>
          </a:prstGeom>
        </p:spPr>
        <p:txBody>
          <a:bodyPr lIns="0" tIns="0" rIns="0" bIns="0">
            <a:normAutofit/>
          </a:bodyPr>
          <a:lstStyle>
            <a:lvl1pPr algn="l">
              <a:defRPr sz="2400">
                <a:latin typeface="Arial"/>
                <a:ea typeface="Arial"/>
                <a:cs typeface="Arial"/>
                <a:sym typeface="Arial"/>
              </a:defRPr>
            </a:lvl1pPr>
          </a:lstStyle>
          <a:p>
            <a:pPr lvl="0">
              <a:defRPr sz="1800"/>
            </a:pPr>
            <a:r>
              <a:rPr sz="2400"/>
              <a:t>Use cases in IEEE P802.16.3 architecture</a:t>
            </a:r>
          </a:p>
        </p:txBody>
      </p:sp>
      <p:graphicFrame>
        <p:nvGraphicFramePr>
          <p:cNvPr id="47" name="Table 47"/>
          <p:cNvGraphicFramePr/>
          <p:nvPr>
            <p:extLst>
              <p:ext uri="{D42A27DB-BD31-4B8C-83A1-F6EECF244321}">
                <p14:modId xmlns:p14="http://schemas.microsoft.com/office/powerpoint/2010/main" val="3352088137"/>
              </p:ext>
            </p:extLst>
          </p:nvPr>
        </p:nvGraphicFramePr>
        <p:xfrm>
          <a:off x="304800" y="838200"/>
          <a:ext cx="8534400" cy="4267199"/>
        </p:xfrm>
        <a:graphic>
          <a:graphicData uri="http://schemas.openxmlformats.org/drawingml/2006/table">
            <a:tbl>
              <a:tblPr firstRow="1" firstCol="1">
                <a:effectLst>
                  <a:outerShdw blurRad="50800" dist="50800" dir="5400000" algn="ctr" rotWithShape="0">
                    <a:schemeClr val="bg1">
                      <a:lumMod val="85000"/>
                    </a:schemeClr>
                  </a:outerShdw>
                </a:effectLst>
                <a:tableStyleId>{4C3C2611-4C71-4FC5-86AE-919BDF0F9419}</a:tableStyleId>
              </a:tblPr>
              <a:tblGrid>
                <a:gridCol w="1383957"/>
                <a:gridCol w="819625"/>
                <a:gridCol w="827836"/>
                <a:gridCol w="751028"/>
                <a:gridCol w="788579"/>
                <a:gridCol w="872216"/>
                <a:gridCol w="754440"/>
                <a:gridCol w="679339"/>
                <a:gridCol w="827836"/>
                <a:gridCol w="829544"/>
              </a:tblGrid>
              <a:tr h="155715">
                <a:tc>
                  <a:txBody>
                    <a:bodyPr/>
                    <a:lstStyle/>
                    <a:p>
                      <a:pPr lvl="0" algn="l" defTabSz="457200">
                        <a:defRPr sz="1800" b="0" i="0">
                          <a:solidFill>
                            <a:srgbClr val="000000"/>
                          </a:solidFill>
                        </a:defRPr>
                      </a:pPr>
                      <a:r>
                        <a:rPr sz="600" b="1"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gridSpan="9">
                  <a:txBody>
                    <a:bodyPr/>
                    <a:lstStyle/>
                    <a:p>
                      <a:pPr lvl="0" algn="ctr" defTabSz="457200">
                        <a:defRPr sz="1800" b="0" i="0">
                          <a:solidFill>
                            <a:srgbClr val="000000"/>
                          </a:solidFill>
                        </a:defRPr>
                      </a:pPr>
                      <a:r>
                        <a:rPr sz="1000" b="1" dirty="0">
                          <a:solidFill>
                            <a:srgbClr val="FF0000"/>
                          </a:solidFill>
                          <a:latin typeface="Arial"/>
                          <a:ea typeface="Arial"/>
                          <a:cs typeface="Arial"/>
                          <a:sym typeface="Arial"/>
                        </a:rPr>
                        <a:t>Stakeholder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3717">
                <a:tc>
                  <a:txBody>
                    <a:bodyPr/>
                    <a:lstStyle/>
                    <a:p>
                      <a:pPr lvl="0" algn="ctr" defTabSz="457200">
                        <a:defRPr sz="1800" b="0" i="0">
                          <a:solidFill>
                            <a:srgbClr val="000000"/>
                          </a:solidFill>
                        </a:defRPr>
                      </a:pPr>
                      <a:r>
                        <a:rPr sz="900" b="1" dirty="0">
                          <a:solidFill>
                            <a:srgbClr val="FF0000"/>
                          </a:solidFill>
                          <a:latin typeface="Arial"/>
                          <a:ea typeface="Arial"/>
                          <a:cs typeface="Arial"/>
                          <a:sym typeface="Arial"/>
                        </a:rPr>
                        <a:t>Measurement </a:t>
                      </a:r>
                      <a:endParaRPr lang="en-US" sz="900" b="1" dirty="0" smtClean="0">
                        <a:solidFill>
                          <a:srgbClr val="FF0000"/>
                        </a:solidFill>
                        <a:latin typeface="Arial"/>
                        <a:ea typeface="Arial"/>
                        <a:cs typeface="Arial"/>
                        <a:sym typeface="Arial"/>
                      </a:endParaRPr>
                    </a:p>
                    <a:p>
                      <a:pPr lvl="0" algn="ctr" defTabSz="457200">
                        <a:defRPr sz="1800" b="0" i="0">
                          <a:solidFill>
                            <a:srgbClr val="000000"/>
                          </a:solidFill>
                        </a:defRPr>
                      </a:pPr>
                      <a:r>
                        <a:rPr sz="900" b="1" dirty="0" smtClean="0">
                          <a:solidFill>
                            <a:srgbClr val="FF0000"/>
                          </a:solidFill>
                          <a:latin typeface="Arial"/>
                          <a:ea typeface="Arial"/>
                          <a:cs typeface="Arial"/>
                          <a:sym typeface="Arial"/>
                        </a:rPr>
                        <a:t>application</a:t>
                      </a:r>
                      <a:endParaRPr sz="900" b="1" dirty="0">
                        <a:solidFill>
                          <a:srgbClr val="FF0000"/>
                        </a:solidFill>
                        <a:latin typeface="Arial"/>
                        <a:ea typeface="Arial"/>
                        <a:cs typeface="Arial"/>
                        <a:sym typeface="Arial"/>
                      </a:endParaRP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b="1" dirty="0">
                          <a:latin typeface="Arial"/>
                          <a:ea typeface="Arial"/>
                          <a:cs typeface="Arial"/>
                          <a:sym typeface="Arial"/>
                        </a:rPr>
                        <a:t>Governmental policy maker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User (individual or enterprise)</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Cell tower operator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Wireless carrier / Network operator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Researcher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Standards developer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User device vendor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Application developer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c>
                  <a:txBody>
                    <a:bodyPr/>
                    <a:lstStyle/>
                    <a:p>
                      <a:pPr lvl="0" algn="ctr" defTabSz="457200">
                        <a:defRPr sz="1800" b="0" i="0"/>
                      </a:pPr>
                      <a:r>
                        <a:rPr sz="800" b="1" dirty="0">
                          <a:latin typeface="Arial"/>
                          <a:ea typeface="Arial"/>
                          <a:cs typeface="Arial"/>
                          <a:sym typeface="Arial"/>
                        </a:rPr>
                        <a:t>Mobile Application Service Provider</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chemeClr val="bg1">
                        <a:lumMod val="85000"/>
                      </a:schemeClr>
                    </a:solidFill>
                  </a:tcPr>
                </a:tc>
              </a:tr>
              <a:tr h="498369">
                <a:tc>
                  <a:txBody>
                    <a:bodyPr/>
                    <a:lstStyle/>
                    <a:p>
                      <a:pPr lvl="0" algn="ctr" defTabSz="457200">
                        <a:defRPr sz="1800" b="0" i="0">
                          <a:solidFill>
                            <a:srgbClr val="000000"/>
                          </a:solidFill>
                        </a:defRPr>
                      </a:pPr>
                      <a:r>
                        <a:rPr sz="800" i="1" dirty="0">
                          <a:latin typeface="Arial"/>
                          <a:ea typeface="Arial"/>
                          <a:cs typeface="Arial"/>
                          <a:sym typeface="Arial"/>
                        </a:rPr>
                        <a:t>Overall data on Quality of Experience of set of networks available to consumers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49185">
                <a:tc>
                  <a:txBody>
                    <a:bodyPr/>
                    <a:lstStyle/>
                    <a:p>
                      <a:pPr lvl="0" algn="ctr" defTabSz="457200">
                        <a:defRPr sz="1800" b="0" i="0">
                          <a:solidFill>
                            <a:srgbClr val="000000"/>
                          </a:solidFill>
                        </a:defRPr>
                      </a:pPr>
                      <a:r>
                        <a:rPr sz="800" i="1" dirty="0">
                          <a:latin typeface="Arial"/>
                          <a:ea typeface="Arial"/>
                          <a:cs typeface="Arial"/>
                          <a:sym typeface="Arial"/>
                        </a:rPr>
                        <a:t>Quality of Experience of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73776">
                <a:tc>
                  <a:txBody>
                    <a:bodyPr/>
                    <a:lstStyle/>
                    <a:p>
                      <a:pPr lvl="0" algn="ctr" defTabSz="457200">
                        <a:defRPr sz="1800" b="0" i="0">
                          <a:solidFill>
                            <a:srgbClr val="000000"/>
                          </a:solidFill>
                        </a:defRPr>
                      </a:pPr>
                      <a:r>
                        <a:rPr sz="800" i="1" dirty="0">
                          <a:latin typeface="Arial"/>
                          <a:ea typeface="Arial"/>
                          <a:cs typeface="Arial"/>
                          <a:sym typeface="Arial"/>
                        </a:rPr>
                        <a:t>Identify limitations in deployment of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73776">
                <a:tc>
                  <a:txBody>
                    <a:bodyPr/>
                    <a:lstStyle/>
                    <a:p>
                      <a:pPr lvl="0" algn="ctr" defTabSz="457200">
                        <a:defRPr sz="1800" b="0" i="0">
                          <a:solidFill>
                            <a:srgbClr val="000000"/>
                          </a:solidFill>
                        </a:defRPr>
                      </a:pPr>
                      <a:r>
                        <a:rPr sz="800" i="1" dirty="0">
                          <a:latin typeface="Arial"/>
                          <a:ea typeface="Arial"/>
                          <a:cs typeface="Arial"/>
                          <a:sym typeface="Arial"/>
                        </a:rPr>
                        <a:t>Monitor for changes in operation of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49185">
                <a:tc>
                  <a:txBody>
                    <a:bodyPr/>
                    <a:lstStyle/>
                    <a:p>
                      <a:pPr lvl="0" algn="ctr" defTabSz="457200">
                        <a:defRPr sz="1800" b="0" i="0">
                          <a:solidFill>
                            <a:srgbClr val="000000"/>
                          </a:solidFill>
                        </a:defRPr>
                      </a:pPr>
                      <a:r>
                        <a:rPr sz="800" i="1" dirty="0">
                          <a:latin typeface="Arial"/>
                          <a:ea typeface="Arial"/>
                          <a:cs typeface="Arial"/>
                          <a:sym typeface="Arial"/>
                        </a:rPr>
                        <a:t>Diagnose problems in a specific network</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49185">
                <a:tc>
                  <a:txBody>
                    <a:bodyPr/>
                    <a:lstStyle/>
                    <a:p>
                      <a:pPr lvl="0" algn="ctr" defTabSz="457200">
                        <a:defRPr sz="1800" b="0" i="0">
                          <a:solidFill>
                            <a:srgbClr val="000000"/>
                          </a:solidFill>
                        </a:defRPr>
                      </a:pPr>
                      <a:r>
                        <a:rPr lang="en-US" sz="800" i="1" dirty="0" smtClean="0">
                          <a:latin typeface="Arial"/>
                          <a:ea typeface="Arial"/>
                          <a:cs typeface="Arial"/>
                          <a:sym typeface="Arial"/>
                        </a:rPr>
                        <a:t>I</a:t>
                      </a:r>
                      <a:r>
                        <a:rPr sz="800" i="1" dirty="0" smtClean="0">
                          <a:latin typeface="Arial"/>
                          <a:ea typeface="Arial"/>
                          <a:cs typeface="Arial"/>
                          <a:sym typeface="Arial"/>
                        </a:rPr>
                        <a:t>mprove </a:t>
                      </a:r>
                      <a:r>
                        <a:rPr sz="800" i="1" dirty="0">
                          <a:latin typeface="Arial"/>
                          <a:ea typeface="Arial"/>
                          <a:cs typeface="Arial"/>
                          <a:sym typeface="Arial"/>
                        </a:rPr>
                        <a:t>knowledge of system performance</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49185">
                <a:tc>
                  <a:txBody>
                    <a:bodyPr/>
                    <a:lstStyle/>
                    <a:p>
                      <a:pPr lvl="0" algn="ctr" defTabSz="457200">
                        <a:defRPr sz="1800" b="0" i="0">
                          <a:solidFill>
                            <a:srgbClr val="000000"/>
                          </a:solidFill>
                        </a:defRPr>
                      </a:pPr>
                      <a:r>
                        <a:rPr lang="en-US" sz="800" i="1" dirty="0" smtClean="0">
                          <a:latin typeface="Arial"/>
                          <a:ea typeface="Arial"/>
                          <a:cs typeface="Arial"/>
                          <a:sym typeface="Arial"/>
                        </a:rPr>
                        <a:t>L</a:t>
                      </a:r>
                      <a:r>
                        <a:rPr sz="800" i="1" dirty="0" smtClean="0">
                          <a:latin typeface="Arial"/>
                          <a:ea typeface="Arial"/>
                          <a:cs typeface="Arial"/>
                          <a:sym typeface="Arial"/>
                        </a:rPr>
                        <a:t>ead </a:t>
                      </a:r>
                      <a:r>
                        <a:rPr sz="800" i="1" dirty="0">
                          <a:latin typeface="Arial"/>
                          <a:ea typeface="Arial"/>
                          <a:cs typeface="Arial"/>
                          <a:sym typeface="Arial"/>
                        </a:rPr>
                        <a:t>the market toward more effective networks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622962">
                <a:tc>
                  <a:txBody>
                    <a:bodyPr/>
                    <a:lstStyle/>
                    <a:p>
                      <a:pPr lvl="0" algn="ctr" defTabSz="457200">
                        <a:defRPr sz="1800" b="0" i="0">
                          <a:solidFill>
                            <a:srgbClr val="000000"/>
                          </a:solidFill>
                        </a:defRPr>
                      </a:pPr>
                      <a:r>
                        <a:rPr lang="en-US" sz="800" i="1" dirty="0" smtClean="0">
                          <a:latin typeface="Arial"/>
                          <a:ea typeface="Arial"/>
                          <a:cs typeface="Arial"/>
                          <a:sym typeface="Arial"/>
                        </a:rPr>
                        <a:t>E</a:t>
                      </a:r>
                      <a:r>
                        <a:rPr sz="800" i="1" dirty="0" smtClean="0">
                          <a:latin typeface="Arial"/>
                          <a:ea typeface="Arial"/>
                          <a:cs typeface="Arial"/>
                          <a:sym typeface="Arial"/>
                        </a:rPr>
                        <a:t>ncourage </a:t>
                      </a:r>
                      <a:r>
                        <a:rPr sz="800" i="1" dirty="0">
                          <a:latin typeface="Arial"/>
                          <a:ea typeface="Arial"/>
                          <a:cs typeface="Arial"/>
                          <a:sym typeface="Arial"/>
                        </a:rPr>
                        <a:t>the redeployment of scarce spectrum using efficient technologies and implementations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73776">
                <a:tc>
                  <a:txBody>
                    <a:bodyPr/>
                    <a:lstStyle/>
                    <a:p>
                      <a:pPr lvl="0" algn="ctr" defTabSz="457200">
                        <a:defRPr sz="1800" b="0" i="0">
                          <a:solidFill>
                            <a:srgbClr val="000000"/>
                          </a:solidFill>
                        </a:defRPr>
                      </a:pPr>
                      <a:r>
                        <a:rPr lang="en-US" sz="800" i="1" dirty="0" smtClean="0">
                          <a:latin typeface="Arial"/>
                          <a:ea typeface="Arial"/>
                          <a:cs typeface="Arial"/>
                          <a:sym typeface="Arial"/>
                        </a:rPr>
                        <a:t>C</a:t>
                      </a:r>
                      <a:r>
                        <a:rPr sz="800" i="1" dirty="0" smtClean="0">
                          <a:latin typeface="Arial"/>
                          <a:ea typeface="Arial"/>
                          <a:cs typeface="Arial"/>
                          <a:sym typeface="Arial"/>
                        </a:rPr>
                        <a:t>ompare </a:t>
                      </a:r>
                      <a:r>
                        <a:rPr sz="800" i="1" dirty="0">
                          <a:latin typeface="Arial"/>
                          <a:ea typeface="Arial"/>
                          <a:cs typeface="Arial"/>
                          <a:sym typeface="Arial"/>
                        </a:rPr>
                        <a:t>measured performance data to simulated results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124592">
                <a:tc>
                  <a:txBody>
                    <a:bodyPr/>
                    <a:lstStyle/>
                    <a:p>
                      <a:pPr lvl="0" algn="ctr" defTabSz="457200">
                        <a:defRPr sz="1800" b="0" i="0">
                          <a:solidFill>
                            <a:srgbClr val="000000"/>
                          </a:solidFill>
                        </a:defRPr>
                      </a:pPr>
                      <a:r>
                        <a:rPr lang="en-US" sz="800" i="1" dirty="0" smtClean="0">
                          <a:latin typeface="Arial"/>
                          <a:ea typeface="Arial"/>
                          <a:cs typeface="Arial"/>
                          <a:sym typeface="Arial"/>
                        </a:rPr>
                        <a:t>A</a:t>
                      </a:r>
                      <a:r>
                        <a:rPr sz="800" i="1" dirty="0" smtClean="0">
                          <a:latin typeface="Arial"/>
                          <a:ea typeface="Arial"/>
                          <a:cs typeface="Arial"/>
                          <a:sym typeface="Arial"/>
                        </a:rPr>
                        <a:t>ssess </a:t>
                      </a:r>
                      <a:r>
                        <a:rPr sz="800" i="1" dirty="0">
                          <a:latin typeface="Arial"/>
                          <a:ea typeface="Arial"/>
                          <a:cs typeface="Arial"/>
                          <a:sym typeface="Arial"/>
                        </a:rPr>
                        <a:t>theoretical models</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373776">
                <a:tc>
                  <a:txBody>
                    <a:bodyPr/>
                    <a:lstStyle/>
                    <a:p>
                      <a:pPr lvl="0" algn="ctr" defTabSz="457200">
                        <a:defRPr sz="1800" b="0" i="0">
                          <a:solidFill>
                            <a:srgbClr val="000000"/>
                          </a:solidFill>
                        </a:defRPr>
                      </a:pPr>
                      <a:r>
                        <a:rPr lang="en-US" sz="800" i="1" dirty="0" smtClean="0">
                          <a:latin typeface="Arial"/>
                          <a:ea typeface="Arial"/>
                          <a:cs typeface="Arial"/>
                          <a:sym typeface="Arial"/>
                        </a:rPr>
                        <a:t>A</a:t>
                      </a:r>
                      <a:r>
                        <a:rPr sz="800" i="1" dirty="0" smtClean="0">
                          <a:latin typeface="Arial"/>
                          <a:ea typeface="Arial"/>
                          <a:cs typeface="Arial"/>
                          <a:sym typeface="Arial"/>
                        </a:rPr>
                        <a:t>ssess </a:t>
                      </a:r>
                      <a:r>
                        <a:rPr sz="800" i="1" dirty="0">
                          <a:latin typeface="Arial"/>
                          <a:ea typeface="Arial"/>
                          <a:cs typeface="Arial"/>
                          <a:sym typeface="Arial"/>
                        </a:rPr>
                        <a:t>technology elements proposed during standards development</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x</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ctr" defTabSz="457200">
                        <a:defRPr sz="1800" b="0" i="0"/>
                      </a:pPr>
                      <a:r>
                        <a:rPr sz="800" dirty="0">
                          <a:latin typeface="Arial"/>
                          <a:ea typeface="Arial"/>
                          <a:cs typeface="Arial"/>
                          <a:sym typeface="Arial"/>
                        </a:rPr>
                        <a:t> </a:t>
                      </a:r>
                    </a:p>
                  </a:txBody>
                  <a:tcPr marL="0" marR="0" marT="0" marB="0" anchor="ctr"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bl>
          </a:graphicData>
        </a:graphic>
      </p:graphicFrame>
      <p:sp>
        <p:nvSpPr>
          <p:cNvPr id="48" name="Shape 48"/>
          <p:cNvSpPr>
            <a:spLocks noGrp="1"/>
          </p:cNvSpPr>
          <p:nvPr>
            <p:ph type="body" idx="1"/>
          </p:nvPr>
        </p:nvSpPr>
        <p:spPr>
          <a:xfrm>
            <a:off x="304800" y="5181600"/>
            <a:ext cx="8229600" cy="1295400"/>
          </a:xfrm>
          <a:prstGeom prst="rect">
            <a:avLst/>
          </a:prstGeom>
        </p:spPr>
        <p:txBody>
          <a:bodyPr lIns="0" tIns="0" rIns="0" bIns="0">
            <a:normAutofit/>
          </a:bodyPr>
          <a:lstStyle/>
          <a:p>
            <a:pPr marL="114300" lvl="0" indent="-171450">
              <a:spcBef>
                <a:spcPts val="300"/>
              </a:spcBef>
              <a:buClr>
                <a:srgbClr val="C00000"/>
              </a:buClr>
              <a:buFont typeface="Arial"/>
              <a:defRPr sz="1800"/>
            </a:pPr>
            <a:r>
              <a:rPr sz="1600" dirty="0">
                <a:latin typeface="Arial"/>
                <a:ea typeface="Arial"/>
                <a:cs typeface="Arial"/>
                <a:sym typeface="Arial"/>
              </a:rPr>
              <a:t>The table above </a:t>
            </a:r>
            <a:r>
              <a:rPr lang="en-US" sz="1600" dirty="0" smtClean="0">
                <a:latin typeface="Arial"/>
                <a:ea typeface="Arial"/>
                <a:cs typeface="Arial"/>
                <a:sym typeface="Arial"/>
              </a:rPr>
              <a:t>(</a:t>
            </a:r>
            <a:r>
              <a:rPr sz="1600" dirty="0" smtClean="0">
                <a:latin typeface="Arial"/>
                <a:ea typeface="Arial"/>
                <a:cs typeface="Arial"/>
                <a:sym typeface="Arial"/>
              </a:rPr>
              <a:t>from </a:t>
            </a:r>
            <a:r>
              <a:rPr lang="en-US" sz="1600" dirty="0" smtClean="0">
                <a:latin typeface="Arial"/>
                <a:ea typeface="Arial"/>
                <a:cs typeface="Arial"/>
                <a:sym typeface="Arial"/>
              </a:rPr>
              <a:t>[A&amp;R] section 4) </a:t>
            </a:r>
            <a:r>
              <a:rPr sz="1600" dirty="0" smtClean="0">
                <a:latin typeface="Arial"/>
                <a:ea typeface="Arial"/>
                <a:cs typeface="Arial"/>
                <a:sym typeface="Arial"/>
              </a:rPr>
              <a:t>lists </a:t>
            </a:r>
            <a:r>
              <a:rPr sz="1600" dirty="0">
                <a:latin typeface="Arial"/>
                <a:ea typeface="Arial"/>
                <a:cs typeface="Arial"/>
                <a:sym typeface="Arial"/>
              </a:rPr>
              <a:t>the identified use cases for the measurements.</a:t>
            </a:r>
          </a:p>
          <a:p>
            <a:pPr marL="114300" lvl="0" indent="-171450">
              <a:spcBef>
                <a:spcPts val="300"/>
              </a:spcBef>
              <a:buClr>
                <a:srgbClr val="C00000"/>
              </a:buClr>
              <a:buFont typeface="Arial"/>
              <a:defRPr sz="1800"/>
            </a:pPr>
            <a:r>
              <a:rPr sz="1600" dirty="0">
                <a:latin typeface="Arial"/>
                <a:ea typeface="Arial"/>
                <a:cs typeface="Arial"/>
                <a:sym typeface="Arial"/>
              </a:rPr>
              <a:t>This includes a number of possible stakeholders that are not only ISPs and Regulators.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xfrm>
            <a:off x="457200" y="274638"/>
            <a:ext cx="8229600" cy="715963"/>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a:t>802.16.3 and LMAP commonalities</a:t>
            </a:r>
          </a:p>
        </p:txBody>
      </p:sp>
      <p:sp>
        <p:nvSpPr>
          <p:cNvPr id="51" name="Shape 51"/>
          <p:cNvSpPr>
            <a:spLocks noGrp="1"/>
          </p:cNvSpPr>
          <p:nvPr>
            <p:ph type="body" idx="1"/>
          </p:nvPr>
        </p:nvSpPr>
        <p:spPr>
          <a:xfrm>
            <a:off x="457200" y="1066800"/>
            <a:ext cx="8229600" cy="4953000"/>
          </a:xfrm>
          <a:prstGeom prst="rect">
            <a:avLst/>
          </a:prstGeom>
        </p:spPr>
        <p:txBody>
          <a:bodyPr lIns="0" tIns="0" rIns="0" bIns="0">
            <a:normAutofit/>
          </a:bodyPr>
          <a:lstStyle/>
          <a:p>
            <a:pPr marL="114300" lvl="0" indent="-171450">
              <a:spcBef>
                <a:spcPts val="300"/>
              </a:spcBef>
              <a:buClr>
                <a:srgbClr val="C00000"/>
              </a:buClr>
              <a:buFont typeface="Arial"/>
              <a:defRPr sz="1800"/>
            </a:pPr>
            <a:r>
              <a:rPr sz="1600">
                <a:latin typeface="Arial"/>
                <a:ea typeface="Arial"/>
                <a:cs typeface="Arial"/>
                <a:sym typeface="Arial"/>
              </a:rPr>
              <a:t>Both the WGs have the focus on measuring the performance of broadband services with the end user perspective.</a:t>
            </a:r>
          </a:p>
          <a:p>
            <a:pPr marL="114300" lvl="0" indent="-171450">
              <a:spcBef>
                <a:spcPts val="300"/>
              </a:spcBef>
              <a:buClr>
                <a:srgbClr val="C00000"/>
              </a:buClr>
              <a:buFont typeface="Arial"/>
              <a:defRPr sz="1800"/>
            </a:pPr>
            <a:r>
              <a:rPr sz="1600">
                <a:latin typeface="Arial"/>
                <a:ea typeface="Arial"/>
                <a:cs typeface="Arial"/>
                <a:sym typeface="Arial"/>
              </a:rPr>
              <a:t>The two frameworks have several commonalities as the MA (Measurement Agent) concept, that in 802.16.3 is embedded either in the Client or in the Server entities while in LMAP is a separate logical entity.</a:t>
            </a:r>
          </a:p>
          <a:p>
            <a:pPr marL="628650" lvl="1" indent="-171450">
              <a:spcBef>
                <a:spcPts val="300"/>
              </a:spcBef>
              <a:buClr>
                <a:srgbClr val="C00000"/>
              </a:buClr>
              <a:buFont typeface="Arial"/>
              <a:buChar char="•"/>
              <a:defRPr sz="1800"/>
            </a:pPr>
            <a:r>
              <a:rPr sz="1600">
                <a:latin typeface="Arial"/>
                <a:ea typeface="Arial"/>
                <a:cs typeface="Arial"/>
                <a:sym typeface="Arial"/>
              </a:rPr>
              <a:t>However, the role of the “Measurement peer” in LMAP is not apparent, as it is marked “out of scope”, while the P802.16.3 CLIENT entity includes the roles of both the MA and the “Measurement peer”.</a:t>
            </a:r>
          </a:p>
          <a:p>
            <a:pPr marL="114300" lvl="0" indent="-171450">
              <a:spcBef>
                <a:spcPts val="300"/>
              </a:spcBef>
              <a:buClr>
                <a:srgbClr val="C00000"/>
              </a:buClr>
              <a:buFont typeface="Arial"/>
              <a:defRPr sz="1800"/>
            </a:pPr>
            <a:r>
              <a:rPr sz="1600">
                <a:latin typeface="Arial"/>
                <a:ea typeface="Arial"/>
                <a:cs typeface="Arial"/>
                <a:sym typeface="Arial"/>
              </a:rPr>
              <a:t>CONTROLLER and COLLECTOR are logical entities that have similar roles in both the scenarios.</a:t>
            </a:r>
          </a:p>
          <a:p>
            <a:pPr marL="114300" lvl="0" indent="-171450">
              <a:spcBef>
                <a:spcPts val="300"/>
              </a:spcBef>
              <a:buClr>
                <a:srgbClr val="C00000"/>
              </a:buClr>
              <a:buFont typeface="Arial"/>
              <a:defRPr sz="1800"/>
            </a:pPr>
            <a:r>
              <a:rPr sz="1600">
                <a:latin typeface="Arial"/>
                <a:ea typeface="Arial"/>
                <a:cs typeface="Arial"/>
                <a:sym typeface="Arial"/>
              </a:rPr>
              <a:t>The link to the IETF IPPM workgroup is common in both the WGs to include such metrics, if makes sense.</a:t>
            </a:r>
          </a:p>
          <a:p>
            <a:pPr marL="114300" lvl="0" indent="-171450">
              <a:spcBef>
                <a:spcPts val="300"/>
              </a:spcBef>
              <a:buClr>
                <a:srgbClr val="C00000"/>
              </a:buClr>
              <a:buFont typeface="Arial"/>
              <a:defRPr sz="1800"/>
            </a:pPr>
            <a:r>
              <a:rPr sz="1600">
                <a:latin typeface="Arial"/>
                <a:ea typeface="Arial"/>
                <a:cs typeface="Arial"/>
                <a:sym typeface="Arial"/>
              </a:rPr>
              <a:t>The definition of a protocol to communicate among the different entities is present in both the WGs, even if the details are different.</a:t>
            </a:r>
          </a:p>
          <a:p>
            <a:pPr marL="114300" lvl="0" indent="-171450">
              <a:spcBef>
                <a:spcPts val="300"/>
              </a:spcBef>
              <a:buClr>
                <a:srgbClr val="C00000"/>
              </a:buClr>
              <a:buFont typeface="Arial"/>
              <a:defRPr sz="1800"/>
            </a:pPr>
            <a:r>
              <a:rPr sz="1600">
                <a:latin typeface="Arial"/>
                <a:ea typeface="Arial"/>
                <a:cs typeface="Arial"/>
                <a:sym typeface="Arial"/>
              </a:rPr>
              <a:t>Both the WGs consider security as one of the major topics.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a:xfrm>
            <a:off x="457200" y="274638"/>
            <a:ext cx="8229600" cy="1143001"/>
          </a:xfrm>
          <a:prstGeom prst="rect">
            <a:avLst/>
          </a:prstGeom>
        </p:spPr>
        <p:txBody>
          <a:bodyPr lIns="0" tIns="0" rIns="0" bIns="0">
            <a:normAutofit/>
          </a:bodyPr>
          <a:lstStyle>
            <a:lvl1pPr algn="l">
              <a:defRPr sz="2800">
                <a:latin typeface="Arial"/>
                <a:ea typeface="Arial"/>
                <a:cs typeface="Arial"/>
                <a:sym typeface="Arial"/>
              </a:defRPr>
            </a:lvl1pPr>
          </a:lstStyle>
          <a:p>
            <a:pPr lvl="0">
              <a:defRPr sz="1800"/>
            </a:pPr>
            <a:r>
              <a:rPr sz="2800" dirty="0"/>
              <a:t>Possible P802.16.3-based enhancements to LMAP</a:t>
            </a:r>
          </a:p>
        </p:txBody>
      </p:sp>
      <p:sp>
        <p:nvSpPr>
          <p:cNvPr id="54" name="Shape 54"/>
          <p:cNvSpPr>
            <a:spLocks noGrp="1"/>
          </p:cNvSpPr>
          <p:nvPr>
            <p:ph type="body" idx="1"/>
          </p:nvPr>
        </p:nvSpPr>
        <p:spPr>
          <a:xfrm>
            <a:off x="457200" y="838200"/>
            <a:ext cx="8382000" cy="5562600"/>
          </a:xfrm>
          <a:prstGeom prst="rect">
            <a:avLst/>
          </a:prstGeom>
        </p:spPr>
        <p:txBody>
          <a:bodyPr lIns="0" tIns="0" rIns="0" bIns="0">
            <a:normAutofit fontScale="32500" lnSpcReduction="20000"/>
          </a:bodyPr>
          <a:lstStyle/>
          <a:p>
            <a:pPr marL="150018" lvl="0" indent="-150018">
              <a:spcBef>
                <a:spcPts val="300"/>
              </a:spcBef>
              <a:buClr>
                <a:srgbClr val="C00000"/>
              </a:buClr>
              <a:buFont typeface="Arial"/>
              <a:defRPr sz="1800"/>
            </a:pPr>
            <a:endParaRPr lang="en-US" sz="2300" b="1" dirty="0" smtClean="0">
              <a:latin typeface="Arial"/>
              <a:ea typeface="Arial"/>
              <a:cs typeface="Arial"/>
              <a:sym typeface="Arial"/>
            </a:endParaRPr>
          </a:p>
          <a:p>
            <a:pPr marL="150018" lvl="0" indent="-150018">
              <a:lnSpc>
                <a:spcPct val="120000"/>
              </a:lnSpc>
              <a:spcBef>
                <a:spcPts val="300"/>
              </a:spcBef>
              <a:buClr>
                <a:srgbClr val="C00000"/>
              </a:buClr>
              <a:buFont typeface="Arial"/>
              <a:defRPr sz="1800"/>
            </a:pPr>
            <a:r>
              <a:rPr sz="3700" b="1" dirty="0" smtClean="0">
                <a:latin typeface="Arial"/>
                <a:ea typeface="Arial"/>
                <a:cs typeface="Arial"/>
                <a:sym typeface="Arial"/>
              </a:rPr>
              <a:t>The </a:t>
            </a:r>
            <a:r>
              <a:rPr sz="3700" b="1" dirty="0">
                <a:latin typeface="Arial"/>
                <a:ea typeface="Arial"/>
                <a:cs typeface="Arial"/>
                <a:sym typeface="Arial"/>
              </a:rPr>
              <a:t>MOBILE aspects</a:t>
            </a:r>
            <a:r>
              <a:rPr sz="3700" dirty="0">
                <a:latin typeface="Arial"/>
                <a:ea typeface="Arial"/>
                <a:cs typeface="Arial"/>
                <a:sym typeface="Arial"/>
              </a:rPr>
              <a:t>. In fact the mobile domain is including some specifics that are potentially very important to capture</a:t>
            </a:r>
            <a:r>
              <a:rPr sz="3700" dirty="0" smtClean="0">
                <a:latin typeface="Arial"/>
                <a:ea typeface="Arial"/>
                <a:cs typeface="Arial"/>
                <a:sym typeface="Arial"/>
              </a:rPr>
              <a:t>.</a:t>
            </a:r>
            <a:endParaRPr lang="en-US" sz="3700" dirty="0" smtClean="0">
              <a:latin typeface="Arial"/>
              <a:ea typeface="Arial"/>
              <a:cs typeface="Arial"/>
              <a:sym typeface="Arial"/>
            </a:endParaRPr>
          </a:p>
          <a:p>
            <a:pPr marL="542925" lvl="1" indent="-142875">
              <a:lnSpc>
                <a:spcPct val="120000"/>
              </a:lnSpc>
              <a:spcBef>
                <a:spcPts val="300"/>
              </a:spcBef>
              <a:buClr>
                <a:srgbClr val="C00000"/>
              </a:buClr>
              <a:buFont typeface="Arial"/>
              <a:buChar char="•"/>
              <a:defRPr sz="1800"/>
            </a:pPr>
            <a:r>
              <a:rPr lang="en-US" sz="3100" dirty="0" smtClean="0">
                <a:latin typeface="Arial"/>
                <a:ea typeface="Arial"/>
                <a:cs typeface="Arial"/>
                <a:sym typeface="Arial"/>
              </a:rPr>
              <a:t>As an example, see the list present </a:t>
            </a:r>
            <a:r>
              <a:rPr sz="3100" dirty="0" smtClean="0">
                <a:latin typeface="Arial"/>
                <a:ea typeface="Arial"/>
                <a:cs typeface="Arial"/>
                <a:sym typeface="Arial"/>
              </a:rPr>
              <a:t>in </a:t>
            </a:r>
            <a:r>
              <a:rPr lang="en-US" sz="3100" dirty="0" smtClean="0">
                <a:latin typeface="Arial"/>
                <a:ea typeface="Arial"/>
                <a:cs typeface="Arial"/>
                <a:sym typeface="Arial"/>
              </a:rPr>
              <a:t>[</a:t>
            </a:r>
            <a:r>
              <a:rPr sz="3100" dirty="0" smtClean="0">
                <a:latin typeface="Arial"/>
                <a:ea typeface="Arial"/>
                <a:cs typeface="Arial"/>
                <a:sym typeface="Arial"/>
              </a:rPr>
              <a:t>A&amp;R</a:t>
            </a:r>
            <a:r>
              <a:rPr lang="en-US" sz="3100" dirty="0" smtClean="0">
                <a:latin typeface="Arial"/>
                <a:ea typeface="Arial"/>
                <a:cs typeface="Arial"/>
                <a:sym typeface="Arial"/>
              </a:rPr>
              <a:t>]</a:t>
            </a:r>
            <a:r>
              <a:rPr sz="3100" dirty="0" smtClean="0">
                <a:latin typeface="Arial"/>
                <a:ea typeface="Arial"/>
                <a:cs typeface="Arial"/>
                <a:sym typeface="Arial"/>
              </a:rPr>
              <a:t> </a:t>
            </a:r>
            <a:r>
              <a:rPr lang="en-US" sz="3100" dirty="0" smtClean="0">
                <a:latin typeface="Arial"/>
                <a:ea typeface="Arial"/>
                <a:cs typeface="Arial"/>
                <a:sym typeface="Arial"/>
              </a:rPr>
              <a:t>section 5</a:t>
            </a:r>
            <a:r>
              <a:rPr sz="3100" dirty="0" smtClean="0">
                <a:latin typeface="Arial"/>
                <a:ea typeface="Arial"/>
                <a:cs typeface="Arial"/>
                <a:sym typeface="Arial"/>
              </a:rPr>
              <a:t>:</a:t>
            </a:r>
            <a:endParaRPr sz="3100" dirty="0">
              <a:latin typeface="Arial"/>
              <a:ea typeface="Arial"/>
              <a:cs typeface="Arial"/>
              <a:sym typeface="Arial"/>
            </a:endParaRPr>
          </a:p>
          <a:p>
            <a:pPr lvl="2">
              <a:lnSpc>
                <a:spcPct val="120000"/>
              </a:lnSpc>
              <a:buClr>
                <a:srgbClr val="C00000"/>
              </a:buClr>
            </a:pPr>
            <a:r>
              <a:rPr lang="en-US" sz="3100" i="1" dirty="0" smtClean="0">
                <a:latin typeface="Arial"/>
                <a:ea typeface="Arial"/>
                <a:cs typeface="Arial"/>
              </a:rPr>
              <a:t>“…measurements </a:t>
            </a:r>
            <a:r>
              <a:rPr lang="en-US" sz="3100" i="1" dirty="0">
                <a:latin typeface="Arial"/>
                <a:ea typeface="Arial"/>
                <a:cs typeface="Arial"/>
              </a:rPr>
              <a:t>will typically be related to a specific user device, rather than to a router on a LAN</a:t>
            </a:r>
          </a:p>
          <a:p>
            <a:pPr lvl="2">
              <a:lnSpc>
                <a:spcPct val="120000"/>
              </a:lnSpc>
              <a:buClr>
                <a:srgbClr val="C00000"/>
              </a:buClr>
            </a:pPr>
            <a:r>
              <a:rPr lang="en-US" sz="3100" i="1" dirty="0">
                <a:latin typeface="Arial"/>
                <a:ea typeface="Arial"/>
                <a:cs typeface="Arial"/>
              </a:rPr>
              <a:t>a single user device can typically operate with multiple disparate network technologies</a:t>
            </a:r>
          </a:p>
          <a:p>
            <a:pPr lvl="2">
              <a:lnSpc>
                <a:spcPct val="120000"/>
              </a:lnSpc>
              <a:buClr>
                <a:srgbClr val="C00000"/>
              </a:buClr>
            </a:pPr>
            <a:r>
              <a:rPr lang="en-US" sz="3100" i="1" dirty="0">
                <a:latin typeface="Arial"/>
                <a:ea typeface="Arial"/>
                <a:cs typeface="Arial"/>
              </a:rPr>
              <a:t>a single user device may connect with multiple operators</a:t>
            </a:r>
          </a:p>
          <a:p>
            <a:pPr lvl="2">
              <a:lnSpc>
                <a:spcPct val="120000"/>
              </a:lnSpc>
              <a:buClr>
                <a:srgbClr val="C00000"/>
              </a:buClr>
            </a:pPr>
            <a:r>
              <a:rPr lang="en-US" sz="3100" i="1" dirty="0">
                <a:latin typeface="Arial"/>
                <a:ea typeface="Arial"/>
                <a:cs typeface="Arial"/>
              </a:rPr>
              <a:t>a user device experiences widely varying signal and network conditions</a:t>
            </a:r>
          </a:p>
          <a:p>
            <a:pPr lvl="2">
              <a:lnSpc>
                <a:spcPct val="120000"/>
              </a:lnSpc>
              <a:buClr>
                <a:srgbClr val="C00000"/>
              </a:buClr>
            </a:pPr>
            <a:r>
              <a:rPr lang="en-US" sz="3100" i="1" dirty="0">
                <a:latin typeface="Arial"/>
                <a:ea typeface="Arial"/>
                <a:cs typeface="Arial"/>
              </a:rPr>
              <a:t>due to variability, far larger statistical samples may be required to draw generalized conclusions</a:t>
            </a:r>
          </a:p>
          <a:p>
            <a:pPr lvl="2">
              <a:lnSpc>
                <a:spcPct val="120000"/>
              </a:lnSpc>
              <a:buClr>
                <a:srgbClr val="C00000"/>
              </a:buClr>
            </a:pPr>
            <a:r>
              <a:rPr lang="en-US" sz="3100" i="1" dirty="0">
                <a:latin typeface="Arial"/>
                <a:ea typeface="Arial"/>
                <a:cs typeface="Arial"/>
              </a:rPr>
              <a:t>significantly more metadata (including, for example, location information) is required to characterize the scenario of a specific sample</a:t>
            </a:r>
          </a:p>
          <a:p>
            <a:pPr lvl="2">
              <a:lnSpc>
                <a:spcPct val="120000"/>
              </a:lnSpc>
              <a:buClr>
                <a:srgbClr val="C00000"/>
              </a:buClr>
            </a:pPr>
            <a:r>
              <a:rPr lang="en-US" sz="3100" i="1" dirty="0">
                <a:latin typeface="Arial"/>
                <a:ea typeface="Arial"/>
                <a:cs typeface="Arial"/>
              </a:rPr>
              <a:t>it may be necessary to trigger testing based on a set of environmental circumstances, such as location, rather than relying upon scenarios such as LAN quiescence as a trigger</a:t>
            </a:r>
          </a:p>
          <a:p>
            <a:pPr lvl="2">
              <a:lnSpc>
                <a:spcPct val="120000"/>
              </a:lnSpc>
              <a:buClr>
                <a:srgbClr val="C00000"/>
              </a:buClr>
            </a:pPr>
            <a:r>
              <a:rPr lang="en-US" sz="3100" i="1" dirty="0">
                <a:latin typeface="Arial"/>
                <a:ea typeface="Arial"/>
                <a:cs typeface="Arial"/>
              </a:rPr>
              <a:t>active testing may be relatively more constrained due to practical issues, including data plan limits and battery consumption</a:t>
            </a:r>
          </a:p>
          <a:p>
            <a:pPr lvl="2">
              <a:lnSpc>
                <a:spcPct val="120000"/>
              </a:lnSpc>
              <a:buClr>
                <a:srgbClr val="C00000"/>
              </a:buClr>
            </a:pPr>
            <a:r>
              <a:rPr lang="en-US" sz="3100" i="1" dirty="0">
                <a:latin typeface="Arial"/>
                <a:ea typeface="Arial"/>
                <a:cs typeface="Arial"/>
              </a:rPr>
              <a:t>underlying software on many mobile devices is relatively closed, and underlying network data is often relatively difficult to </a:t>
            </a:r>
            <a:r>
              <a:rPr lang="en-US" sz="3100" i="1" dirty="0" smtClean="0">
                <a:latin typeface="Arial"/>
                <a:ea typeface="Arial"/>
                <a:cs typeface="Arial"/>
              </a:rPr>
              <a:t>access…”</a:t>
            </a:r>
            <a:endParaRPr lang="en-US" sz="3100" i="1" dirty="0">
              <a:latin typeface="Arial"/>
              <a:ea typeface="Arial"/>
              <a:cs typeface="Arial"/>
            </a:endParaRPr>
          </a:p>
          <a:p>
            <a:pPr marL="1000125" lvl="2" indent="-142875">
              <a:spcBef>
                <a:spcPts val="300"/>
              </a:spcBef>
              <a:buClr>
                <a:srgbClr val="C00000"/>
              </a:buClr>
              <a:buFont typeface="Arial"/>
              <a:defRPr sz="1800"/>
            </a:pPr>
            <a:endParaRPr sz="2500" dirty="0" smtClean="0">
              <a:latin typeface="Arial"/>
              <a:ea typeface="Arial"/>
              <a:cs typeface="Arial"/>
              <a:sym typeface="Arial"/>
            </a:endParaRPr>
          </a:p>
          <a:p>
            <a:pPr marL="92868" lvl="0" indent="-150018">
              <a:lnSpc>
                <a:spcPct val="120000"/>
              </a:lnSpc>
              <a:spcBef>
                <a:spcPts val="300"/>
              </a:spcBef>
              <a:buClr>
                <a:srgbClr val="C00000"/>
              </a:buClr>
              <a:buFont typeface="Arial"/>
              <a:defRPr sz="1800"/>
            </a:pPr>
            <a:r>
              <a:rPr sz="3700" b="1" dirty="0">
                <a:latin typeface="Arial"/>
                <a:ea typeface="Arial"/>
                <a:cs typeface="Arial"/>
                <a:sym typeface="Arial"/>
              </a:rPr>
              <a:t>The inclusion of several use cases. </a:t>
            </a:r>
            <a:r>
              <a:rPr sz="3700" dirty="0">
                <a:latin typeface="Arial"/>
                <a:ea typeface="Arial"/>
                <a:cs typeface="Arial"/>
                <a:sym typeface="Arial"/>
              </a:rPr>
              <a:t>They can imply specific needs in the metrics, in the way to manage the tests but also architecture specific needs.</a:t>
            </a:r>
          </a:p>
          <a:p>
            <a:pPr marL="542925" lvl="1" indent="-142875">
              <a:lnSpc>
                <a:spcPct val="120000"/>
              </a:lnSpc>
              <a:spcBef>
                <a:spcPts val="300"/>
              </a:spcBef>
              <a:buClr>
                <a:srgbClr val="C00000"/>
              </a:buClr>
              <a:buFont typeface="Arial"/>
              <a:buChar char="•"/>
              <a:defRPr sz="1800"/>
            </a:pPr>
            <a:r>
              <a:rPr sz="3100" dirty="0">
                <a:latin typeface="Arial"/>
                <a:ea typeface="Arial"/>
                <a:cs typeface="Arial"/>
                <a:sym typeface="Arial"/>
              </a:rPr>
              <a:t>One of the major example is the ENTERPRISE use case, where an organization can adopt a private “server” and a private “Data collector”, in order to manage its own tests and store the results</a:t>
            </a:r>
            <a:r>
              <a:rPr sz="3100" dirty="0" smtClean="0">
                <a:latin typeface="Arial"/>
                <a:ea typeface="Arial"/>
                <a:cs typeface="Arial"/>
                <a:sym typeface="Arial"/>
              </a:rPr>
              <a:t>.</a:t>
            </a:r>
            <a:endParaRPr lang="en-US" sz="3100" dirty="0" smtClean="0">
              <a:latin typeface="Arial"/>
              <a:ea typeface="Arial"/>
              <a:cs typeface="Arial"/>
              <a:sym typeface="Arial"/>
            </a:endParaRPr>
          </a:p>
          <a:p>
            <a:pPr marL="400050" lvl="1" indent="0">
              <a:lnSpc>
                <a:spcPct val="120000"/>
              </a:lnSpc>
              <a:spcBef>
                <a:spcPts val="300"/>
              </a:spcBef>
              <a:buClr>
                <a:srgbClr val="C00000"/>
              </a:buClr>
              <a:buNone/>
              <a:defRPr sz="1800"/>
            </a:pPr>
            <a:endParaRPr sz="3100" dirty="0">
              <a:latin typeface="Arial"/>
              <a:ea typeface="Arial"/>
              <a:cs typeface="Arial"/>
            </a:endParaRPr>
          </a:p>
          <a:p>
            <a:pPr marL="92868" lvl="0" indent="-150018">
              <a:lnSpc>
                <a:spcPct val="120000"/>
              </a:lnSpc>
              <a:spcBef>
                <a:spcPts val="300"/>
              </a:spcBef>
              <a:buClr>
                <a:srgbClr val="C00000"/>
              </a:buClr>
              <a:buFont typeface="Arial"/>
              <a:defRPr sz="1800"/>
            </a:pPr>
            <a:r>
              <a:rPr sz="3700" b="1" dirty="0">
                <a:latin typeface="Arial"/>
                <a:ea typeface="Arial"/>
                <a:cs typeface="Arial"/>
                <a:sym typeface="Arial"/>
              </a:rPr>
              <a:t>Finally, the protocol definition</a:t>
            </a:r>
            <a:r>
              <a:rPr sz="3700" dirty="0">
                <a:latin typeface="Arial"/>
                <a:ea typeface="Arial"/>
                <a:cs typeface="Arial"/>
                <a:sym typeface="Arial"/>
              </a:rPr>
              <a:t> and the data model that has been proposed into P802.16.3 can be examined by LMAP to find </a:t>
            </a:r>
            <a:r>
              <a:rPr sz="3700" dirty="0" smtClean="0">
                <a:latin typeface="Arial"/>
                <a:ea typeface="Arial"/>
                <a:cs typeface="Arial"/>
                <a:sym typeface="Arial"/>
              </a:rPr>
              <a:t>possible </a:t>
            </a:r>
            <a:r>
              <a:rPr sz="3700" dirty="0">
                <a:latin typeface="Arial"/>
                <a:ea typeface="Arial"/>
                <a:cs typeface="Arial"/>
                <a:sym typeface="Arial"/>
              </a:rPr>
              <a:t>reuse. </a:t>
            </a:r>
          </a:p>
          <a:p>
            <a:pPr marL="542925" lvl="1" indent="-142875">
              <a:lnSpc>
                <a:spcPct val="120000"/>
              </a:lnSpc>
              <a:spcBef>
                <a:spcPts val="300"/>
              </a:spcBef>
              <a:buClr>
                <a:srgbClr val="C00000"/>
              </a:buClr>
              <a:buFont typeface="Arial"/>
              <a:buChar char="•"/>
              <a:defRPr sz="1800"/>
            </a:pPr>
            <a:r>
              <a:rPr sz="3100" dirty="0">
                <a:latin typeface="Arial"/>
                <a:ea typeface="Arial"/>
                <a:cs typeface="Arial"/>
                <a:sym typeface="Arial"/>
              </a:rPr>
              <a:t>An example is the encapsulation of basic procedures in some workflows that can be helpful for the measurement process. </a:t>
            </a:r>
            <a:endParaRPr sz="3100" dirty="0">
              <a:latin typeface="Arial"/>
              <a:ea typeface="Arial"/>
              <a:cs typeface="Arial"/>
            </a:endParaRPr>
          </a:p>
          <a:p>
            <a:pPr marL="542925" lvl="1" indent="-142875">
              <a:lnSpc>
                <a:spcPct val="120000"/>
              </a:lnSpc>
              <a:spcBef>
                <a:spcPts val="300"/>
              </a:spcBef>
              <a:buClr>
                <a:srgbClr val="C00000"/>
              </a:buClr>
              <a:buFont typeface="Arial"/>
              <a:buChar char="•"/>
              <a:defRPr sz="1800"/>
            </a:pPr>
            <a:r>
              <a:rPr sz="3100" dirty="0">
                <a:latin typeface="Arial"/>
                <a:ea typeface="Arial"/>
                <a:cs typeface="Arial"/>
                <a:sym typeface="Arial"/>
              </a:rPr>
              <a:t>Another example is the definition of some peers behaviors related to the protocols message exchange.</a:t>
            </a:r>
            <a:endParaRPr sz="3100" dirty="0">
              <a:latin typeface="Arial"/>
              <a:ea typeface="Arial"/>
              <a:cs typeface="Arial"/>
            </a:endParaRPr>
          </a:p>
          <a:p>
            <a:pPr marL="542925" lvl="1" indent="-142875">
              <a:lnSpc>
                <a:spcPct val="120000"/>
              </a:lnSpc>
              <a:spcBef>
                <a:spcPts val="300"/>
              </a:spcBef>
              <a:buClr>
                <a:srgbClr val="C00000"/>
              </a:buClr>
              <a:buFont typeface="Arial"/>
              <a:buChar char="•"/>
              <a:defRPr sz="1800"/>
            </a:pPr>
            <a:r>
              <a:rPr sz="3100" dirty="0">
                <a:latin typeface="Arial"/>
                <a:ea typeface="Arial"/>
                <a:cs typeface="Arial"/>
                <a:sym typeface="Arial"/>
              </a:rPr>
              <a:t>Finally, the modeling of some IPPM metrics into this protocol </a:t>
            </a:r>
            <a:r>
              <a:rPr lang="en-US" sz="3100" dirty="0" smtClean="0">
                <a:latin typeface="Arial"/>
                <a:ea typeface="Arial"/>
                <a:cs typeface="Arial"/>
                <a:sym typeface="Arial"/>
              </a:rPr>
              <a:t>could </a:t>
            </a:r>
            <a:r>
              <a:rPr sz="3100" dirty="0" smtClean="0">
                <a:latin typeface="Arial"/>
                <a:ea typeface="Arial"/>
                <a:cs typeface="Arial"/>
                <a:sym typeface="Arial"/>
              </a:rPr>
              <a:t>be </a:t>
            </a:r>
            <a:r>
              <a:rPr sz="3100" dirty="0">
                <a:latin typeface="Arial"/>
                <a:ea typeface="Arial"/>
                <a:cs typeface="Arial"/>
                <a:sym typeface="Arial"/>
              </a:rPr>
              <a:t>helpful even for LMAP.</a:t>
            </a:r>
          </a:p>
          <a:p>
            <a:pPr marL="542925" lvl="1" indent="-142875">
              <a:lnSpc>
                <a:spcPct val="120000"/>
              </a:lnSpc>
              <a:spcBef>
                <a:spcPts val="300"/>
              </a:spcBef>
              <a:buClr>
                <a:srgbClr val="C00000"/>
              </a:buClr>
              <a:buFont typeface="Arial"/>
              <a:buChar char="•"/>
              <a:defRPr sz="1800"/>
            </a:pPr>
            <a:r>
              <a:rPr sz="3100" dirty="0">
                <a:latin typeface="Arial"/>
                <a:ea typeface="Arial"/>
                <a:cs typeface="Arial"/>
                <a:sym typeface="Arial"/>
              </a:rPr>
              <a:t>See the </a:t>
            </a:r>
            <a:r>
              <a:rPr lang="en-US" sz="3100" dirty="0" smtClean="0">
                <a:latin typeface="Arial"/>
                <a:ea typeface="Arial"/>
                <a:cs typeface="Arial"/>
                <a:sym typeface="Arial"/>
              </a:rPr>
              <a:t>example in the following slides </a:t>
            </a:r>
            <a:r>
              <a:rPr lang="en-US" sz="3100" dirty="0" smtClean="0">
                <a:latin typeface="Arial"/>
                <a:ea typeface="Arial"/>
                <a:cs typeface="Arial"/>
                <a:sym typeface="Arial"/>
              </a:rPr>
              <a:t>about </a:t>
            </a:r>
            <a:r>
              <a:rPr lang="en-US" sz="3100" dirty="0" smtClean="0">
                <a:latin typeface="Arial"/>
                <a:ea typeface="Arial"/>
                <a:cs typeface="Arial"/>
                <a:sym typeface="Arial"/>
              </a:rPr>
              <a:t>a possible </a:t>
            </a:r>
            <a:r>
              <a:rPr lang="en-US" sz="3100" dirty="0" smtClean="0">
                <a:latin typeface="Arial"/>
                <a:ea typeface="Arial"/>
                <a:cs typeface="Arial"/>
                <a:sym typeface="Arial"/>
              </a:rPr>
              <a:t>measurement workflow</a:t>
            </a:r>
            <a:r>
              <a:rPr lang="en-US" sz="3100" dirty="0" smtClean="0">
                <a:latin typeface="Arial"/>
                <a:ea typeface="Arial"/>
                <a:cs typeface="Arial"/>
                <a:sym typeface="Arial"/>
              </a:rPr>
              <a:t>.</a:t>
            </a:r>
            <a:endParaRPr sz="3100" dirty="0">
              <a:latin typeface="Arial"/>
              <a:ea typeface="Arial"/>
              <a:cs typeface="Arial"/>
              <a:sym typeface="Aria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p:nvPr>
        </p:nvSpPr>
        <p:spPr>
          <a:xfrm>
            <a:off x="457200" y="152400"/>
            <a:ext cx="8229600" cy="487363"/>
          </a:xfrm>
          <a:prstGeom prst="rect">
            <a:avLst/>
          </a:prstGeom>
        </p:spPr>
        <p:txBody>
          <a:bodyPr lIns="0" tIns="0" rIns="0" bIns="0">
            <a:normAutofit/>
          </a:bodyPr>
          <a:lstStyle>
            <a:lvl1pPr algn="l">
              <a:defRPr sz="2400">
                <a:latin typeface="Arial"/>
                <a:ea typeface="Arial"/>
                <a:cs typeface="Arial"/>
                <a:sym typeface="Arial"/>
              </a:defRPr>
            </a:lvl1pPr>
          </a:lstStyle>
          <a:p>
            <a:pPr lvl="0">
              <a:defRPr sz="1800"/>
            </a:pPr>
            <a:r>
              <a:rPr sz="2000" dirty="0"/>
              <a:t>Example of TWAMP into 802.16.3 framework (1/2)</a:t>
            </a:r>
          </a:p>
        </p:txBody>
      </p:sp>
      <p:sp>
        <p:nvSpPr>
          <p:cNvPr id="57" name="Shape 57"/>
          <p:cNvSpPr>
            <a:spLocks noGrp="1"/>
          </p:cNvSpPr>
          <p:nvPr>
            <p:ph type="body" idx="1"/>
          </p:nvPr>
        </p:nvSpPr>
        <p:spPr>
          <a:xfrm>
            <a:off x="228600" y="990600"/>
            <a:ext cx="1981200" cy="5181600"/>
          </a:xfrm>
          <a:prstGeom prst="rect">
            <a:avLst/>
          </a:prstGeom>
        </p:spPr>
        <p:txBody>
          <a:bodyPr lIns="0" tIns="0" rIns="0" bIns="0">
            <a:normAutofit/>
          </a:bodyPr>
          <a:lstStyle/>
          <a:p>
            <a:pPr marL="125015" lvl="0" indent="-125015">
              <a:spcBef>
                <a:spcPts val="300"/>
              </a:spcBef>
              <a:buClr>
                <a:srgbClr val="C00000"/>
              </a:buClr>
              <a:buFont typeface="Arial"/>
              <a:defRPr sz="1800"/>
            </a:pPr>
            <a:r>
              <a:rPr sz="1400" dirty="0">
                <a:latin typeface="Arial"/>
                <a:ea typeface="Arial"/>
                <a:cs typeface="Arial"/>
                <a:sym typeface="Arial"/>
              </a:rPr>
              <a:t>The following graph is an example of the 802.16.3 protocol workflow with TWAMP.</a:t>
            </a:r>
          </a:p>
          <a:p>
            <a:pPr marL="125015" lvl="0" indent="-125015">
              <a:spcBef>
                <a:spcPts val="300"/>
              </a:spcBef>
              <a:buClr>
                <a:srgbClr val="C00000"/>
              </a:buClr>
              <a:buFont typeface="Arial"/>
              <a:defRPr sz="1800"/>
            </a:pPr>
            <a:r>
              <a:rPr sz="1400" dirty="0">
                <a:latin typeface="Arial"/>
                <a:ea typeface="Arial"/>
                <a:cs typeface="Arial"/>
                <a:sym typeface="Arial"/>
              </a:rPr>
              <a:t>LMAP is also mentioning this TWAMP example, </a:t>
            </a:r>
            <a:r>
              <a:rPr lang="en-US" sz="1400" dirty="0" smtClean="0">
                <a:latin typeface="Arial"/>
                <a:ea typeface="Arial"/>
                <a:cs typeface="Arial"/>
                <a:sym typeface="Arial"/>
              </a:rPr>
              <a:t>so </a:t>
            </a:r>
            <a:r>
              <a:rPr lang="en-US" sz="1400" dirty="0" smtClean="0">
                <a:latin typeface="Arial"/>
                <a:ea typeface="Arial"/>
                <a:cs typeface="Arial"/>
                <a:sym typeface="Arial"/>
              </a:rPr>
              <a:t>this scenario can be a good example for possible hints</a:t>
            </a:r>
            <a:r>
              <a:rPr sz="1400" dirty="0" smtClean="0">
                <a:latin typeface="Arial"/>
                <a:ea typeface="Arial"/>
                <a:cs typeface="Arial"/>
                <a:sym typeface="Arial"/>
              </a:rPr>
              <a:t>.</a:t>
            </a:r>
            <a:endParaRPr sz="1400" dirty="0">
              <a:latin typeface="Arial"/>
              <a:ea typeface="Arial"/>
              <a:cs typeface="Arial"/>
              <a:sym typeface="Arial"/>
            </a:endParaRPr>
          </a:p>
        </p:txBody>
      </p:sp>
      <p:pic>
        <p:nvPicPr>
          <p:cNvPr id="58" name="image1.jpg"/>
          <p:cNvPicPr/>
          <p:nvPr/>
        </p:nvPicPr>
        <p:blipFill>
          <a:blip r:embed="rId2">
            <a:extLst/>
          </a:blip>
          <a:stretch>
            <a:fillRect/>
          </a:stretch>
        </p:blipFill>
        <p:spPr>
          <a:xfrm>
            <a:off x="2286000" y="914400"/>
            <a:ext cx="6648450" cy="5397137"/>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p:cNvSpPr>
          <p:nvPr>
            <p:ph type="title"/>
          </p:nvPr>
        </p:nvSpPr>
        <p:spPr>
          <a:xfrm>
            <a:off x="457200" y="274638"/>
            <a:ext cx="8229600" cy="487363"/>
          </a:xfrm>
          <a:prstGeom prst="rect">
            <a:avLst/>
          </a:prstGeom>
        </p:spPr>
        <p:txBody>
          <a:bodyPr lIns="0" tIns="0" rIns="0" bIns="0">
            <a:normAutofit/>
          </a:bodyPr>
          <a:lstStyle>
            <a:lvl1pPr algn="l">
              <a:defRPr sz="2400">
                <a:latin typeface="Arial"/>
                <a:ea typeface="Arial"/>
                <a:cs typeface="Arial"/>
                <a:sym typeface="Arial"/>
              </a:defRPr>
            </a:lvl1pPr>
          </a:lstStyle>
          <a:p>
            <a:pPr lvl="0">
              <a:defRPr sz="1800"/>
            </a:pPr>
            <a:r>
              <a:rPr sz="2000" dirty="0"/>
              <a:t>Example of </a:t>
            </a:r>
            <a:r>
              <a:rPr sz="2000" dirty="0"/>
              <a:t>TWAMP</a:t>
            </a:r>
            <a:r>
              <a:rPr lang="en-US" sz="2000" dirty="0"/>
              <a:t> into 802.16.3 framework</a:t>
            </a:r>
            <a:r>
              <a:rPr sz="2000" dirty="0"/>
              <a:t> </a:t>
            </a:r>
            <a:r>
              <a:rPr sz="2000" dirty="0"/>
              <a:t>(2/2)</a:t>
            </a:r>
          </a:p>
        </p:txBody>
      </p:sp>
      <p:pic>
        <p:nvPicPr>
          <p:cNvPr id="61" name="image2.jpg"/>
          <p:cNvPicPr/>
          <p:nvPr/>
        </p:nvPicPr>
        <p:blipFill>
          <a:blip r:embed="rId2">
            <a:extLst/>
          </a:blip>
          <a:stretch>
            <a:fillRect/>
          </a:stretch>
        </p:blipFill>
        <p:spPr>
          <a:xfrm>
            <a:off x="2133600" y="914400"/>
            <a:ext cx="6915923" cy="4876800"/>
          </a:xfrm>
          <a:prstGeom prst="rect">
            <a:avLst/>
          </a:prstGeom>
          <a:ln w="12700">
            <a:miter lim="400000"/>
          </a:ln>
        </p:spPr>
      </p:pic>
      <p:sp>
        <p:nvSpPr>
          <p:cNvPr id="62" name="Shape 62"/>
          <p:cNvSpPr>
            <a:spLocks noGrp="1"/>
          </p:cNvSpPr>
          <p:nvPr>
            <p:ph type="body" idx="1"/>
          </p:nvPr>
        </p:nvSpPr>
        <p:spPr>
          <a:xfrm>
            <a:off x="228600" y="914400"/>
            <a:ext cx="1905000" cy="4953000"/>
          </a:xfrm>
          <a:prstGeom prst="rect">
            <a:avLst/>
          </a:prstGeom>
        </p:spPr>
        <p:txBody>
          <a:bodyPr lIns="0" tIns="0" rIns="0" bIns="0">
            <a:normAutofit/>
          </a:bodyPr>
          <a:lstStyle>
            <a:lvl1pPr marL="98226" indent="-98226">
              <a:spcBef>
                <a:spcPts val="200"/>
              </a:spcBef>
              <a:buClr>
                <a:srgbClr val="C00000"/>
              </a:buClr>
              <a:buFont typeface="Arial"/>
              <a:defRPr sz="1100">
                <a:latin typeface="Arial"/>
                <a:ea typeface="Arial"/>
                <a:cs typeface="Arial"/>
                <a:sym typeface="Arial"/>
              </a:defRPr>
            </a:lvl1pPr>
          </a:lstStyle>
          <a:p>
            <a:pPr lvl="0">
              <a:defRPr sz="1800"/>
            </a:pPr>
            <a:r>
              <a:rPr sz="1100" dirty="0"/>
              <a:t>Continuation of the example.</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Times"/>
            <a:ea typeface="Times"/>
            <a:cs typeface="Times"/>
            <a:sym typeface="Time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58</TotalTime>
  <Words>1065</Words>
  <Application>Microsoft Office PowerPoint</Application>
  <PresentationFormat>Presentazione su schermo (4:3)</PresentationFormat>
  <Paragraphs>203</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Default</vt:lpstr>
      <vt:lpstr>Presentazione standard di PowerPoint</vt:lpstr>
      <vt:lpstr>Goal of the document</vt:lpstr>
      <vt:lpstr>IEEE Project 802.16.3 Overview and Status</vt:lpstr>
      <vt:lpstr>Use cases in IEEE P802.16.3 architecture</vt:lpstr>
      <vt:lpstr>802.16.3 and LMAP commonalities</vt:lpstr>
      <vt:lpstr>Possible P802.16.3-based enhancements to LMAP</vt:lpstr>
      <vt:lpstr>Example of TWAMP into 802.16.3 framework (1/2)</vt:lpstr>
      <vt:lpstr>Example of TWAMP into 802.16.3 framework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Antonio</dc:creator>
  <cp:lastModifiedBy>Antonio</cp:lastModifiedBy>
  <cp:revision>11</cp:revision>
  <dcterms:modified xsi:type="dcterms:W3CDTF">2015-03-20T14:27:52Z</dcterms:modified>
</cp:coreProperties>
</file>