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9144000" cy="6858000"/>
  <p:notesSz cx="6858000" cy="9144000"/>
  <p:defaultTextStyle>
    <a:lvl1pPr>
      <a:defRPr sz="1200">
        <a:latin typeface="Times"/>
        <a:ea typeface="Times"/>
        <a:cs typeface="Times"/>
        <a:sym typeface="Times"/>
      </a:defRPr>
    </a:lvl1pPr>
    <a:lvl2pPr indent="457200">
      <a:defRPr sz="1200">
        <a:latin typeface="Times"/>
        <a:ea typeface="Times"/>
        <a:cs typeface="Times"/>
        <a:sym typeface="Times"/>
      </a:defRPr>
    </a:lvl2pPr>
    <a:lvl3pPr indent="914400">
      <a:defRPr sz="1200">
        <a:latin typeface="Times"/>
        <a:ea typeface="Times"/>
        <a:cs typeface="Times"/>
        <a:sym typeface="Times"/>
      </a:defRPr>
    </a:lvl3pPr>
    <a:lvl4pPr indent="1371600">
      <a:defRPr sz="1200">
        <a:latin typeface="Times"/>
        <a:ea typeface="Times"/>
        <a:cs typeface="Times"/>
        <a:sym typeface="Times"/>
      </a:defRPr>
    </a:lvl4pPr>
    <a:lvl5pPr indent="1828800">
      <a:defRPr sz="1200">
        <a:latin typeface="Times"/>
        <a:ea typeface="Times"/>
        <a:cs typeface="Times"/>
        <a:sym typeface="Times"/>
      </a:defRPr>
    </a:lvl5pPr>
    <a:lvl6pPr indent="2286000">
      <a:defRPr sz="1200">
        <a:latin typeface="Times"/>
        <a:ea typeface="Times"/>
        <a:cs typeface="Times"/>
        <a:sym typeface="Times"/>
      </a:defRPr>
    </a:lvl6pPr>
    <a:lvl7pPr indent="2743200">
      <a:defRPr sz="1200">
        <a:latin typeface="Times"/>
        <a:ea typeface="Times"/>
        <a:cs typeface="Times"/>
        <a:sym typeface="Times"/>
      </a:defRPr>
    </a:lvl7pPr>
    <a:lvl8pPr indent="3200400">
      <a:defRPr sz="1200">
        <a:latin typeface="Times"/>
        <a:ea typeface="Times"/>
        <a:cs typeface="Times"/>
        <a:sym typeface="Times"/>
      </a:defRPr>
    </a:lvl8pPr>
    <a:lvl9pPr indent="3657600">
      <a:defRPr sz="1200">
        <a:latin typeface="Times"/>
        <a:ea typeface="Times"/>
        <a:cs typeface="Times"/>
        <a:sym typeface="Time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Times"/>
          <a:ea typeface="Times"/>
          <a:cs typeface="Time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a:ea typeface="Times"/>
          <a:cs typeface="Time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a:ea typeface="Times"/>
          <a:cs typeface="Times"/>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a:ea typeface="Times"/>
          <a:cs typeface="Times"/>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p:nvPr>
            <p:ph type="sldImg"/>
          </p:nvPr>
        </p:nvSpPr>
        <p:spPr>
          <a:xfrm>
            <a:off x="1143000" y="685800"/>
            <a:ext cx="4572000" cy="3429000"/>
          </a:xfrm>
          <a:prstGeom prst="rect">
            <a:avLst/>
          </a:prstGeom>
        </p:spPr>
        <p:txBody>
          <a:bodyPr/>
          <a:lstStyle/>
          <a:p>
            <a:pPr lvl="0"/>
          </a:p>
        </p:txBody>
      </p:sp>
      <p:sp>
        <p:nvSpPr>
          <p:cNvPr id="36" name="Shape 36"/>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5" name="Shape 5"/>
          <p:cNvSpPr/>
          <p:nvPr>
            <p:ph type="title"/>
          </p:nvPr>
        </p:nvSpPr>
        <p:spPr>
          <a:xfrm>
            <a:off x="685800" y="2130425"/>
            <a:ext cx="7772400" cy="1755775"/>
          </a:xfrm>
          <a:prstGeom prst="rect">
            <a:avLst/>
          </a:prstGeom>
        </p:spPr>
        <p:txBody>
          <a:bodyPr/>
          <a:lstStyle/>
          <a:p>
            <a:pPr lvl="0">
              <a:defRPr sz="1800"/>
            </a:pPr>
            <a:r>
              <a:rPr sz="3200"/>
              <a:t>Title Text</a:t>
            </a:r>
          </a:p>
        </p:txBody>
      </p:sp>
      <p:sp>
        <p:nvSpPr>
          <p:cNvPr id="6" name="Shape 6"/>
          <p:cNvSpPr/>
          <p:nvPr>
            <p:ph type="body" idx="1"/>
          </p:nvPr>
        </p:nvSpPr>
        <p:spPr>
          <a:xfrm>
            <a:off x="1371600" y="3886200"/>
            <a:ext cx="6400800" cy="29718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27" name="Shape 27"/>
          <p:cNvSpPr/>
          <p:nvPr>
            <p:ph type="title"/>
          </p:nvPr>
        </p:nvSpPr>
        <p:spPr>
          <a:xfrm>
            <a:off x="1792288" y="4800600"/>
            <a:ext cx="5486401" cy="566738"/>
          </a:xfrm>
          <a:prstGeom prst="rect">
            <a:avLst/>
          </a:prstGeom>
        </p:spPr>
        <p:txBody>
          <a:bodyPr anchor="b"/>
          <a:lstStyle>
            <a:lvl1pPr algn="l">
              <a:defRPr b="1" sz="2000"/>
            </a:lvl1pPr>
          </a:lstStyle>
          <a:p>
            <a:pPr lvl="0">
              <a:defRPr b="0" sz="1800"/>
            </a:pPr>
            <a:r>
              <a:rPr b="1" sz="2000"/>
              <a:t>Title Text</a:t>
            </a:r>
          </a:p>
        </p:txBody>
      </p:sp>
      <p:sp>
        <p:nvSpPr>
          <p:cNvPr id="28" name="Shape 28"/>
          <p:cNvSpPr/>
          <p:nvPr>
            <p:ph type="body" idx="1"/>
          </p:nvPr>
        </p:nvSpPr>
        <p:spPr>
          <a:xfrm>
            <a:off x="1792288" y="5367337"/>
            <a:ext cx="5486401"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lvl="0">
              <a:defRPr sz="1800"/>
            </a:pPr>
            <a:r>
              <a:rPr sz="3200"/>
              <a:t>Title Text</a:t>
            </a:r>
          </a:p>
        </p:txBody>
      </p:sp>
      <p:sp>
        <p:nvSpPr>
          <p:cNvPr id="31" name="Shape 31"/>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33" name="Shape 33"/>
          <p:cNvSpPr/>
          <p:nvPr>
            <p:ph type="title"/>
          </p:nvPr>
        </p:nvSpPr>
        <p:spPr>
          <a:xfrm>
            <a:off x="6629400" y="274638"/>
            <a:ext cx="2057400" cy="6583363"/>
          </a:xfrm>
          <a:prstGeom prst="rect">
            <a:avLst/>
          </a:prstGeom>
        </p:spPr>
        <p:txBody>
          <a:bodyPr/>
          <a:lstStyle/>
          <a:p>
            <a:pPr lvl="0">
              <a:defRPr sz="1800"/>
            </a:pPr>
            <a:r>
              <a:rPr sz="3200"/>
              <a:t>Title Text</a:t>
            </a:r>
          </a:p>
        </p:txBody>
      </p:sp>
      <p:sp>
        <p:nvSpPr>
          <p:cNvPr id="34" name="Shape 34"/>
          <p:cNvSpPr/>
          <p:nvPr>
            <p:ph type="body" idx="1"/>
          </p:nvPr>
        </p:nvSpPr>
        <p:spPr>
          <a:xfrm>
            <a:off x="457200" y="274638"/>
            <a:ext cx="6019800" cy="6583363"/>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8" name="Shape 8"/>
          <p:cNvSpPr/>
          <p:nvPr>
            <p:ph type="title"/>
          </p:nvPr>
        </p:nvSpPr>
        <p:spPr>
          <a:prstGeom prst="rect">
            <a:avLst/>
          </a:prstGeom>
        </p:spPr>
        <p:txBody>
          <a:bodyPr/>
          <a:lstStyle/>
          <a:p>
            <a:pPr lvl="0">
              <a:defRPr sz="1800"/>
            </a:pPr>
            <a:r>
              <a:rPr sz="3200"/>
              <a:t>Title Text</a:t>
            </a:r>
          </a:p>
        </p:txBody>
      </p:sp>
      <p:sp>
        <p:nvSpPr>
          <p:cNvPr id="9" name="Shape 9"/>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1" name="Shape 11"/>
          <p:cNvSpPr/>
          <p:nvPr>
            <p:ph type="title"/>
          </p:nvPr>
        </p:nvSpPr>
        <p:spPr>
          <a:xfrm>
            <a:off x="722312" y="4406900"/>
            <a:ext cx="7772401" cy="1362075"/>
          </a:xfrm>
          <a:prstGeom prst="rect">
            <a:avLst/>
          </a:prstGeom>
        </p:spPr>
        <p:txBody>
          <a:bodyPr/>
          <a:lstStyle>
            <a:lvl1pPr algn="l">
              <a:defRPr b="1" cap="all" sz="4000"/>
            </a:lvl1pPr>
          </a:lstStyle>
          <a:p>
            <a:pPr lvl="0">
              <a:defRPr b="0" cap="none" sz="1800"/>
            </a:pPr>
            <a:r>
              <a:rPr b="1" cap="all" sz="4000"/>
              <a:t>Title Text</a:t>
            </a:r>
          </a:p>
        </p:txBody>
      </p:sp>
      <p:sp>
        <p:nvSpPr>
          <p:cNvPr id="12" name="Shape 12"/>
          <p:cNvSpPr/>
          <p:nvPr>
            <p:ph type="body" idx="1"/>
          </p:nvPr>
        </p:nvSpPr>
        <p:spPr>
          <a:xfrm>
            <a:off x="722312" y="2906713"/>
            <a:ext cx="7772401"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pPr>
            <a:r>
              <a:rPr sz="2000"/>
              <a:t>Body Level One</a:t>
            </a:r>
            <a:endParaRPr sz="2000"/>
          </a:p>
          <a:p>
            <a:pPr lvl="1">
              <a:defRPr sz="1800"/>
            </a:pPr>
            <a:r>
              <a:rPr sz="2000"/>
              <a:t>Body Level Two</a:t>
            </a:r>
            <a:endParaRPr sz="2000"/>
          </a:p>
          <a:p>
            <a:pPr lvl="2">
              <a:defRPr sz="1800"/>
            </a:pPr>
            <a:r>
              <a:rPr sz="2000"/>
              <a:t>Body Level Three</a:t>
            </a:r>
            <a:endParaRPr sz="2000"/>
          </a:p>
          <a:p>
            <a:pPr lvl="3">
              <a:defRPr sz="1800"/>
            </a:pPr>
            <a:r>
              <a:rPr sz="2000"/>
              <a:t>Body Level Four</a:t>
            </a:r>
            <a:endParaRPr sz="2000"/>
          </a:p>
          <a:p>
            <a:pPr lvl="4">
              <a:defRPr sz="1800"/>
            </a:pPr>
            <a:r>
              <a:rPr sz="2000"/>
              <a:t>Body Level Five</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4" name="Shape 14"/>
          <p:cNvSpPr/>
          <p:nvPr>
            <p:ph type="title"/>
          </p:nvPr>
        </p:nvSpPr>
        <p:spPr>
          <a:prstGeom prst="rect">
            <a:avLst/>
          </a:prstGeom>
        </p:spPr>
        <p:txBody>
          <a:bodyPr/>
          <a:lstStyle/>
          <a:p>
            <a:pPr lvl="0">
              <a:defRPr sz="1800"/>
            </a:pPr>
            <a:r>
              <a:rPr sz="3200"/>
              <a:t>Title Text</a:t>
            </a:r>
          </a:p>
        </p:txBody>
      </p:sp>
      <p:sp>
        <p:nvSpPr>
          <p:cNvPr id="15" name="Shape 15"/>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pPr lvl="0">
              <a:defRPr sz="1800"/>
            </a:pPr>
            <a:r>
              <a:rPr sz="2800"/>
              <a:t>Body Level One</a:t>
            </a:r>
            <a:endParaRPr sz="2800"/>
          </a:p>
          <a:p>
            <a:pPr lvl="1">
              <a:defRPr sz="1800"/>
            </a:pPr>
            <a:r>
              <a:rPr sz="2800"/>
              <a:t>Body Level Two</a:t>
            </a:r>
            <a:endParaRPr sz="2800"/>
          </a:p>
          <a:p>
            <a:pPr lvl="2">
              <a:defRPr sz="1800"/>
            </a:pPr>
            <a:r>
              <a:rPr sz="2800"/>
              <a:t>Body Level Three</a:t>
            </a:r>
            <a:endParaRPr sz="2800"/>
          </a:p>
          <a:p>
            <a:pPr lvl="3">
              <a:defRPr sz="1800"/>
            </a:pPr>
            <a:r>
              <a:rPr sz="2800"/>
              <a:t>Body Level Four</a:t>
            </a:r>
            <a:endParaRPr sz="2800"/>
          </a:p>
          <a:p>
            <a:pPr lvl="4">
              <a:defRPr sz="1800"/>
            </a:pPr>
            <a:r>
              <a:rPr sz="2800"/>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17" name="Shape 17"/>
          <p:cNvSpPr/>
          <p:nvPr>
            <p:ph type="title"/>
          </p:nvPr>
        </p:nvSpPr>
        <p:spPr>
          <a:xfrm>
            <a:off x="457200" y="274638"/>
            <a:ext cx="8229600" cy="1204980"/>
          </a:xfrm>
          <a:prstGeom prst="rect">
            <a:avLst/>
          </a:prstGeom>
        </p:spPr>
        <p:txBody>
          <a:bodyPr/>
          <a:lstStyle/>
          <a:p>
            <a:pPr lvl="0">
              <a:defRPr sz="1800"/>
            </a:pPr>
            <a:r>
              <a:rPr sz="3200"/>
              <a:t>Title Text</a:t>
            </a:r>
          </a:p>
        </p:txBody>
      </p:sp>
      <p:sp>
        <p:nvSpPr>
          <p:cNvPr id="18" name="Shape 18"/>
          <p:cNvSpPr/>
          <p:nvPr>
            <p:ph type="body" idx="1"/>
          </p:nvPr>
        </p:nvSpPr>
        <p:spPr>
          <a:xfrm>
            <a:off x="457200" y="1479617"/>
            <a:ext cx="4040188" cy="695258"/>
          </a:xfrm>
          <a:prstGeom prst="rect">
            <a:avLst/>
          </a:prstGeom>
        </p:spPr>
        <p:txBody>
          <a:bodyPr anchor="b"/>
          <a:lstStyle>
            <a:lvl1pPr marL="0" indent="0">
              <a:spcBef>
                <a:spcPts val="500"/>
              </a:spcBef>
              <a:buSzTx/>
              <a:buNone/>
              <a:defRPr b="1" sz="2400"/>
            </a:lvl1pPr>
            <a:lvl2pPr marL="0" indent="457200">
              <a:spcBef>
                <a:spcPts val="500"/>
              </a:spcBef>
              <a:buSzTx/>
              <a:buNone/>
              <a:defRPr b="1" sz="2400"/>
            </a:lvl2pPr>
            <a:lvl3pPr marL="0" indent="914400">
              <a:spcBef>
                <a:spcPts val="500"/>
              </a:spcBef>
              <a:buSzTx/>
              <a:buNone/>
              <a:defRPr b="1" sz="2400"/>
            </a:lvl3pPr>
            <a:lvl4pPr marL="0" indent="1371600">
              <a:spcBef>
                <a:spcPts val="500"/>
              </a:spcBef>
              <a:buSzTx/>
              <a:buNone/>
              <a:defRPr b="1" sz="2400"/>
            </a:lvl4pPr>
            <a:lvl5pPr marL="0" indent="1828800">
              <a:spcBef>
                <a:spcPts val="500"/>
              </a:spcBef>
              <a:buSzTx/>
              <a:buNone/>
              <a:defRPr b="1" sz="2400"/>
            </a:lvl5pPr>
          </a:lstStyle>
          <a:p>
            <a:pPr lvl="0">
              <a:defRPr b="0" sz="1800"/>
            </a:pPr>
            <a:r>
              <a:rPr b="1" sz="2400"/>
              <a:t>Body Level One</a:t>
            </a:r>
            <a:endParaRPr b="1" sz="2400"/>
          </a:p>
          <a:p>
            <a:pPr lvl="1">
              <a:defRPr b="0" sz="1800"/>
            </a:pPr>
            <a:r>
              <a:rPr b="1" sz="2400"/>
              <a:t>Body Level Two</a:t>
            </a:r>
            <a:endParaRPr b="1" sz="2400"/>
          </a:p>
          <a:p>
            <a:pPr lvl="2">
              <a:defRPr b="0" sz="1800"/>
            </a:pPr>
            <a:r>
              <a:rPr b="1" sz="2400"/>
              <a:t>Body Level Three</a:t>
            </a:r>
            <a:endParaRPr b="1" sz="2400"/>
          </a:p>
          <a:p>
            <a:pPr lvl="3">
              <a:defRPr b="0" sz="1800"/>
            </a:pPr>
            <a:r>
              <a:rPr b="1" sz="2400"/>
              <a:t>Body Level Four</a:t>
            </a:r>
            <a:endParaRPr b="1" sz="2400"/>
          </a:p>
          <a:p>
            <a:pPr lvl="4">
              <a:defRPr b="0" sz="1800"/>
            </a:pPr>
            <a:r>
              <a:rPr b="1" sz="2400"/>
              <a:t>Body Level Five</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lvl="0">
              <a:defRPr sz="1800"/>
            </a:pPr>
            <a:r>
              <a:rPr sz="3200"/>
              <a:t>Title Text</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lank 0">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24" name="Shape 24"/>
          <p:cNvSpPr/>
          <p:nvPr>
            <p:ph type="title"/>
          </p:nvPr>
        </p:nvSpPr>
        <p:spPr>
          <a:xfrm>
            <a:off x="457200" y="0"/>
            <a:ext cx="3008314" cy="1435100"/>
          </a:xfrm>
          <a:prstGeom prst="rect">
            <a:avLst/>
          </a:prstGeom>
        </p:spPr>
        <p:txBody>
          <a:bodyPr anchor="b"/>
          <a:lstStyle>
            <a:lvl1pPr algn="l">
              <a:defRPr b="1" sz="2000"/>
            </a:lvl1pPr>
          </a:lstStyle>
          <a:p>
            <a:pPr lvl="0">
              <a:defRPr b="0" sz="1800"/>
            </a:pPr>
            <a:r>
              <a:rPr b="1" sz="2000"/>
              <a:t>Title Text</a:t>
            </a:r>
          </a:p>
        </p:txBody>
      </p:sp>
      <p:sp>
        <p:nvSpPr>
          <p:cNvPr id="25" name="Shape 25"/>
          <p:cNvSpPr/>
          <p:nvPr>
            <p:ph type="body" idx="1"/>
          </p:nvPr>
        </p:nvSpPr>
        <p:spPr>
          <a:xfrm>
            <a:off x="3575050" y="273050"/>
            <a:ext cx="5111750" cy="6584950"/>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274638"/>
            <a:ext cx="8229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Title Text</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a:defRPr sz="3200">
          <a:latin typeface="Times"/>
          <a:ea typeface="Times"/>
          <a:cs typeface="Times"/>
          <a:sym typeface="Times"/>
        </a:defRPr>
      </a:lvl1pPr>
      <a:lvl2pPr algn="ctr">
        <a:defRPr sz="3200">
          <a:latin typeface="Times"/>
          <a:ea typeface="Times"/>
          <a:cs typeface="Times"/>
          <a:sym typeface="Times"/>
        </a:defRPr>
      </a:lvl2pPr>
      <a:lvl3pPr algn="ctr">
        <a:defRPr sz="3200">
          <a:latin typeface="Times"/>
          <a:ea typeface="Times"/>
          <a:cs typeface="Times"/>
          <a:sym typeface="Times"/>
        </a:defRPr>
      </a:lvl3pPr>
      <a:lvl4pPr algn="ctr">
        <a:defRPr sz="3200">
          <a:latin typeface="Times"/>
          <a:ea typeface="Times"/>
          <a:cs typeface="Times"/>
          <a:sym typeface="Times"/>
        </a:defRPr>
      </a:lvl4pPr>
      <a:lvl5pPr algn="ctr">
        <a:defRPr sz="3200">
          <a:latin typeface="Times"/>
          <a:ea typeface="Times"/>
          <a:cs typeface="Times"/>
          <a:sym typeface="Times"/>
        </a:defRPr>
      </a:lvl5pPr>
      <a:lvl6pPr indent="457200" algn="ctr">
        <a:defRPr sz="3200">
          <a:latin typeface="Times"/>
          <a:ea typeface="Times"/>
          <a:cs typeface="Times"/>
          <a:sym typeface="Times"/>
        </a:defRPr>
      </a:lvl6pPr>
      <a:lvl7pPr indent="914400" algn="ctr">
        <a:defRPr sz="3200">
          <a:latin typeface="Times"/>
          <a:ea typeface="Times"/>
          <a:cs typeface="Times"/>
          <a:sym typeface="Times"/>
        </a:defRPr>
      </a:lvl7pPr>
      <a:lvl8pPr indent="1371600" algn="ctr">
        <a:defRPr sz="3200">
          <a:latin typeface="Times"/>
          <a:ea typeface="Times"/>
          <a:cs typeface="Times"/>
          <a:sym typeface="Times"/>
        </a:defRPr>
      </a:lvl8pPr>
      <a:lvl9pPr indent="1828800" algn="ctr">
        <a:defRPr sz="3200">
          <a:latin typeface="Times"/>
          <a:ea typeface="Times"/>
          <a:cs typeface="Times"/>
          <a:sym typeface="Times"/>
        </a:defRPr>
      </a:lvl9pPr>
    </p:titleStyle>
    <p:bodyStyle>
      <a:lvl1pPr marL="342900" indent="-342900">
        <a:spcBef>
          <a:spcPts val="700"/>
        </a:spcBef>
        <a:buSzPct val="100000"/>
        <a:buChar char="•"/>
        <a:defRPr sz="3200">
          <a:latin typeface="Times"/>
          <a:ea typeface="Times"/>
          <a:cs typeface="Times"/>
          <a:sym typeface="Times"/>
        </a:defRPr>
      </a:lvl1pPr>
      <a:lvl2pPr marL="783771" indent="-326571">
        <a:spcBef>
          <a:spcPts val="700"/>
        </a:spcBef>
        <a:buSzPct val="100000"/>
        <a:buChar char="–"/>
        <a:defRPr sz="3200">
          <a:latin typeface="Times"/>
          <a:ea typeface="Times"/>
          <a:cs typeface="Times"/>
          <a:sym typeface="Times"/>
        </a:defRPr>
      </a:lvl2pPr>
      <a:lvl3pPr marL="1162050" indent="-304800">
        <a:spcBef>
          <a:spcPts val="700"/>
        </a:spcBef>
        <a:buSzPct val="100000"/>
        <a:buChar char="•"/>
        <a:defRPr sz="3200">
          <a:latin typeface="Times"/>
          <a:ea typeface="Times"/>
          <a:cs typeface="Times"/>
          <a:sym typeface="Times"/>
        </a:defRPr>
      </a:lvl3pPr>
      <a:lvl4pPr marL="1565910" indent="-365760">
        <a:spcBef>
          <a:spcPts val="700"/>
        </a:spcBef>
        <a:buSzPct val="100000"/>
        <a:buChar char="–"/>
        <a:defRPr sz="3200">
          <a:latin typeface="Times"/>
          <a:ea typeface="Times"/>
          <a:cs typeface="Times"/>
          <a:sym typeface="Times"/>
        </a:defRPr>
      </a:lvl4pPr>
      <a:lvl5pPr marL="1908810" indent="-365760">
        <a:spcBef>
          <a:spcPts val="700"/>
        </a:spcBef>
        <a:buSzPct val="100000"/>
        <a:buChar char="•"/>
        <a:defRPr sz="3200">
          <a:latin typeface="Times"/>
          <a:ea typeface="Times"/>
          <a:cs typeface="Times"/>
          <a:sym typeface="Times"/>
        </a:defRPr>
      </a:lvl5pPr>
      <a:lvl6pPr marL="2366010" indent="-365760">
        <a:spcBef>
          <a:spcPts val="700"/>
        </a:spcBef>
        <a:buSzPct val="100000"/>
        <a:buChar char="•"/>
        <a:defRPr sz="3200">
          <a:latin typeface="Times"/>
          <a:ea typeface="Times"/>
          <a:cs typeface="Times"/>
          <a:sym typeface="Times"/>
        </a:defRPr>
      </a:lvl6pPr>
      <a:lvl7pPr marL="2823210" indent="-365760">
        <a:spcBef>
          <a:spcPts val="700"/>
        </a:spcBef>
        <a:buSzPct val="100000"/>
        <a:buChar char="•"/>
        <a:defRPr sz="3200">
          <a:latin typeface="Times"/>
          <a:ea typeface="Times"/>
          <a:cs typeface="Times"/>
          <a:sym typeface="Times"/>
        </a:defRPr>
      </a:lvl7pPr>
      <a:lvl8pPr marL="3280409" indent="-365759">
        <a:spcBef>
          <a:spcPts val="700"/>
        </a:spcBef>
        <a:buSzPct val="100000"/>
        <a:buChar char="•"/>
        <a:defRPr sz="3200">
          <a:latin typeface="Times"/>
          <a:ea typeface="Times"/>
          <a:cs typeface="Times"/>
          <a:sym typeface="Times"/>
        </a:defRPr>
      </a:lvl8pPr>
      <a:lvl9pPr marL="3737609" indent="-365759">
        <a:spcBef>
          <a:spcPts val="700"/>
        </a:spcBef>
        <a:buSzPct val="100000"/>
        <a:buChar char="•"/>
        <a:defRPr sz="3200">
          <a:latin typeface="Times"/>
          <a:ea typeface="Times"/>
          <a:cs typeface="Times"/>
          <a:sym typeface="Times"/>
        </a:defRPr>
      </a:lvl9pPr>
    </p:bodyStyle>
    <p:otherStyle>
      <a:lvl1pPr algn="r">
        <a:defRPr sz="1200">
          <a:solidFill>
            <a:schemeClr val="tx1"/>
          </a:solidFill>
          <a:latin typeface="+mn-lt"/>
          <a:ea typeface="+mn-ea"/>
          <a:cs typeface="+mn-cs"/>
          <a:sym typeface="Times New Roman"/>
        </a:defRPr>
      </a:lvl1pPr>
      <a:lvl2pPr indent="457200" algn="r">
        <a:defRPr sz="1200">
          <a:solidFill>
            <a:schemeClr val="tx1"/>
          </a:solidFill>
          <a:latin typeface="+mn-lt"/>
          <a:ea typeface="+mn-ea"/>
          <a:cs typeface="+mn-cs"/>
          <a:sym typeface="Times New Roman"/>
        </a:defRPr>
      </a:lvl2pPr>
      <a:lvl3pPr indent="914400" algn="r">
        <a:defRPr sz="1200">
          <a:solidFill>
            <a:schemeClr val="tx1"/>
          </a:solidFill>
          <a:latin typeface="+mn-lt"/>
          <a:ea typeface="+mn-ea"/>
          <a:cs typeface="+mn-cs"/>
          <a:sym typeface="Times New Roman"/>
        </a:defRPr>
      </a:lvl3pPr>
      <a:lvl4pPr indent="1371600" algn="r">
        <a:defRPr sz="1200">
          <a:solidFill>
            <a:schemeClr val="tx1"/>
          </a:solidFill>
          <a:latin typeface="+mn-lt"/>
          <a:ea typeface="+mn-ea"/>
          <a:cs typeface="+mn-cs"/>
          <a:sym typeface="Times New Roman"/>
        </a:defRPr>
      </a:lvl4pPr>
      <a:lvl5pPr indent="1828800" algn="r">
        <a:defRPr sz="1200">
          <a:solidFill>
            <a:schemeClr val="tx1"/>
          </a:solidFill>
          <a:latin typeface="+mn-lt"/>
          <a:ea typeface="+mn-ea"/>
          <a:cs typeface="+mn-cs"/>
          <a:sym typeface="Times New Roman"/>
        </a:defRPr>
      </a:lvl5pPr>
      <a:lvl6pPr indent="2286000" algn="r">
        <a:defRPr sz="1200">
          <a:solidFill>
            <a:schemeClr val="tx1"/>
          </a:solidFill>
          <a:latin typeface="+mn-lt"/>
          <a:ea typeface="+mn-ea"/>
          <a:cs typeface="+mn-cs"/>
          <a:sym typeface="Times New Roman"/>
        </a:defRPr>
      </a:lvl6pPr>
      <a:lvl7pPr indent="2743200" algn="r">
        <a:defRPr sz="1200">
          <a:solidFill>
            <a:schemeClr val="tx1"/>
          </a:solidFill>
          <a:latin typeface="+mn-lt"/>
          <a:ea typeface="+mn-ea"/>
          <a:cs typeface="+mn-cs"/>
          <a:sym typeface="Times New Roman"/>
        </a:defRPr>
      </a:lvl7pPr>
      <a:lvl8pPr indent="3200400" algn="r">
        <a:defRPr sz="1200">
          <a:solidFill>
            <a:schemeClr val="tx1"/>
          </a:solidFill>
          <a:latin typeface="+mn-lt"/>
          <a:ea typeface="+mn-ea"/>
          <a:cs typeface="+mn-cs"/>
          <a:sym typeface="Times New Roman"/>
        </a:defRPr>
      </a:lvl8pPr>
      <a:lvl9pPr indent="3657600" algn="r">
        <a:defRPr sz="1200">
          <a:solidFill>
            <a:schemeClr val="tx1"/>
          </a:solidFill>
          <a:latin typeface="+mn-lt"/>
          <a:ea typeface="+mn-ea"/>
          <a:cs typeface="+mn-cs"/>
          <a:sym typeface="Times New Roman"/>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standards.ieee.org/faqs/affiliationFAQ.html" TargetMode="External"/><Relationship Id="rId3" Type="http://schemas.openxmlformats.org/officeDocument/2006/relationships/hyperlink" Target="http://standards.ieee.org/guides/bylaws/sect6-7.html#6" TargetMode="External"/><Relationship Id="rId4" Type="http://schemas.openxmlformats.org/officeDocument/2006/relationships/hyperlink" Target="http://standards.ieee.org/guides/opman/sect6.html#6.3" TargetMode="External"/><Relationship Id="rId5" Type="http://schemas.openxmlformats.org/officeDocument/2006/relationships/hyperlink" Target="http://standards.ieee.org/board/pat/pat-material.html" TargetMode="External"/><Relationship Id="rId6" Type="http://schemas.openxmlformats.org/officeDocument/2006/relationships/hyperlink" Target="http://standards.ieee.org/board/pat"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nvSpPr>
        <p:spPr>
          <a:xfrm>
            <a:off x="0" y="-1"/>
            <a:ext cx="9144000" cy="38660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1" indent="342900" algn="ctr" defTabSz="1016000">
              <a:defRPr sz="1800"/>
            </a:pPr>
            <a:r>
              <a:rPr b="1" sz="1400"/>
              <a:t>802.16.3 and LMAP liaison</a:t>
            </a:r>
            <a:endParaRPr sz="1200">
              <a:latin typeface="Times New Roman"/>
              <a:ea typeface="Times New Roman"/>
              <a:cs typeface="Times New Roman"/>
              <a:sym typeface="Times New Roman"/>
            </a:endParaRPr>
          </a:p>
          <a:p>
            <a:pPr lvl="0" indent="114300" defTabSz="1016000">
              <a:defRPr sz="1800"/>
            </a:pPr>
            <a:r>
              <a:rPr sz="1200"/>
              <a:t>Document Number: IEEE </a:t>
            </a:r>
            <a:r>
              <a:rPr sz="1200">
                <a:latin typeface="Times New Roman"/>
                <a:ea typeface="Times New Roman"/>
                <a:cs typeface="Times New Roman"/>
                <a:sym typeface="Times New Roman"/>
              </a:rPr>
              <a:t>802.16-15-0011-01-03R0</a:t>
            </a:r>
            <a:endParaRPr sz="1200">
              <a:solidFill>
                <a:srgbClr val="FF0000"/>
              </a:solidFill>
              <a:latin typeface="Times New Roman"/>
              <a:ea typeface="Times New Roman"/>
              <a:cs typeface="Times New Roman"/>
              <a:sym typeface="Times New Roman"/>
            </a:endParaRPr>
          </a:p>
          <a:p>
            <a:pPr lvl="1" indent="342900" defTabSz="1016000">
              <a:defRPr sz="1800"/>
            </a:pPr>
            <a:endParaRPr sz="1200">
              <a:latin typeface="Times New Roman"/>
              <a:ea typeface="Times New Roman"/>
              <a:cs typeface="Times New Roman"/>
              <a:sym typeface="Times New Roman"/>
            </a:endParaRPr>
          </a:p>
          <a:p>
            <a:pPr lvl="0" indent="114300" defTabSz="1016000">
              <a:defRPr sz="1800"/>
            </a:pPr>
            <a:r>
              <a:rPr sz="1200"/>
              <a:t>Date Submitted: 2015-03-11</a:t>
            </a:r>
            <a:endParaRPr sz="1200">
              <a:latin typeface="Times New Roman"/>
              <a:ea typeface="Times New Roman"/>
              <a:cs typeface="Times New Roman"/>
              <a:sym typeface="Times New Roman"/>
            </a:endParaRPr>
          </a:p>
          <a:p>
            <a:pPr lvl="0" indent="114300" defTabSz="1016000">
              <a:defRPr sz="1800"/>
            </a:pPr>
            <a:r>
              <a:rPr sz="1200"/>
              <a:t>Source:</a:t>
            </a:r>
            <a:endParaRPr sz="1200">
              <a:latin typeface="Times New Roman"/>
              <a:ea typeface="Times New Roman"/>
              <a:cs typeface="Times New Roman"/>
              <a:sym typeface="Times New Roman"/>
            </a:endParaRPr>
          </a:p>
          <a:p>
            <a:pPr lvl="1" indent="342900" defTabSz="1016000">
              <a:defRPr sz="1800"/>
            </a:pPr>
            <a:r>
              <a:rPr sz="1200"/>
              <a:t>Antonio Bovo			Voice:	+39</a:t>
            </a:r>
            <a:r>
              <a:rPr sz="1200">
                <a:latin typeface="Times New Roman"/>
                <a:ea typeface="Times New Roman"/>
                <a:cs typeface="Times New Roman"/>
                <a:sym typeface="Times New Roman"/>
              </a:rPr>
              <a:t>3771821211</a:t>
            </a:r>
            <a:endParaRPr sz="1200">
              <a:latin typeface="Times New Roman"/>
              <a:ea typeface="Times New Roman"/>
              <a:cs typeface="Times New Roman"/>
              <a:sym typeface="Times New Roman"/>
            </a:endParaRPr>
          </a:p>
          <a:p>
            <a:pPr lvl="1" indent="342900" defTabSz="1016000">
              <a:defRPr sz="1800"/>
            </a:pPr>
            <a:r>
              <a:rPr sz="1200"/>
              <a:t>				E-mail:	antonio1234.pd@gmail.com</a:t>
            </a:r>
            <a:endParaRPr sz="1200">
              <a:latin typeface="Times New Roman"/>
              <a:ea typeface="Times New Roman"/>
              <a:cs typeface="Times New Roman"/>
              <a:sym typeface="Times New Roman"/>
            </a:endParaRPr>
          </a:p>
          <a:p>
            <a:pPr lvl="1" indent="342900" defTabSz="1016000">
              <a:defRPr sz="1800"/>
            </a:pPr>
            <a:r>
              <a:rPr sz="1200">
                <a:latin typeface="+mj-lt"/>
                <a:ea typeface="+mj-ea"/>
                <a:cs typeface="+mj-cs"/>
                <a:sym typeface="Helvetica"/>
              </a:rPr>
              <a:t>*&lt;</a:t>
            </a:r>
            <a:r>
              <a:rPr sz="1000">
                <a:latin typeface="+mj-lt"/>
                <a:ea typeface="+mj-ea"/>
                <a:cs typeface="+mj-cs"/>
                <a:sym typeface="Helvetica"/>
                <a:hlinkClick r:id="rId2" invalidUrl="" action="" tgtFrame="" tooltip="" history="1" highlightClick="0" endSnd="0"/>
              </a:rPr>
              <a:t>http://standards.ieee.org/faqs/affiliationFAQ.html</a:t>
            </a:r>
            <a:r>
              <a:rPr sz="1200">
                <a:latin typeface="+mj-lt"/>
                <a:ea typeface="+mj-ea"/>
                <a:cs typeface="+mj-cs"/>
                <a:sym typeface="Helvetica"/>
              </a:rPr>
              <a:t>&gt;</a:t>
            </a:r>
            <a:endParaRPr sz="1200">
              <a:latin typeface="Times New Roman"/>
              <a:ea typeface="Times New Roman"/>
              <a:cs typeface="Times New Roman"/>
              <a:sym typeface="Times New Roman"/>
            </a:endParaRPr>
          </a:p>
          <a:p>
            <a:pPr lvl="0" indent="114300" defTabSz="1016000">
              <a:defRPr sz="1800"/>
            </a:pPr>
            <a:r>
              <a:rPr sz="1200"/>
              <a:t>Re: </a:t>
            </a:r>
            <a:r>
              <a:rPr sz="1200">
                <a:latin typeface="Times New Roman"/>
                <a:ea typeface="Times New Roman"/>
                <a:cs typeface="Times New Roman"/>
                <a:sym typeface="Times New Roman"/>
              </a:rPr>
              <a:t>16-15-0011-00-03R0</a:t>
            </a:r>
            <a:r>
              <a:rPr sz="1200">
                <a:solidFill>
                  <a:srgbClr val="FF0000"/>
                </a:solidFill>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lvl="0" indent="114300" defTabSz="1016000">
              <a:defRPr sz="1800"/>
            </a:pPr>
            <a:r>
              <a:rPr sz="1200"/>
              <a:t>Base Contribution:</a:t>
            </a:r>
            <a:endParaRPr sz="1200">
              <a:latin typeface="Times New Roman"/>
              <a:ea typeface="Times New Roman"/>
              <a:cs typeface="Times New Roman"/>
              <a:sym typeface="Times New Roman"/>
            </a:endParaRPr>
          </a:p>
          <a:p>
            <a:pPr lvl="0" indent="114300" defTabSz="1016000">
              <a:defRPr sz="1800"/>
            </a:pPr>
            <a:r>
              <a:rPr sz="1200"/>
              <a:t>Purpose: WG discussion</a:t>
            </a:r>
            <a:endParaRPr sz="1200">
              <a:latin typeface="Times New Roman"/>
              <a:ea typeface="Times New Roman"/>
              <a:cs typeface="Times New Roman"/>
              <a:sym typeface="Times New Roman"/>
            </a:endParaRPr>
          </a:p>
          <a:p>
            <a:pPr lvl="0" indent="114300" defTabSz="1016000">
              <a:defRPr sz="1800"/>
            </a:pPr>
            <a:r>
              <a:rPr sz="1200"/>
              <a:t>Notice:</a:t>
            </a:r>
            <a:endParaRPr sz="1200">
              <a:latin typeface="Times New Roman"/>
              <a:ea typeface="Times New Roman"/>
              <a:cs typeface="Times New Roman"/>
              <a:sym typeface="Times New Roman"/>
            </a:endParaRPr>
          </a:p>
          <a:p>
            <a:pPr lvl="1" indent="342900" defTabSz="1016000">
              <a:defRPr sz="1800"/>
            </a:pPr>
            <a:r>
              <a:rPr i="1" sz="1000"/>
              <a:t>This document does not represent the agreed views of the IEEE 802.16 Working Group or any of its subgroups</a:t>
            </a:r>
            <a:r>
              <a:rPr sz="1000"/>
              <a:t>. It represents only the views of the participants listed in the “Source(s)” field above. It is offered as a basis for discussion. It is not binding on the contributor(s), who reserve(s) the right to add, amend or withdraw material contained herein.	</a:t>
            </a:r>
            <a:endParaRPr sz="1200">
              <a:latin typeface="Times New Roman"/>
              <a:ea typeface="Times New Roman"/>
              <a:cs typeface="Times New Roman"/>
              <a:sym typeface="Times New Roman"/>
            </a:endParaRPr>
          </a:p>
          <a:p>
            <a:pPr lvl="0" indent="114300" defTabSz="1016000">
              <a:defRPr sz="1800"/>
            </a:pPr>
            <a:r>
              <a:rPr sz="1200"/>
              <a:t>Copyright Policy:</a:t>
            </a:r>
            <a:endParaRPr sz="1200">
              <a:latin typeface="Times New Roman"/>
              <a:ea typeface="Times New Roman"/>
              <a:cs typeface="Times New Roman"/>
              <a:sym typeface="Times New Roman"/>
            </a:endParaRPr>
          </a:p>
          <a:p>
            <a:pPr lvl="1" indent="342900" defTabSz="1016000">
              <a:defRPr sz="1800"/>
            </a:pPr>
            <a:r>
              <a:rPr sz="1000"/>
              <a:t>The contributor is familiar with the IEEE-SA Copyright Policy &lt;</a:t>
            </a:r>
            <a:r>
              <a:rPr sz="1000">
                <a:solidFill>
                  <a:srgbClr val="0000FF"/>
                </a:solidFill>
              </a:rPr>
              <a:t>http://standards.ieee.org/IPR/copyrightpolicy.html</a:t>
            </a:r>
            <a:r>
              <a:rPr sz="1000"/>
              <a:t>&gt;.</a:t>
            </a:r>
            <a:r>
              <a:rPr sz="1200"/>
              <a:t>	</a:t>
            </a:r>
            <a:endParaRPr sz="1200">
              <a:latin typeface="Times New Roman"/>
              <a:ea typeface="Times New Roman"/>
              <a:cs typeface="Times New Roman"/>
              <a:sym typeface="Times New Roman"/>
            </a:endParaRPr>
          </a:p>
          <a:p>
            <a:pPr lvl="0" indent="114300" defTabSz="1016000">
              <a:defRPr sz="1800"/>
            </a:pPr>
            <a:r>
              <a:rPr sz="1200"/>
              <a:t>Patent Policy:</a:t>
            </a:r>
            <a:endParaRPr sz="1200">
              <a:latin typeface="Times New Roman"/>
              <a:ea typeface="Times New Roman"/>
              <a:cs typeface="Times New Roman"/>
              <a:sym typeface="Times New Roman"/>
            </a:endParaRPr>
          </a:p>
          <a:p>
            <a:pPr lvl="1" indent="342900" defTabSz="1016000">
              <a:defRPr sz="1800"/>
            </a:pPr>
            <a:r>
              <a:rPr sz="1000"/>
              <a:t>The contributor is familiar with the IEEE-SA Patent Policy and Procedures:</a:t>
            </a:r>
            <a:endParaRPr sz="1200">
              <a:latin typeface="Times New Roman"/>
              <a:ea typeface="Times New Roman"/>
              <a:cs typeface="Times New Roman"/>
              <a:sym typeface="Times New Roman"/>
            </a:endParaRPr>
          </a:p>
          <a:p>
            <a:pPr lvl="3" indent="2006600" defTabSz="1016000">
              <a:defRPr sz="1800"/>
            </a:pPr>
            <a:r>
              <a:rPr sz="1000"/>
              <a:t>&lt;</a:t>
            </a:r>
            <a:r>
              <a:rPr sz="1000">
                <a:solidFill>
                  <a:srgbClr val="0000FF"/>
                </a:solidFill>
              </a:rPr>
              <a:t>http://standards.ieee.org/guides/bylaws/sect6-7</a:t>
            </a:r>
            <a:r>
              <a:rPr sz="1000">
                <a:hlinkClick r:id="rId3" invalidUrl="" action="" tgtFrame="" tooltip="" history="1" highlightClick="0" endSnd="0"/>
              </a:rPr>
              <a:t>.html#6</a:t>
            </a:r>
            <a:r>
              <a:rPr sz="1000"/>
              <a:t>&gt; and &lt;</a:t>
            </a:r>
            <a:r>
              <a:rPr sz="1000">
                <a:solidFill>
                  <a:srgbClr val="0000FF"/>
                </a:solidFill>
              </a:rPr>
              <a:t>http://standards.ieee.org/guides/opman/</a:t>
            </a:r>
            <a:r>
              <a:rPr sz="1000">
                <a:hlinkClick r:id="rId4" invalidUrl="" action="" tgtFrame="" tooltip="" history="1" highlightClick="0" endSnd="0"/>
              </a:rPr>
              <a:t>sect6.html#6.3</a:t>
            </a:r>
            <a:r>
              <a:rPr sz="1000"/>
              <a:t>&gt;.</a:t>
            </a:r>
            <a:endParaRPr sz="1200">
              <a:latin typeface="Times New Roman"/>
              <a:ea typeface="Times New Roman"/>
              <a:cs typeface="Times New Roman"/>
              <a:sym typeface="Times New Roman"/>
            </a:endParaRPr>
          </a:p>
          <a:p>
            <a:pPr lvl="1" indent="342900" defTabSz="1016000">
              <a:defRPr sz="1800"/>
            </a:pPr>
            <a:r>
              <a:rPr sz="1000"/>
              <a:t>Further information is located at &lt;</a:t>
            </a:r>
            <a:r>
              <a:rPr sz="1000">
                <a:hlinkClick r:id="rId5" invalidUrl="" action="" tgtFrame="" tooltip="" history="1" highlightClick="0" endSnd="0"/>
              </a:rPr>
              <a:t>http://standards.ieee.org/board/pat/pat-material.html</a:t>
            </a:r>
            <a:r>
              <a:rPr sz="1000"/>
              <a:t>&gt; and &lt;</a:t>
            </a:r>
            <a:r>
              <a:rPr sz="1000">
                <a:hlinkClick r:id="rId6" invalidUrl="" action="" tgtFrame="" tooltip="" history="1" highlightClick="0" endSnd="0"/>
              </a:rPr>
              <a:t>http://standards.ieee.org/board/pat</a:t>
            </a:r>
            <a:r>
              <a:rPr sz="1000">
                <a:hlinkClick r:id="rId6" invalidUrl="" action="" tgtFrame="" tooltip="" history="1" highlightClick="0" endSnd="0"/>
              </a:rPr>
              <a:t> </a:t>
            </a:r>
            <a:r>
              <a:rPr sz="1000"/>
              <a:t>&gt;.</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p:nvPr>
        </p:nvSpPr>
        <p:spPr>
          <a:xfrm>
            <a:off x="457200" y="274638"/>
            <a:ext cx="8229600" cy="1143001"/>
          </a:xfrm>
          <a:prstGeom prst="rect">
            <a:avLst/>
          </a:prstGeom>
        </p:spPr>
        <p:txBody>
          <a:bodyPr lIns="0" tIns="0" rIns="0" bIns="0">
            <a:normAutofit fontScale="100000" lnSpcReduction="0"/>
          </a:bodyPr>
          <a:lstStyle>
            <a:lvl1pPr algn="l">
              <a:defRPr sz="2800">
                <a:latin typeface="Arial"/>
                <a:ea typeface="Arial"/>
                <a:cs typeface="Arial"/>
                <a:sym typeface="Arial"/>
              </a:defRPr>
            </a:lvl1pPr>
          </a:lstStyle>
          <a:p>
            <a:pPr lvl="0">
              <a:defRPr sz="1800"/>
            </a:pPr>
            <a:r>
              <a:rPr sz="2800"/>
              <a:t>Goal of the document</a:t>
            </a:r>
          </a:p>
        </p:txBody>
      </p:sp>
      <p:sp>
        <p:nvSpPr>
          <p:cNvPr id="41" name="Shape 41"/>
          <p:cNvSpPr/>
          <p:nvPr>
            <p:ph type="body" idx="1"/>
          </p:nvPr>
        </p:nvSpPr>
        <p:spPr>
          <a:xfrm>
            <a:off x="457200" y="1143000"/>
            <a:ext cx="8229600" cy="4830763"/>
          </a:xfrm>
          <a:prstGeom prst="rect">
            <a:avLst/>
          </a:prstGeom>
        </p:spPr>
        <p:txBody>
          <a:bodyPr lIns="0" tIns="0" rIns="0" bIns="0">
            <a:normAutofit fontScale="100000" lnSpcReduction="0"/>
          </a:bodyPr>
          <a:lstStyle/>
          <a:p>
            <a:pPr lvl="0" marL="0" indent="0">
              <a:spcBef>
                <a:spcPts val="500"/>
              </a:spcBef>
              <a:buSzTx/>
              <a:buNone/>
              <a:defRPr sz="1800"/>
            </a:pPr>
            <a:r>
              <a:rPr sz="2400">
                <a:latin typeface="Arial"/>
                <a:ea typeface="Arial"/>
                <a:cs typeface="Arial"/>
                <a:sym typeface="Arial"/>
              </a:rPr>
              <a:t>Update IETF LMAP WG regarding status of IEEE Project 802.16.3 by means of:</a:t>
            </a:r>
            <a:endParaRPr sz="2400">
              <a:latin typeface="Arial"/>
              <a:ea typeface="Arial"/>
              <a:cs typeface="Arial"/>
              <a:sym typeface="Arial"/>
            </a:endParaRPr>
          </a:p>
          <a:p>
            <a:pPr lvl="1" marL="661307" indent="-204107">
              <a:spcBef>
                <a:spcPts val="400"/>
              </a:spcBef>
              <a:buClr>
                <a:srgbClr val="C00000"/>
              </a:buClr>
              <a:buFont typeface="Arial"/>
              <a:defRPr sz="1800"/>
            </a:pPr>
            <a:r>
              <a:rPr sz="2000">
                <a:latin typeface="Arial"/>
                <a:ea typeface="Arial"/>
                <a:cs typeface="Arial"/>
                <a:sym typeface="Arial"/>
              </a:rPr>
              <a:t>An overview of the current status of IEEE P802.16.3.</a:t>
            </a:r>
            <a:endParaRPr sz="2800"/>
          </a:p>
          <a:p>
            <a:pPr lvl="1" marL="661307" indent="-204107">
              <a:spcBef>
                <a:spcPts val="400"/>
              </a:spcBef>
              <a:buClr>
                <a:srgbClr val="C00000"/>
              </a:buClr>
              <a:buFont typeface="Arial"/>
              <a:defRPr sz="1800"/>
            </a:pPr>
            <a:r>
              <a:rPr sz="2000">
                <a:latin typeface="Arial"/>
                <a:ea typeface="Arial"/>
                <a:cs typeface="Arial"/>
                <a:sym typeface="Arial"/>
              </a:rPr>
              <a:t>A view of the current IEEE P802.16.3 Architecture and Requirements and how this might be used to enhance the current LMAP.</a:t>
            </a:r>
            <a:endParaRPr sz="2000">
              <a:latin typeface="Arial"/>
              <a:ea typeface="Arial"/>
              <a:cs typeface="Arial"/>
              <a:sym typeface="Arial"/>
            </a:endParaRPr>
          </a:p>
          <a:p>
            <a:pPr lvl="0" marL="0" indent="0">
              <a:spcBef>
                <a:spcPts val="400"/>
              </a:spcBef>
              <a:buClr>
                <a:srgbClr val="C00000"/>
              </a:buClr>
              <a:buSzTx/>
              <a:buFont typeface="Arial"/>
              <a:buNone/>
              <a:defRPr sz="1800"/>
            </a:pPr>
            <a:endParaRPr sz="2000">
              <a:latin typeface="Arial"/>
              <a:ea typeface="Arial"/>
              <a:cs typeface="Arial"/>
              <a:sym typeface="Arial"/>
            </a:endParaRPr>
          </a:p>
          <a:p>
            <a:pPr lvl="0" marL="0" indent="0">
              <a:spcBef>
                <a:spcPts val="400"/>
              </a:spcBef>
              <a:buClr>
                <a:srgbClr val="C00000"/>
              </a:buClr>
              <a:buSzTx/>
              <a:buFont typeface="Arial"/>
              <a:buNone/>
              <a:defRPr sz="1800"/>
            </a:pPr>
            <a:r>
              <a:rPr b="1" sz="2000">
                <a:latin typeface="Arial"/>
                <a:ea typeface="Arial"/>
                <a:cs typeface="Arial"/>
                <a:sym typeface="Arial"/>
              </a:rPr>
              <a:t>References:…</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title"/>
          </p:nvPr>
        </p:nvSpPr>
        <p:spPr>
          <a:xfrm>
            <a:off x="457200" y="274638"/>
            <a:ext cx="8229600" cy="1143001"/>
          </a:xfrm>
          <a:prstGeom prst="rect">
            <a:avLst/>
          </a:prstGeom>
        </p:spPr>
        <p:txBody>
          <a:bodyPr lIns="0" tIns="0" rIns="0" bIns="0">
            <a:normAutofit fontScale="100000" lnSpcReduction="0"/>
          </a:bodyPr>
          <a:lstStyle>
            <a:lvl1pPr algn="l">
              <a:defRPr sz="2800">
                <a:latin typeface="Arial"/>
                <a:ea typeface="Arial"/>
                <a:cs typeface="Arial"/>
                <a:sym typeface="Arial"/>
              </a:defRPr>
            </a:lvl1pPr>
          </a:lstStyle>
          <a:p>
            <a:pPr lvl="0">
              <a:defRPr sz="1800"/>
            </a:pPr>
            <a:r>
              <a:rPr sz="2800"/>
              <a:t>IEEE Project 802.16.3 Overview and Status</a:t>
            </a:r>
          </a:p>
        </p:txBody>
      </p:sp>
      <p:sp>
        <p:nvSpPr>
          <p:cNvPr id="44" name="Shape 44"/>
          <p:cNvSpPr/>
          <p:nvPr>
            <p:ph type="body" idx="1"/>
          </p:nvPr>
        </p:nvSpPr>
        <p:spPr>
          <a:xfrm>
            <a:off x="457200" y="1054100"/>
            <a:ext cx="8229600" cy="4953000"/>
          </a:xfrm>
          <a:prstGeom prst="rect">
            <a:avLst/>
          </a:prstGeom>
        </p:spPr>
        <p:txBody>
          <a:bodyPr lIns="0" tIns="0" rIns="0" bIns="0">
            <a:normAutofit fontScale="100000" lnSpcReduction="0"/>
          </a:bodyPr>
          <a:lstStyle/>
          <a:p>
            <a:pPr lvl="0" marL="265747" indent="-318897" defTabSz="850391">
              <a:spcBef>
                <a:spcPts val="300"/>
              </a:spcBef>
              <a:buClr>
                <a:srgbClr val="C00000"/>
              </a:buClr>
              <a:buFont typeface="Arial"/>
              <a:defRPr sz="1800"/>
            </a:pPr>
            <a:r>
              <a:rPr sz="2976"/>
              <a:t>[should mention citations]</a:t>
            </a:r>
            <a:endParaRPr sz="2976"/>
          </a:p>
          <a:p>
            <a:pPr lvl="0" marL="106298" indent="-159448" defTabSz="850391">
              <a:spcBef>
                <a:spcPts val="300"/>
              </a:spcBef>
              <a:buClr>
                <a:srgbClr val="C00000"/>
              </a:buClr>
              <a:buFont typeface="Arial"/>
              <a:defRPr sz="1800"/>
            </a:pPr>
            <a:r>
              <a:rPr sz="1488">
                <a:latin typeface="Arial"/>
                <a:ea typeface="Arial"/>
                <a:cs typeface="Arial"/>
                <a:sym typeface="Arial"/>
              </a:rPr>
              <a:t>The main purpose of IEEE Project 802.16.3 is “…</a:t>
            </a:r>
            <a:r>
              <a:rPr i="1" sz="1488">
                <a:latin typeface="Arial"/>
                <a:ea typeface="Arial"/>
                <a:cs typeface="Arial"/>
                <a:sym typeface="Arial"/>
              </a:rPr>
              <a:t>characterizing the performance of deployed mobile broadband networks from a user perspective</a:t>
            </a:r>
            <a:r>
              <a:rPr sz="1488">
                <a:latin typeface="Arial"/>
                <a:ea typeface="Arial"/>
                <a:cs typeface="Arial"/>
                <a:sym typeface="Arial"/>
              </a:rPr>
              <a:t>…”</a:t>
            </a:r>
            <a:endParaRPr sz="1488">
              <a:latin typeface="Arial"/>
              <a:ea typeface="Arial"/>
              <a:cs typeface="Arial"/>
              <a:sym typeface="Arial"/>
            </a:endParaRPr>
          </a:p>
          <a:p>
            <a:pPr lvl="0" marL="106298" indent="-159448" defTabSz="850391">
              <a:spcBef>
                <a:spcPts val="300"/>
              </a:spcBef>
              <a:buClr>
                <a:srgbClr val="C00000"/>
              </a:buClr>
              <a:buFont typeface="Arial"/>
              <a:defRPr sz="1800"/>
            </a:pPr>
            <a:r>
              <a:rPr sz="1488">
                <a:latin typeface="Arial"/>
                <a:ea typeface="Arial"/>
                <a:cs typeface="Arial"/>
                <a:sym typeface="Arial"/>
              </a:rPr>
              <a:t>By means of “…</a:t>
            </a:r>
            <a:r>
              <a:rPr i="1" sz="1488">
                <a:latin typeface="Arial"/>
                <a:ea typeface="Arial"/>
                <a:cs typeface="Arial"/>
                <a:sym typeface="Arial"/>
              </a:rPr>
              <a:t>metrics and test procedures as well as communication protocols and data formats…allowing a network-based server to coordinate and manage test operation and data collection</a:t>
            </a:r>
            <a:r>
              <a:rPr sz="1488">
                <a:latin typeface="Arial"/>
                <a:ea typeface="Arial"/>
                <a:cs typeface="Arial"/>
                <a:sym typeface="Arial"/>
              </a:rPr>
              <a:t>…”</a:t>
            </a:r>
            <a:endParaRPr sz="1488">
              <a:latin typeface="Arial"/>
              <a:ea typeface="Arial"/>
              <a:cs typeface="Arial"/>
              <a:sym typeface="Arial"/>
            </a:endParaRPr>
          </a:p>
          <a:p>
            <a:pPr lvl="0" marL="106298" indent="-159448" defTabSz="850391">
              <a:spcBef>
                <a:spcPts val="300"/>
              </a:spcBef>
              <a:buClr>
                <a:srgbClr val="C00000"/>
              </a:buClr>
              <a:buFont typeface="Arial"/>
              <a:defRPr sz="1800"/>
            </a:pPr>
            <a:r>
              <a:rPr sz="1488">
                <a:latin typeface="Arial"/>
                <a:ea typeface="Arial"/>
                <a:cs typeface="Arial"/>
                <a:sym typeface="Arial"/>
              </a:rPr>
              <a:t>And as well “…</a:t>
            </a:r>
            <a:r>
              <a:rPr i="1" sz="1488">
                <a:latin typeface="Arial"/>
                <a:ea typeface="Arial"/>
                <a:cs typeface="Arial"/>
                <a:sym typeface="Arial"/>
              </a:rPr>
              <a:t>collect information from a disparate set of devices in the network</a:t>
            </a:r>
            <a:r>
              <a:rPr sz="1488">
                <a:latin typeface="Arial"/>
                <a:ea typeface="Arial"/>
                <a:cs typeface="Arial"/>
                <a:sym typeface="Arial"/>
              </a:rPr>
              <a:t>…”</a:t>
            </a:r>
            <a:endParaRPr sz="1488">
              <a:latin typeface="Arial"/>
              <a:ea typeface="Arial"/>
              <a:cs typeface="Arial"/>
              <a:sym typeface="Arial"/>
            </a:endParaRPr>
          </a:p>
          <a:p>
            <a:pPr lvl="0" marL="106298" indent="-159448" defTabSz="850391">
              <a:spcBef>
                <a:spcPts val="300"/>
              </a:spcBef>
              <a:buClr>
                <a:srgbClr val="C00000"/>
              </a:buClr>
              <a:buFont typeface="Arial"/>
              <a:defRPr sz="1800"/>
            </a:pPr>
            <a:r>
              <a:rPr sz="1488">
                <a:latin typeface="Arial"/>
                <a:ea typeface="Arial"/>
                <a:cs typeface="Arial"/>
                <a:sym typeface="Arial"/>
              </a:rPr>
              <a:t>Where the potential stakeholders of such measurements are not only network operators or regulators but also for example  “…</a:t>
            </a:r>
            <a:r>
              <a:rPr i="1" sz="1488">
                <a:latin typeface="Arial"/>
                <a:ea typeface="Arial"/>
                <a:cs typeface="Arial"/>
                <a:sym typeface="Arial"/>
              </a:rPr>
              <a:t>users of broadband mobile networks, including enterprises…policy makers…researchers</a:t>
            </a:r>
            <a:r>
              <a:rPr sz="1488">
                <a:latin typeface="Arial"/>
                <a:ea typeface="Arial"/>
                <a:cs typeface="Arial"/>
                <a:sym typeface="Arial"/>
              </a:rPr>
              <a:t>…”.</a:t>
            </a:r>
            <a:endParaRPr sz="1488">
              <a:latin typeface="Arial"/>
              <a:ea typeface="Arial"/>
              <a:cs typeface="Arial"/>
              <a:sym typeface="Arial"/>
            </a:endParaRPr>
          </a:p>
          <a:p>
            <a:pPr lvl="0" marL="106298" indent="-159448" defTabSz="850391">
              <a:spcBef>
                <a:spcPts val="300"/>
              </a:spcBef>
              <a:buClr>
                <a:srgbClr val="C00000"/>
              </a:buClr>
              <a:buFont typeface="Arial"/>
              <a:defRPr sz="1800"/>
            </a:pPr>
            <a:r>
              <a:rPr sz="1488">
                <a:latin typeface="Arial"/>
                <a:ea typeface="Arial"/>
                <a:cs typeface="Arial"/>
                <a:sym typeface="Arial"/>
              </a:rPr>
              <a:t>Some key similarities with LMAP:</a:t>
            </a:r>
            <a:endParaRPr sz="1488">
              <a:latin typeface="Arial"/>
              <a:ea typeface="Arial"/>
              <a:cs typeface="Arial"/>
              <a:sym typeface="Arial"/>
            </a:endParaRPr>
          </a:p>
          <a:p>
            <a:pPr lvl="1" marL="504920" indent="-132873" defTabSz="850391">
              <a:spcBef>
                <a:spcPts val="300"/>
              </a:spcBef>
              <a:buClr>
                <a:srgbClr val="C00000"/>
              </a:buClr>
              <a:buFont typeface="Arial"/>
              <a:buChar char="•"/>
              <a:defRPr sz="1800"/>
            </a:pPr>
            <a:r>
              <a:rPr sz="1302">
                <a:latin typeface="Arial"/>
                <a:ea typeface="Arial"/>
                <a:cs typeface="Arial"/>
                <a:sym typeface="Arial"/>
              </a:rPr>
              <a:t>The end-user perspective.</a:t>
            </a:r>
            <a:endParaRPr sz="1302">
              <a:latin typeface="Arial"/>
              <a:ea typeface="Arial"/>
              <a:cs typeface="Arial"/>
              <a:sym typeface="Arial"/>
            </a:endParaRPr>
          </a:p>
          <a:p>
            <a:pPr lvl="1" marL="504920" indent="-132873" defTabSz="850391">
              <a:spcBef>
                <a:spcPts val="300"/>
              </a:spcBef>
              <a:buClr>
                <a:srgbClr val="C00000"/>
              </a:buClr>
              <a:buFont typeface="Arial"/>
              <a:buChar char="•"/>
              <a:defRPr sz="1800"/>
            </a:pPr>
            <a:r>
              <a:rPr sz="1302">
                <a:latin typeface="Arial"/>
                <a:ea typeface="Arial"/>
                <a:cs typeface="Arial"/>
                <a:sym typeface="Arial"/>
              </a:rPr>
              <a:t>The inclusion of metrics in the scope.</a:t>
            </a:r>
            <a:endParaRPr sz="1302">
              <a:latin typeface="Arial"/>
              <a:ea typeface="Arial"/>
              <a:cs typeface="Arial"/>
              <a:sym typeface="Arial"/>
            </a:endParaRPr>
          </a:p>
          <a:p>
            <a:pPr lvl="1" marL="504920" indent="-132873" defTabSz="850391">
              <a:spcBef>
                <a:spcPts val="300"/>
              </a:spcBef>
              <a:buClr>
                <a:srgbClr val="C00000"/>
              </a:buClr>
              <a:buFont typeface="Arial"/>
              <a:buChar char="•"/>
              <a:defRPr sz="1800"/>
            </a:pPr>
            <a:r>
              <a:rPr sz="1302">
                <a:latin typeface="Arial"/>
                <a:ea typeface="Arial"/>
                <a:cs typeface="Arial"/>
                <a:sym typeface="Arial"/>
              </a:rPr>
              <a:t>The inclusion of protocol details in the scope.</a:t>
            </a:r>
            <a:endParaRPr sz="1302">
              <a:latin typeface="Arial"/>
              <a:ea typeface="Arial"/>
              <a:cs typeface="Arial"/>
              <a:sym typeface="Arial"/>
            </a:endParaRPr>
          </a:p>
          <a:p>
            <a:pPr lvl="1" marL="504920" indent="-132873" defTabSz="850391">
              <a:spcBef>
                <a:spcPts val="300"/>
              </a:spcBef>
              <a:buClr>
                <a:srgbClr val="C00000"/>
              </a:buClr>
              <a:buFont typeface="Arial"/>
              <a:buChar char="•"/>
              <a:defRPr sz="1800"/>
            </a:pPr>
            <a:r>
              <a:rPr sz="1302">
                <a:latin typeface="Arial"/>
                <a:ea typeface="Arial"/>
                <a:cs typeface="Arial"/>
                <a:sym typeface="Arial"/>
              </a:rPr>
              <a:t>The coordination of measurements done by an external entity not necessarily included in the network under test.</a:t>
            </a:r>
            <a:endParaRPr sz="1302">
              <a:latin typeface="Arial"/>
              <a:ea typeface="Arial"/>
              <a:cs typeface="Arial"/>
              <a:sym typeface="Arial"/>
            </a:endParaRPr>
          </a:p>
          <a:p>
            <a:pPr lvl="0" marL="106298" indent="-159448" defTabSz="850391">
              <a:spcBef>
                <a:spcPts val="300"/>
              </a:spcBef>
              <a:buClr>
                <a:srgbClr val="C00000"/>
              </a:buClr>
              <a:buFont typeface="Arial"/>
              <a:defRPr sz="1800"/>
            </a:pPr>
            <a:r>
              <a:rPr sz="1488">
                <a:latin typeface="Arial"/>
                <a:ea typeface="Arial"/>
                <a:cs typeface="Arial"/>
                <a:sym typeface="Arial"/>
              </a:rPr>
              <a:t>Some key differences with respect to LMAP:</a:t>
            </a:r>
            <a:endParaRPr sz="2604"/>
          </a:p>
          <a:p>
            <a:pPr lvl="1" marL="504920" indent="-132873" defTabSz="850391">
              <a:spcBef>
                <a:spcPts val="300"/>
              </a:spcBef>
              <a:buClr>
                <a:srgbClr val="C00000"/>
              </a:buClr>
              <a:buFont typeface="Arial"/>
              <a:buChar char="•"/>
              <a:defRPr sz="1800"/>
            </a:pPr>
            <a:r>
              <a:rPr sz="1302">
                <a:latin typeface="Arial"/>
                <a:ea typeface="Arial"/>
                <a:cs typeface="Arial"/>
                <a:sym typeface="Arial"/>
              </a:rPr>
              <a:t>The focus on </a:t>
            </a:r>
            <a:r>
              <a:rPr sz="1302" u="sng">
                <a:latin typeface="Arial"/>
                <a:ea typeface="Arial"/>
                <a:cs typeface="Arial"/>
                <a:sym typeface="Arial"/>
              </a:rPr>
              <a:t>MOBILE</a:t>
            </a:r>
            <a:r>
              <a:rPr sz="1302">
                <a:latin typeface="Arial"/>
                <a:ea typeface="Arial"/>
                <a:cs typeface="Arial"/>
                <a:sym typeface="Arial"/>
              </a:rPr>
              <a:t> broadband networks.</a:t>
            </a:r>
            <a:endParaRPr sz="2604"/>
          </a:p>
          <a:p>
            <a:pPr lvl="1" marL="504920" indent="-132873" defTabSz="850391">
              <a:spcBef>
                <a:spcPts val="300"/>
              </a:spcBef>
              <a:buClr>
                <a:srgbClr val="C00000"/>
              </a:buClr>
              <a:buFont typeface="Arial"/>
              <a:buChar char="•"/>
              <a:defRPr sz="1800"/>
            </a:pPr>
            <a:r>
              <a:rPr sz="1302">
                <a:latin typeface="Arial"/>
                <a:ea typeface="Arial"/>
                <a:cs typeface="Arial"/>
                <a:sym typeface="Arial"/>
              </a:rPr>
              <a:t>The variety of measurements stakeholders.</a:t>
            </a:r>
            <a:endParaRPr sz="2604"/>
          </a:p>
          <a:p>
            <a:pPr lvl="1" marL="504920" indent="-132873" defTabSz="850391">
              <a:spcBef>
                <a:spcPts val="300"/>
              </a:spcBef>
              <a:buClr>
                <a:srgbClr val="C00000"/>
              </a:buClr>
              <a:buFont typeface="Arial"/>
              <a:buChar char="•"/>
              <a:defRPr sz="1800"/>
            </a:pPr>
            <a:r>
              <a:rPr sz="1302">
                <a:latin typeface="Arial"/>
                <a:ea typeface="Arial"/>
                <a:cs typeface="Arial"/>
                <a:sym typeface="Arial"/>
              </a:rPr>
              <a:t>The generality of measurement devices active in the network.</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title"/>
          </p:nvPr>
        </p:nvSpPr>
        <p:spPr>
          <a:xfrm>
            <a:off x="457200" y="340005"/>
            <a:ext cx="8229600" cy="617353"/>
          </a:xfrm>
          <a:prstGeom prst="rect">
            <a:avLst/>
          </a:prstGeom>
        </p:spPr>
        <p:txBody>
          <a:bodyPr lIns="0" tIns="0" rIns="0" bIns="0">
            <a:normAutofit fontScale="100000" lnSpcReduction="0"/>
          </a:bodyPr>
          <a:lstStyle>
            <a:lvl1pPr algn="l">
              <a:defRPr sz="2400">
                <a:latin typeface="Arial"/>
                <a:ea typeface="Arial"/>
                <a:cs typeface="Arial"/>
                <a:sym typeface="Arial"/>
              </a:defRPr>
            </a:lvl1pPr>
          </a:lstStyle>
          <a:p>
            <a:pPr lvl="0">
              <a:defRPr sz="1800"/>
            </a:pPr>
            <a:r>
              <a:rPr sz="2400"/>
              <a:t>Use cases in IEEE P802.16.3 architecture</a:t>
            </a:r>
          </a:p>
        </p:txBody>
      </p:sp>
      <p:graphicFrame>
        <p:nvGraphicFramePr>
          <p:cNvPr id="47" name="Table 47"/>
          <p:cNvGraphicFramePr/>
          <p:nvPr/>
        </p:nvGraphicFramePr>
        <p:xfrm>
          <a:off x="380999" y="1143000"/>
          <a:ext cx="8305801" cy="4622800"/>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1126267"/>
                <a:gridCol w="1018291"/>
                <a:gridCol w="805662"/>
                <a:gridCol w="730911"/>
                <a:gridCol w="767456"/>
                <a:gridCol w="848853"/>
                <a:gridCol w="734232"/>
                <a:gridCol w="661142"/>
                <a:gridCol w="805662"/>
                <a:gridCol w="807324"/>
              </a:tblGrid>
              <a:tr h="101600">
                <a:tc>
                  <a:txBody>
                    <a:bodyPr/>
                    <a:lstStyle/>
                    <a:p>
                      <a:pPr lvl="0" algn="l" defTabSz="457200">
                        <a:defRPr b="0" i="0" sz="1800">
                          <a:solidFill>
                            <a:srgbClr val="000000"/>
                          </a:solidFill>
                        </a:defRPr>
                      </a:pPr>
                      <a:r>
                        <a:rPr b="1"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gridSpan="9">
                  <a:txBody>
                    <a:bodyPr/>
                    <a:lstStyle/>
                    <a:p>
                      <a:pPr lvl="0" algn="ctr" defTabSz="457200">
                        <a:defRPr b="0" i="0" sz="1800">
                          <a:solidFill>
                            <a:srgbClr val="000000"/>
                          </a:solidFill>
                        </a:defRPr>
                      </a:pPr>
                      <a:r>
                        <a:rPr b="1" sz="600">
                          <a:latin typeface="Arial"/>
                          <a:ea typeface="Arial"/>
                          <a:cs typeface="Arial"/>
                          <a:sym typeface="Arial"/>
                        </a:rPr>
                        <a:t>Stakeholder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hMerge="1">
                  <a:tcPr/>
                </a:tc>
                <a:tc hMerge="1">
                  <a:tcPr/>
                </a:tc>
                <a:tc hMerge="1">
                  <a:tcPr/>
                </a:tc>
                <a:tc hMerge="1">
                  <a:tcPr/>
                </a:tc>
                <a:tc hMerge="1">
                  <a:tcPr/>
                </a:tc>
                <a:tc hMerge="1">
                  <a:tcPr/>
                </a:tc>
                <a:tc hMerge="1">
                  <a:tcPr/>
                </a:tc>
                <a:tc hMerge="1">
                  <a:tcPr/>
                </a:tc>
              </a:tr>
              <a:tr h="297873">
                <a:tc>
                  <a:txBody>
                    <a:bodyPr/>
                    <a:lstStyle/>
                    <a:p>
                      <a:pPr lvl="0" algn="l" defTabSz="457200">
                        <a:defRPr b="0" i="0" sz="1800">
                          <a:solidFill>
                            <a:srgbClr val="000000"/>
                          </a:solidFill>
                        </a:defRPr>
                      </a:pPr>
                      <a:r>
                        <a:rPr b="1" sz="600">
                          <a:latin typeface="Arial"/>
                          <a:ea typeface="Arial"/>
                          <a:cs typeface="Arial"/>
                          <a:sym typeface="Arial"/>
                        </a:rPr>
                        <a:t>Measurement application</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Governmental policy maker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User (individual or enterprise)</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Cell tower operator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Wireless carrier / Network operator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Researcher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Standards developer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User device vendor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Application developer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b="1" sz="600">
                          <a:latin typeface="Arial"/>
                          <a:ea typeface="Arial"/>
                          <a:cs typeface="Arial"/>
                          <a:sym typeface="Arial"/>
                        </a:rPr>
                        <a:t>Mobile Application Service Provider</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97164">
                <a:tc>
                  <a:txBody>
                    <a:bodyPr/>
                    <a:lstStyle/>
                    <a:p>
                      <a:pPr lvl="0" algn="l" defTabSz="457200">
                        <a:defRPr b="0" i="0" sz="1800">
                          <a:solidFill>
                            <a:srgbClr val="000000"/>
                          </a:solidFill>
                        </a:defRPr>
                      </a:pPr>
                      <a:r>
                        <a:rPr sz="600">
                          <a:latin typeface="Arial"/>
                          <a:ea typeface="Arial"/>
                          <a:cs typeface="Arial"/>
                          <a:sym typeface="Arial"/>
                        </a:rPr>
                        <a:t>Overall data on Quality of Experience of set of networks available to consumers</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b="0" i="0" sz="1800">
                          <a:solidFill>
                            <a:srgbClr val="000000"/>
                          </a:solidFill>
                        </a:defRPr>
                      </a:pPr>
                      <a:r>
                        <a:rPr sz="600">
                          <a:latin typeface="Arial"/>
                          <a:ea typeface="Arial"/>
                          <a:cs typeface="Arial"/>
                          <a:sym typeface="Arial"/>
                        </a:rPr>
                        <a:t>Quality of Experience of a specific network</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b="0" i="0" sz="1800">
                          <a:solidFill>
                            <a:srgbClr val="000000"/>
                          </a:solidFill>
                        </a:defRPr>
                      </a:pPr>
                      <a:r>
                        <a:rPr sz="600">
                          <a:latin typeface="Arial"/>
                          <a:ea typeface="Arial"/>
                          <a:cs typeface="Arial"/>
                          <a:sym typeface="Arial"/>
                        </a:rPr>
                        <a:t>Identify limitations in deployment of a specific network</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b="0" i="0" sz="1800">
                          <a:solidFill>
                            <a:srgbClr val="000000"/>
                          </a:solidFill>
                        </a:defRPr>
                      </a:pPr>
                      <a:r>
                        <a:rPr sz="600">
                          <a:latin typeface="Arial"/>
                          <a:ea typeface="Arial"/>
                          <a:cs typeface="Arial"/>
                          <a:sym typeface="Arial"/>
                        </a:rPr>
                        <a:t>Monitor for changes in operation of a specific network</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b="0" i="0" sz="1800">
                          <a:solidFill>
                            <a:srgbClr val="000000"/>
                          </a:solidFill>
                        </a:defRPr>
                      </a:pPr>
                      <a:r>
                        <a:rPr sz="600">
                          <a:latin typeface="Arial"/>
                          <a:ea typeface="Arial"/>
                          <a:cs typeface="Arial"/>
                          <a:sym typeface="Arial"/>
                        </a:rPr>
                        <a:t>Diagnose problems in a specific network</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b="0" i="0" sz="1800">
                          <a:solidFill>
                            <a:srgbClr val="000000"/>
                          </a:solidFill>
                        </a:defRPr>
                      </a:pPr>
                      <a:r>
                        <a:rPr sz="600">
                          <a:latin typeface="Arial"/>
                          <a:ea typeface="Arial"/>
                          <a:cs typeface="Arial"/>
                          <a:sym typeface="Arial"/>
                        </a:rPr>
                        <a:t>improve knowledge of system performance</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b="0" i="0" sz="1800">
                          <a:solidFill>
                            <a:srgbClr val="000000"/>
                          </a:solidFill>
                        </a:defRPr>
                      </a:pPr>
                      <a:r>
                        <a:rPr sz="600">
                          <a:latin typeface="Arial"/>
                          <a:ea typeface="Arial"/>
                          <a:cs typeface="Arial"/>
                          <a:sym typeface="Arial"/>
                        </a:rPr>
                        <a:t>lead the market toward more effective networks</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97164">
                <a:tc>
                  <a:txBody>
                    <a:bodyPr/>
                    <a:lstStyle/>
                    <a:p>
                      <a:pPr lvl="0" algn="l" defTabSz="457200">
                        <a:defRPr b="0" i="0" sz="1800">
                          <a:solidFill>
                            <a:srgbClr val="000000"/>
                          </a:solidFill>
                        </a:defRPr>
                      </a:pPr>
                      <a:r>
                        <a:rPr sz="600">
                          <a:latin typeface="Arial"/>
                          <a:ea typeface="Arial"/>
                          <a:cs typeface="Arial"/>
                          <a:sym typeface="Arial"/>
                        </a:rPr>
                        <a:t>encourage the redeployment of scarce spectrum using efficient technologies and implementations</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b="0" i="0" sz="1800">
                          <a:solidFill>
                            <a:srgbClr val="000000"/>
                          </a:solidFill>
                        </a:defRPr>
                      </a:pPr>
                      <a:r>
                        <a:rPr sz="600">
                          <a:latin typeface="Arial"/>
                          <a:ea typeface="Arial"/>
                          <a:cs typeface="Arial"/>
                          <a:sym typeface="Arial"/>
                        </a:rPr>
                        <a:t>compare measured performance data to simulated results</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01600">
                <a:tc>
                  <a:txBody>
                    <a:bodyPr/>
                    <a:lstStyle/>
                    <a:p>
                      <a:pPr lvl="0" algn="l" defTabSz="457200">
                        <a:defRPr b="0" i="0" sz="1800">
                          <a:solidFill>
                            <a:srgbClr val="000000"/>
                          </a:solidFill>
                        </a:defRPr>
                      </a:pPr>
                      <a:r>
                        <a:rPr sz="600">
                          <a:latin typeface="Arial"/>
                          <a:ea typeface="Arial"/>
                          <a:cs typeface="Arial"/>
                          <a:sym typeface="Arial"/>
                        </a:rPr>
                        <a:t>assess theoretical models</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b="0" i="0" sz="1800">
                          <a:solidFill>
                            <a:srgbClr val="000000"/>
                          </a:solidFill>
                        </a:defRPr>
                      </a:pPr>
                      <a:r>
                        <a:rPr sz="600">
                          <a:latin typeface="Arial"/>
                          <a:ea typeface="Arial"/>
                          <a:cs typeface="Arial"/>
                          <a:sym typeface="Arial"/>
                        </a:rPr>
                        <a:t>assess technology elements proposed during standards development</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x</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b="0" i="0" sz="1800"/>
                      </a:pPr>
                      <a:r>
                        <a:rPr sz="600">
                          <a:latin typeface="Arial"/>
                          <a:ea typeface="Arial"/>
                          <a:cs typeface="Arial"/>
                          <a:sym typeface="Arial"/>
                        </a:rPr>
                        <a:t> </a:t>
                      </a:r>
                    </a:p>
                  </a:txBody>
                  <a:tcPr marL="0" marR="0" marT="0" marB="0" anchor="ctr" anchorCtr="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bl>
          </a:graphicData>
        </a:graphic>
      </p:graphicFrame>
      <p:sp>
        <p:nvSpPr>
          <p:cNvPr id="48" name="Shape 48"/>
          <p:cNvSpPr/>
          <p:nvPr>
            <p:ph type="body" idx="1"/>
          </p:nvPr>
        </p:nvSpPr>
        <p:spPr>
          <a:xfrm>
            <a:off x="381000" y="4572000"/>
            <a:ext cx="8229600" cy="1295400"/>
          </a:xfrm>
          <a:prstGeom prst="rect">
            <a:avLst/>
          </a:prstGeom>
        </p:spPr>
        <p:txBody>
          <a:bodyPr lIns="0" tIns="0" rIns="0" bIns="0">
            <a:normAutofit fontScale="100000" lnSpcReduction="0"/>
          </a:bodyPr>
          <a:lstStyle/>
          <a:p>
            <a:pPr lvl="0" marL="114300" indent="-171450">
              <a:spcBef>
                <a:spcPts val="300"/>
              </a:spcBef>
              <a:buClr>
                <a:srgbClr val="C00000"/>
              </a:buClr>
              <a:buFont typeface="Arial"/>
              <a:defRPr sz="1800"/>
            </a:pPr>
            <a:r>
              <a:rPr sz="1600">
                <a:latin typeface="Arial"/>
                <a:ea typeface="Arial"/>
                <a:cs typeface="Arial"/>
                <a:sym typeface="Arial"/>
              </a:rPr>
              <a:t>The table above from Architecture and Requirements document lists the identified use cases for the measurements.</a:t>
            </a:r>
            <a:endParaRPr sz="1600">
              <a:latin typeface="Arial"/>
              <a:ea typeface="Arial"/>
              <a:cs typeface="Arial"/>
              <a:sym typeface="Arial"/>
            </a:endParaRPr>
          </a:p>
          <a:p>
            <a:pPr lvl="0" marL="114300" indent="-171450">
              <a:spcBef>
                <a:spcPts val="300"/>
              </a:spcBef>
              <a:buClr>
                <a:srgbClr val="C00000"/>
              </a:buClr>
              <a:buFont typeface="Arial"/>
              <a:defRPr sz="1800"/>
            </a:pPr>
            <a:r>
              <a:rPr sz="1600">
                <a:latin typeface="Arial"/>
                <a:ea typeface="Arial"/>
                <a:cs typeface="Arial"/>
                <a:sym typeface="Arial"/>
              </a:rPr>
              <a:t>This includes a number of possible stakeholders that are not only ISPs and Regulators.</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title"/>
          </p:nvPr>
        </p:nvSpPr>
        <p:spPr>
          <a:xfrm>
            <a:off x="457200" y="274638"/>
            <a:ext cx="8229600" cy="715963"/>
          </a:xfrm>
          <a:prstGeom prst="rect">
            <a:avLst/>
          </a:prstGeom>
        </p:spPr>
        <p:txBody>
          <a:bodyPr lIns="0" tIns="0" rIns="0" bIns="0">
            <a:normAutofit fontScale="100000" lnSpcReduction="0"/>
          </a:bodyPr>
          <a:lstStyle>
            <a:lvl1pPr algn="l">
              <a:defRPr sz="2800">
                <a:latin typeface="Arial"/>
                <a:ea typeface="Arial"/>
                <a:cs typeface="Arial"/>
                <a:sym typeface="Arial"/>
              </a:defRPr>
            </a:lvl1pPr>
          </a:lstStyle>
          <a:p>
            <a:pPr lvl="0">
              <a:defRPr sz="1800"/>
            </a:pPr>
            <a:r>
              <a:rPr sz="2800"/>
              <a:t>802.16.3 and LMAP commonalities</a:t>
            </a:r>
          </a:p>
        </p:txBody>
      </p:sp>
      <p:sp>
        <p:nvSpPr>
          <p:cNvPr id="51" name="Shape 51"/>
          <p:cNvSpPr/>
          <p:nvPr>
            <p:ph type="body" idx="1"/>
          </p:nvPr>
        </p:nvSpPr>
        <p:spPr>
          <a:xfrm>
            <a:off x="457200" y="1066800"/>
            <a:ext cx="8229600" cy="4953000"/>
          </a:xfrm>
          <a:prstGeom prst="rect">
            <a:avLst/>
          </a:prstGeom>
        </p:spPr>
        <p:txBody>
          <a:bodyPr lIns="0" tIns="0" rIns="0" bIns="0">
            <a:normAutofit fontScale="100000" lnSpcReduction="0"/>
          </a:bodyPr>
          <a:lstStyle/>
          <a:p>
            <a:pPr lvl="0" marL="114300" indent="-171450">
              <a:spcBef>
                <a:spcPts val="300"/>
              </a:spcBef>
              <a:buClr>
                <a:srgbClr val="C00000"/>
              </a:buClr>
              <a:buFont typeface="Arial"/>
              <a:defRPr sz="1800"/>
            </a:pPr>
            <a:r>
              <a:rPr sz="1600">
                <a:latin typeface="Arial"/>
                <a:ea typeface="Arial"/>
                <a:cs typeface="Arial"/>
                <a:sym typeface="Arial"/>
              </a:rPr>
              <a:t>Both the WGs have the focus on measuring the performance of broadband services with the end user perspective.</a:t>
            </a:r>
            <a:endParaRPr sz="1600">
              <a:latin typeface="Arial"/>
              <a:ea typeface="Arial"/>
              <a:cs typeface="Arial"/>
              <a:sym typeface="Arial"/>
            </a:endParaRPr>
          </a:p>
          <a:p>
            <a:pPr lvl="0" marL="114300" indent="-171450">
              <a:spcBef>
                <a:spcPts val="300"/>
              </a:spcBef>
              <a:buClr>
                <a:srgbClr val="C00000"/>
              </a:buClr>
              <a:buFont typeface="Arial"/>
              <a:defRPr sz="1800"/>
            </a:pPr>
            <a:r>
              <a:rPr sz="1600">
                <a:latin typeface="Arial"/>
                <a:ea typeface="Arial"/>
                <a:cs typeface="Arial"/>
                <a:sym typeface="Arial"/>
              </a:rPr>
              <a:t>The two frameworks have several commonalities as the MA (Measurement Agent) concept, that in 802.16.3 is embedded either in the Client or in the Server entities while in LMAP is a separate logical entity.</a:t>
            </a:r>
            <a:endParaRPr sz="1600">
              <a:latin typeface="Arial"/>
              <a:ea typeface="Arial"/>
              <a:cs typeface="Arial"/>
              <a:sym typeface="Arial"/>
            </a:endParaRPr>
          </a:p>
          <a:p>
            <a:pPr lvl="1" marL="628650" indent="-171450">
              <a:spcBef>
                <a:spcPts val="300"/>
              </a:spcBef>
              <a:buClr>
                <a:srgbClr val="C00000"/>
              </a:buClr>
              <a:buFont typeface="Arial"/>
              <a:buChar char="•"/>
              <a:defRPr sz="1800"/>
            </a:pPr>
            <a:r>
              <a:rPr sz="1600">
                <a:latin typeface="Arial"/>
                <a:ea typeface="Arial"/>
                <a:cs typeface="Arial"/>
                <a:sym typeface="Arial"/>
              </a:rPr>
              <a:t>However, the role of the “Measurement peer” in LMAP is not apparent, as it is marked “out of scope”, while the P802.16.3 CLIENT entity includes the roles of both the MA and the “Measurement peer”.</a:t>
            </a:r>
            <a:endParaRPr sz="1600">
              <a:latin typeface="Arial"/>
              <a:ea typeface="Arial"/>
              <a:cs typeface="Arial"/>
              <a:sym typeface="Arial"/>
            </a:endParaRPr>
          </a:p>
          <a:p>
            <a:pPr lvl="0" marL="114300" indent="-171450">
              <a:spcBef>
                <a:spcPts val="300"/>
              </a:spcBef>
              <a:buClr>
                <a:srgbClr val="C00000"/>
              </a:buClr>
              <a:buFont typeface="Arial"/>
              <a:defRPr sz="1800"/>
            </a:pPr>
            <a:r>
              <a:rPr sz="1600">
                <a:latin typeface="Arial"/>
                <a:ea typeface="Arial"/>
                <a:cs typeface="Arial"/>
                <a:sym typeface="Arial"/>
              </a:rPr>
              <a:t>CONTROLLER and COLLECTOR are logical entities that have similar roles in both the scenarios.</a:t>
            </a:r>
            <a:endParaRPr sz="1600">
              <a:latin typeface="Arial"/>
              <a:ea typeface="Arial"/>
              <a:cs typeface="Arial"/>
              <a:sym typeface="Arial"/>
            </a:endParaRPr>
          </a:p>
          <a:p>
            <a:pPr lvl="0" marL="114300" indent="-171450">
              <a:spcBef>
                <a:spcPts val="300"/>
              </a:spcBef>
              <a:buClr>
                <a:srgbClr val="C00000"/>
              </a:buClr>
              <a:buFont typeface="Arial"/>
              <a:defRPr sz="1800"/>
            </a:pPr>
            <a:r>
              <a:rPr sz="1600">
                <a:latin typeface="Arial"/>
                <a:ea typeface="Arial"/>
                <a:cs typeface="Arial"/>
                <a:sym typeface="Arial"/>
              </a:rPr>
              <a:t>The link to the IETF IPPM workgroup is common in both the WGs to include such metrics, if makes sense.</a:t>
            </a:r>
            <a:endParaRPr sz="1600">
              <a:latin typeface="Arial"/>
              <a:ea typeface="Arial"/>
              <a:cs typeface="Arial"/>
              <a:sym typeface="Arial"/>
            </a:endParaRPr>
          </a:p>
          <a:p>
            <a:pPr lvl="0" marL="114300" indent="-171450">
              <a:spcBef>
                <a:spcPts val="300"/>
              </a:spcBef>
              <a:buClr>
                <a:srgbClr val="C00000"/>
              </a:buClr>
              <a:buFont typeface="Arial"/>
              <a:defRPr sz="1800"/>
            </a:pPr>
            <a:r>
              <a:rPr sz="1600">
                <a:latin typeface="Arial"/>
                <a:ea typeface="Arial"/>
                <a:cs typeface="Arial"/>
                <a:sym typeface="Arial"/>
              </a:rPr>
              <a:t>The definition of a protocol to communicate among the different entities is present in both the WGs, even if the details are different.</a:t>
            </a:r>
            <a:endParaRPr sz="1600">
              <a:latin typeface="Arial"/>
              <a:ea typeface="Arial"/>
              <a:cs typeface="Arial"/>
              <a:sym typeface="Arial"/>
            </a:endParaRPr>
          </a:p>
          <a:p>
            <a:pPr lvl="0" marL="114300" indent="-171450">
              <a:spcBef>
                <a:spcPts val="300"/>
              </a:spcBef>
              <a:buClr>
                <a:srgbClr val="C00000"/>
              </a:buClr>
              <a:buFont typeface="Arial"/>
              <a:defRPr sz="1800"/>
            </a:pPr>
            <a:r>
              <a:rPr sz="1600">
                <a:latin typeface="Arial"/>
                <a:ea typeface="Arial"/>
                <a:cs typeface="Arial"/>
                <a:sym typeface="Arial"/>
              </a:rPr>
              <a:t>Both the WGs consider security as one of the major topics.</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title"/>
          </p:nvPr>
        </p:nvSpPr>
        <p:spPr>
          <a:xfrm>
            <a:off x="457200" y="274638"/>
            <a:ext cx="8229600" cy="1143001"/>
          </a:xfrm>
          <a:prstGeom prst="rect">
            <a:avLst/>
          </a:prstGeom>
        </p:spPr>
        <p:txBody>
          <a:bodyPr lIns="0" tIns="0" rIns="0" bIns="0">
            <a:normAutofit fontScale="100000" lnSpcReduction="0"/>
          </a:bodyPr>
          <a:lstStyle>
            <a:lvl1pPr algn="l">
              <a:defRPr sz="2800">
                <a:latin typeface="Arial"/>
                <a:ea typeface="Arial"/>
                <a:cs typeface="Arial"/>
                <a:sym typeface="Arial"/>
              </a:defRPr>
            </a:lvl1pPr>
          </a:lstStyle>
          <a:p>
            <a:pPr lvl="0">
              <a:defRPr sz="1800"/>
            </a:pPr>
            <a:r>
              <a:rPr sz="2800"/>
              <a:t>Possible P802.16.3-based enhancements to LMAP</a:t>
            </a:r>
          </a:p>
        </p:txBody>
      </p:sp>
      <p:sp>
        <p:nvSpPr>
          <p:cNvPr id="54" name="Shape 54"/>
          <p:cNvSpPr/>
          <p:nvPr>
            <p:ph type="body" idx="1"/>
          </p:nvPr>
        </p:nvSpPr>
        <p:spPr>
          <a:xfrm>
            <a:off x="304800" y="838200"/>
            <a:ext cx="8610600" cy="5562600"/>
          </a:xfrm>
          <a:prstGeom prst="rect">
            <a:avLst/>
          </a:prstGeom>
        </p:spPr>
        <p:txBody>
          <a:bodyPr lIns="0" tIns="0" rIns="0" bIns="0">
            <a:normAutofit fontScale="100000" lnSpcReduction="0"/>
          </a:bodyPr>
          <a:lstStyle/>
          <a:p>
            <a:pPr lvl="0" marL="150018" indent="-150018">
              <a:spcBef>
                <a:spcPts val="300"/>
              </a:spcBef>
              <a:buClr>
                <a:srgbClr val="C00000"/>
              </a:buClr>
              <a:buFont typeface="Arial"/>
              <a:defRPr sz="1800"/>
            </a:pPr>
            <a:r>
              <a:rPr b="1" sz="1400">
                <a:latin typeface="Arial"/>
                <a:ea typeface="Arial"/>
                <a:cs typeface="Arial"/>
                <a:sym typeface="Arial"/>
              </a:rPr>
              <a:t>The MOBILE aspects</a:t>
            </a:r>
            <a:r>
              <a:rPr sz="1400">
                <a:latin typeface="Arial"/>
                <a:ea typeface="Arial"/>
                <a:cs typeface="Arial"/>
                <a:sym typeface="Arial"/>
              </a:rPr>
              <a:t>. In fact the mobile domain is including some specifics that are potentially very important to capture.</a:t>
            </a:r>
            <a:endParaRPr sz="1400">
              <a:latin typeface="Arial"/>
              <a:ea typeface="Arial"/>
              <a:cs typeface="Arial"/>
              <a:sym typeface="Arial"/>
            </a:endParaRPr>
          </a:p>
          <a:p>
            <a:pPr lvl="1" marL="542925" indent="-142875">
              <a:spcBef>
                <a:spcPts val="300"/>
              </a:spcBef>
              <a:buClr>
                <a:srgbClr val="C00000"/>
              </a:buClr>
              <a:buFont typeface="Arial"/>
              <a:buChar char="•"/>
              <a:defRPr sz="1800"/>
            </a:pPr>
            <a:r>
              <a:rPr sz="1400">
                <a:latin typeface="Arial"/>
                <a:ea typeface="Arial"/>
                <a:cs typeface="Arial"/>
                <a:sym typeface="Arial"/>
              </a:rPr>
              <a:t>See examples in A&amp;R document; for example:</a:t>
            </a:r>
            <a:endParaRPr sz="1400">
              <a:latin typeface="Arial"/>
              <a:ea typeface="Arial"/>
              <a:cs typeface="Arial"/>
              <a:sym typeface="Arial"/>
            </a:endParaRPr>
          </a:p>
          <a:p>
            <a:pPr lvl="2" marL="1000125" indent="-142875">
              <a:spcBef>
                <a:spcPts val="300"/>
              </a:spcBef>
              <a:buClr>
                <a:srgbClr val="C00000"/>
              </a:buClr>
              <a:buFont typeface="Arial"/>
              <a:defRPr sz="1800"/>
            </a:pPr>
            <a:r>
              <a:rPr sz="1400">
                <a:latin typeface="Arial"/>
                <a:ea typeface="Arial"/>
                <a:cs typeface="Arial"/>
                <a:sym typeface="Arial"/>
              </a:rPr>
              <a:t>…</a:t>
            </a:r>
            <a:endParaRPr sz="1400">
              <a:latin typeface="Arial"/>
              <a:ea typeface="Arial"/>
              <a:cs typeface="Arial"/>
              <a:sym typeface="Arial"/>
            </a:endParaRPr>
          </a:p>
          <a:p>
            <a:pPr lvl="0" marL="92868" indent="-150018">
              <a:spcBef>
                <a:spcPts val="300"/>
              </a:spcBef>
              <a:buClr>
                <a:srgbClr val="C00000"/>
              </a:buClr>
              <a:buFont typeface="Arial"/>
              <a:defRPr sz="1800"/>
            </a:pPr>
            <a:r>
              <a:rPr b="1" sz="1400">
                <a:latin typeface="Arial"/>
                <a:ea typeface="Arial"/>
                <a:cs typeface="Arial"/>
                <a:sym typeface="Arial"/>
              </a:rPr>
              <a:t>The inclusion of several use cases</a:t>
            </a:r>
            <a:r>
              <a:rPr sz="1400">
                <a:latin typeface="Arial"/>
                <a:ea typeface="Arial"/>
                <a:cs typeface="Arial"/>
                <a:sym typeface="Arial"/>
              </a:rPr>
              <a:t>. They can imply specific needs in the metrics, in the way to manage the tests but also architecture specific needs.</a:t>
            </a:r>
            <a:endParaRPr sz="1400">
              <a:latin typeface="Arial"/>
              <a:ea typeface="Arial"/>
              <a:cs typeface="Arial"/>
              <a:sym typeface="Arial"/>
            </a:endParaRPr>
          </a:p>
          <a:p>
            <a:pPr lvl="1" marL="542925" indent="-142875">
              <a:spcBef>
                <a:spcPts val="300"/>
              </a:spcBef>
              <a:buClr>
                <a:srgbClr val="C00000"/>
              </a:buClr>
              <a:buFont typeface="Arial"/>
              <a:buChar char="•"/>
              <a:defRPr sz="1800"/>
            </a:pPr>
            <a:r>
              <a:rPr sz="1400">
                <a:latin typeface="Arial"/>
                <a:ea typeface="Arial"/>
                <a:cs typeface="Arial"/>
                <a:sym typeface="Arial"/>
              </a:rPr>
              <a:t>One of the major example is the ENTERPRISE use case, where an organization can adopt a private “server” and a private “Data collector”, in order to manage its own tests and store the results.</a:t>
            </a:r>
            <a:endParaRPr sz="2800"/>
          </a:p>
          <a:p>
            <a:pPr lvl="0" marL="92868" indent="-150018">
              <a:spcBef>
                <a:spcPts val="300"/>
              </a:spcBef>
              <a:buClr>
                <a:srgbClr val="C00000"/>
              </a:buClr>
              <a:buFont typeface="Arial"/>
              <a:defRPr sz="1800"/>
            </a:pPr>
            <a:r>
              <a:rPr sz="1400">
                <a:latin typeface="Arial"/>
                <a:ea typeface="Arial"/>
                <a:cs typeface="Arial"/>
                <a:sym typeface="Arial"/>
              </a:rPr>
              <a:t>Finally, </a:t>
            </a:r>
            <a:r>
              <a:rPr b="1" sz="1400">
                <a:latin typeface="Arial"/>
                <a:ea typeface="Arial"/>
                <a:cs typeface="Arial"/>
                <a:sym typeface="Arial"/>
              </a:rPr>
              <a:t>the protocol definition and the data model </a:t>
            </a:r>
            <a:r>
              <a:rPr sz="1400">
                <a:latin typeface="Arial"/>
                <a:ea typeface="Arial"/>
                <a:cs typeface="Arial"/>
                <a:sym typeface="Arial"/>
              </a:rPr>
              <a:t>that has been proposed into P802.16.3 can be examined by LMAP to find some possible reuse. </a:t>
            </a:r>
            <a:endParaRPr sz="1400">
              <a:latin typeface="Arial"/>
              <a:ea typeface="Arial"/>
              <a:cs typeface="Arial"/>
              <a:sym typeface="Arial"/>
            </a:endParaRPr>
          </a:p>
          <a:p>
            <a:pPr lvl="1" marL="542925" indent="-142875">
              <a:spcBef>
                <a:spcPts val="300"/>
              </a:spcBef>
              <a:buClr>
                <a:srgbClr val="C00000"/>
              </a:buClr>
              <a:buFont typeface="Arial"/>
              <a:buChar char="•"/>
              <a:defRPr sz="1800"/>
            </a:pPr>
            <a:r>
              <a:rPr sz="1400">
                <a:latin typeface="Arial"/>
                <a:ea typeface="Arial"/>
                <a:cs typeface="Arial"/>
                <a:sym typeface="Arial"/>
              </a:rPr>
              <a:t>An example is the encapsulation of basic procedures in some workflows that can be helpful for the measurement process. </a:t>
            </a:r>
            <a:endParaRPr sz="2800"/>
          </a:p>
          <a:p>
            <a:pPr lvl="1" marL="542925" indent="-142875">
              <a:spcBef>
                <a:spcPts val="300"/>
              </a:spcBef>
              <a:buClr>
                <a:srgbClr val="C00000"/>
              </a:buClr>
              <a:buFont typeface="Arial"/>
              <a:buChar char="•"/>
              <a:defRPr sz="1800"/>
            </a:pPr>
            <a:r>
              <a:rPr sz="1400">
                <a:latin typeface="Arial"/>
                <a:ea typeface="Arial"/>
                <a:cs typeface="Arial"/>
                <a:sym typeface="Arial"/>
              </a:rPr>
              <a:t>Another example is the definition of some peers behaviors related to the protocols message exchange.</a:t>
            </a:r>
            <a:endParaRPr sz="2800"/>
          </a:p>
          <a:p>
            <a:pPr lvl="1" marL="542925" indent="-142875">
              <a:spcBef>
                <a:spcPts val="300"/>
              </a:spcBef>
              <a:buClr>
                <a:srgbClr val="C00000"/>
              </a:buClr>
              <a:buFont typeface="Arial"/>
              <a:buChar char="•"/>
              <a:defRPr sz="1800"/>
            </a:pPr>
            <a:r>
              <a:rPr sz="1400">
                <a:latin typeface="Arial"/>
                <a:ea typeface="Arial"/>
                <a:cs typeface="Arial"/>
                <a:sym typeface="Arial"/>
              </a:rPr>
              <a:t>Finally, the modeling of some IPPM metrics into this protocol can be helpful even for LMAP.</a:t>
            </a:r>
            <a:endParaRPr sz="1400">
              <a:latin typeface="Arial"/>
              <a:ea typeface="Arial"/>
              <a:cs typeface="Arial"/>
              <a:sym typeface="Arial"/>
            </a:endParaRPr>
          </a:p>
          <a:p>
            <a:pPr lvl="1" marL="542925" indent="-142875">
              <a:spcBef>
                <a:spcPts val="300"/>
              </a:spcBef>
              <a:buClr>
                <a:srgbClr val="C00000"/>
              </a:buClr>
              <a:buFont typeface="Arial"/>
              <a:buChar char="•"/>
              <a:defRPr sz="1800"/>
            </a:pPr>
            <a:r>
              <a:rPr sz="1400">
                <a:latin typeface="Arial"/>
                <a:ea typeface="Arial"/>
                <a:cs typeface="Arial"/>
                <a:sym typeface="Arial"/>
              </a:rPr>
              <a:t>See the following examples:</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p:nvPr>
        </p:nvSpPr>
        <p:spPr>
          <a:xfrm>
            <a:off x="457200" y="274638"/>
            <a:ext cx="8229600" cy="487363"/>
          </a:xfrm>
          <a:prstGeom prst="rect">
            <a:avLst/>
          </a:prstGeom>
        </p:spPr>
        <p:txBody>
          <a:bodyPr lIns="0" tIns="0" rIns="0" bIns="0">
            <a:normAutofit fontScale="100000" lnSpcReduction="0"/>
          </a:bodyPr>
          <a:lstStyle>
            <a:lvl1pPr algn="l">
              <a:defRPr sz="2400">
                <a:latin typeface="Arial"/>
                <a:ea typeface="Arial"/>
                <a:cs typeface="Arial"/>
                <a:sym typeface="Arial"/>
              </a:defRPr>
            </a:lvl1pPr>
          </a:lstStyle>
          <a:p>
            <a:pPr lvl="0">
              <a:defRPr sz="1800"/>
            </a:pPr>
            <a:r>
              <a:rPr sz="2400"/>
              <a:t>Example of TWAMP into 802.16.3 framework (1/2)</a:t>
            </a:r>
          </a:p>
        </p:txBody>
      </p:sp>
      <p:sp>
        <p:nvSpPr>
          <p:cNvPr id="57" name="Shape 57"/>
          <p:cNvSpPr/>
          <p:nvPr>
            <p:ph type="body" idx="1"/>
          </p:nvPr>
        </p:nvSpPr>
        <p:spPr>
          <a:xfrm>
            <a:off x="228600" y="990600"/>
            <a:ext cx="1981200" cy="5181600"/>
          </a:xfrm>
          <a:prstGeom prst="rect">
            <a:avLst/>
          </a:prstGeom>
        </p:spPr>
        <p:txBody>
          <a:bodyPr lIns="0" tIns="0" rIns="0" bIns="0">
            <a:normAutofit fontScale="100000" lnSpcReduction="0"/>
          </a:bodyPr>
          <a:lstStyle/>
          <a:p>
            <a:pPr lvl="0" marL="125015" indent="-125015">
              <a:spcBef>
                <a:spcPts val="300"/>
              </a:spcBef>
              <a:buClr>
                <a:srgbClr val="C00000"/>
              </a:buClr>
              <a:buFont typeface="Arial"/>
              <a:defRPr sz="1800"/>
            </a:pPr>
            <a:r>
              <a:rPr sz="1400">
                <a:latin typeface="Arial"/>
                <a:ea typeface="Arial"/>
                <a:cs typeface="Arial"/>
                <a:sym typeface="Arial"/>
              </a:rPr>
              <a:t>The following graph is an example of the 802.16.3 protocol workflow with TWAMP.</a:t>
            </a:r>
            <a:endParaRPr sz="1400">
              <a:latin typeface="Arial"/>
              <a:ea typeface="Arial"/>
              <a:cs typeface="Arial"/>
              <a:sym typeface="Arial"/>
            </a:endParaRPr>
          </a:p>
          <a:p>
            <a:pPr lvl="0" marL="125015" indent="-125015">
              <a:spcBef>
                <a:spcPts val="300"/>
              </a:spcBef>
              <a:buClr>
                <a:srgbClr val="C00000"/>
              </a:buClr>
              <a:buFont typeface="Arial"/>
              <a:defRPr sz="1800"/>
            </a:pPr>
            <a:r>
              <a:rPr sz="1400">
                <a:latin typeface="Arial"/>
                <a:ea typeface="Arial"/>
                <a:cs typeface="Arial"/>
                <a:sym typeface="Arial"/>
              </a:rPr>
              <a:t>LMAP is also mentioning this TWAMP example, even if the schematic of the protocol is per procedure more than per entire workflow.</a:t>
            </a:r>
          </a:p>
        </p:txBody>
      </p:sp>
      <p:pic>
        <p:nvPicPr>
          <p:cNvPr id="58" name="image1.jpg"/>
          <p:cNvPicPr/>
          <p:nvPr/>
        </p:nvPicPr>
        <p:blipFill>
          <a:blip r:embed="rId2">
            <a:extLst/>
          </a:blip>
          <a:stretch>
            <a:fillRect/>
          </a:stretch>
        </p:blipFill>
        <p:spPr>
          <a:xfrm>
            <a:off x="2286000" y="914400"/>
            <a:ext cx="6648450" cy="5397137"/>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title"/>
          </p:nvPr>
        </p:nvSpPr>
        <p:spPr>
          <a:xfrm>
            <a:off x="457200" y="274638"/>
            <a:ext cx="8229600" cy="487363"/>
          </a:xfrm>
          <a:prstGeom prst="rect">
            <a:avLst/>
          </a:prstGeom>
        </p:spPr>
        <p:txBody>
          <a:bodyPr lIns="0" tIns="0" rIns="0" bIns="0">
            <a:normAutofit fontScale="100000" lnSpcReduction="0"/>
          </a:bodyPr>
          <a:lstStyle>
            <a:lvl1pPr algn="l">
              <a:defRPr sz="2400">
                <a:latin typeface="Arial"/>
                <a:ea typeface="Arial"/>
                <a:cs typeface="Arial"/>
                <a:sym typeface="Arial"/>
              </a:defRPr>
            </a:lvl1pPr>
          </a:lstStyle>
          <a:p>
            <a:pPr lvl="0">
              <a:defRPr sz="1800"/>
            </a:pPr>
            <a:r>
              <a:rPr sz="2400"/>
              <a:t>Example of TWAMP-802.16.3 IW (2/2)</a:t>
            </a:r>
          </a:p>
        </p:txBody>
      </p:sp>
      <p:pic>
        <p:nvPicPr>
          <p:cNvPr id="61" name="image2.jpg"/>
          <p:cNvPicPr/>
          <p:nvPr/>
        </p:nvPicPr>
        <p:blipFill>
          <a:blip r:embed="rId2">
            <a:extLst/>
          </a:blip>
          <a:stretch>
            <a:fillRect/>
          </a:stretch>
        </p:blipFill>
        <p:spPr>
          <a:xfrm>
            <a:off x="2133600" y="914400"/>
            <a:ext cx="6915923" cy="4876800"/>
          </a:xfrm>
          <a:prstGeom prst="rect">
            <a:avLst/>
          </a:prstGeom>
          <a:ln w="12700">
            <a:miter lim="400000"/>
          </a:ln>
        </p:spPr>
      </p:pic>
      <p:sp>
        <p:nvSpPr>
          <p:cNvPr id="62" name="Shape 62"/>
          <p:cNvSpPr/>
          <p:nvPr>
            <p:ph type="body" idx="1"/>
          </p:nvPr>
        </p:nvSpPr>
        <p:spPr>
          <a:xfrm>
            <a:off x="228600" y="914400"/>
            <a:ext cx="1905000" cy="4953000"/>
          </a:xfrm>
          <a:prstGeom prst="rect">
            <a:avLst/>
          </a:prstGeom>
        </p:spPr>
        <p:txBody>
          <a:bodyPr lIns="0" tIns="0" rIns="0" bIns="0">
            <a:normAutofit fontScale="100000" lnSpcReduction="0"/>
          </a:bodyPr>
          <a:lstStyle>
            <a:lvl1pPr marL="98226" indent="-98226">
              <a:spcBef>
                <a:spcPts val="200"/>
              </a:spcBef>
              <a:buClr>
                <a:srgbClr val="C00000"/>
              </a:buClr>
              <a:buFont typeface="Arial"/>
              <a:defRPr sz="1100">
                <a:latin typeface="Arial"/>
                <a:ea typeface="Arial"/>
                <a:cs typeface="Arial"/>
                <a:sym typeface="Arial"/>
              </a:defRPr>
            </a:lvl1pPr>
          </a:lstStyle>
          <a:p>
            <a:pPr lvl="0">
              <a:defRPr sz="1800"/>
            </a:pPr>
            <a:r>
              <a:rPr sz="1100"/>
              <a:t>Continuation of the example.</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