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3" autoAdjust="0"/>
    <p:restoredTop sz="96244" autoAdjust="0"/>
  </p:normalViewPr>
  <p:slideViewPr>
    <p:cSldViewPr>
      <p:cViewPr varScale="1">
        <p:scale>
          <a:sx n="94" d="100"/>
          <a:sy n="94" d="100"/>
        </p:scale>
        <p:origin x="-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92761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935205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7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9276BB-76B2-444F-A4AE-C87E0FB844F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715E83-15B1-5F49-BC52-D4570950D34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3429000" y="6477000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</a:t>
            </a:r>
            <a:r>
              <a:rPr lang="en-US" sz="1800" dirty="0" smtClean="0">
                <a:ea typeface="ＭＳ Ｐゴシック" pitchFamily="34" charset="-128"/>
              </a:rPr>
              <a:t>14-0090-</a:t>
            </a:r>
            <a:r>
              <a:rPr lang="en-US" sz="1800" dirty="0" smtClean="0">
                <a:ea typeface="ＭＳ Ｐゴシック" pitchFamily="34" charset="-128"/>
              </a:rPr>
              <a:t>00</a:t>
            </a:r>
            <a:r>
              <a:rPr lang="en-US" sz="1800" dirty="0" smtClean="0">
                <a:ea typeface="ＭＳ Ｐゴシック" pitchFamily="34" charset="-128"/>
              </a:rPr>
              <a:t>-000q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28575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Closing </a:t>
            </a:r>
            <a:r>
              <a:rPr lang="en-US" sz="1400" b="1" dirty="0" smtClean="0">
                <a:latin typeface="Times" pitchFamily="1" charset="0"/>
              </a:rPr>
              <a:t>Report - Session </a:t>
            </a:r>
            <a:r>
              <a:rPr lang="en-US" sz="1400" b="1" dirty="0" smtClean="0">
                <a:latin typeface="Times" pitchFamily="1" charset="0"/>
              </a:rPr>
              <a:t>#</a:t>
            </a:r>
            <a:r>
              <a:rPr lang="en-US" sz="1400" b="1" dirty="0" smtClean="0">
                <a:latin typeface="Times" pitchFamily="1" charset="0"/>
              </a:rPr>
              <a:t>94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</a:t>
            </a:r>
            <a:r>
              <a:rPr lang="en-US" dirty="0" smtClean="0">
                <a:latin typeface="Times" pitchFamily="1" charset="0"/>
              </a:rPr>
              <a:t>14-0090-</a:t>
            </a:r>
            <a:r>
              <a:rPr lang="en-US" dirty="0" smtClean="0">
                <a:latin typeface="Times" pitchFamily="1" charset="0"/>
              </a:rPr>
              <a:t>00</a:t>
            </a:r>
            <a:r>
              <a:rPr lang="en-US" dirty="0" smtClean="0">
                <a:latin typeface="Times" pitchFamily="1" charset="0"/>
              </a:rPr>
              <a:t>-</a:t>
            </a:r>
            <a:r>
              <a:rPr lang="en-US" dirty="0" smtClean="0">
                <a:latin typeface="Times" pitchFamily="1" charset="0"/>
              </a:rPr>
              <a:t>000q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</a:t>
            </a:r>
            <a:r>
              <a:rPr lang="en-US" dirty="0" smtClean="0">
                <a:latin typeface="Times" pitchFamily="1" charset="0"/>
              </a:rPr>
              <a:t>11-06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</a:t>
            </a:r>
            <a:r>
              <a:rPr lang="en-US" dirty="0" smtClean="0">
                <a:latin typeface="Times" pitchFamily="1" charset="0"/>
              </a:rPr>
              <a:t>#</a:t>
            </a:r>
            <a:r>
              <a:rPr lang="en-US" dirty="0" smtClean="0">
                <a:latin typeface="Times" pitchFamily="1" charset="0"/>
              </a:rPr>
              <a:t>94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(Vancouver) Closing Report for </a:t>
            </a:r>
            <a:r>
              <a:rPr lang="en-US" dirty="0" smtClean="0">
                <a:latin typeface="Times" pitchFamily="1" charset="0"/>
              </a:rPr>
              <a:t>P802.16q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Motion 2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forward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WG Draft P802.16q/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for </a:t>
            </a:r>
            <a:r>
              <a:rPr lang="en-US" dirty="0" err="1" smtClean="0">
                <a:latin typeface="Times" charset="0"/>
                <a:ea typeface="ＭＳ Ｐゴシック" charset="0"/>
                <a:cs typeface="ＭＳ Ｐゴシック" charset="0"/>
              </a:rPr>
              <a:t>RevCom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approval pending a successful Sponsor Ballot recirculation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Motion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/ )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Vote: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66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Motion 3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authorize a P802.16q teleconference on midnight December 5</a:t>
            </a:r>
            <a:r>
              <a:rPr lang="en-US" baseline="30000" dirty="0" smtClean="0">
                <a:latin typeface="Times" charset="0"/>
                <a:ea typeface="ＭＳ Ｐゴシック" charset="0"/>
                <a:cs typeface="ＭＳ Ｐゴシック" charset="0"/>
              </a:rPr>
              <a:t>th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UTC</a:t>
            </a:r>
            <a:endParaRPr lang="en-US" baseline="30000" dirty="0" smtClean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Motion ( / )</a:t>
            </a:r>
          </a:p>
          <a:p>
            <a:pPr lvl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Vote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0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Session #</a:t>
            </a:r>
            <a:r>
              <a:rPr lang="en-US" altLang="ko-KR" sz="4000" dirty="0" smtClean="0">
                <a:solidFill>
                  <a:schemeClr val="tx2"/>
                </a:solidFill>
                <a:latin typeface="Times" charset="0"/>
              </a:rPr>
              <a:t>94 </a:t>
            </a:r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- P802.16q</a:t>
            </a:r>
            <a:br>
              <a:rPr lang="en-US" altLang="ko-KR" sz="4000" dirty="0">
                <a:solidFill>
                  <a:schemeClr val="tx2"/>
                </a:solidFill>
                <a:latin typeface="Times" charset="0"/>
              </a:rPr>
            </a:br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Closing Plenary Report</a:t>
            </a:r>
          </a:p>
          <a:p>
            <a:pPr algn="ctr"/>
            <a:endParaRPr lang="en-US" altLang="ko-KR" sz="2400" dirty="0">
              <a:solidFill>
                <a:schemeClr val="tx2"/>
              </a:solidFill>
              <a:latin typeface="Times" charset="0"/>
            </a:endParaRPr>
          </a:p>
          <a:p>
            <a:pPr algn="ctr"/>
            <a:r>
              <a:rPr lang="en-US" altLang="ko-KR" sz="2400" dirty="0">
                <a:solidFill>
                  <a:schemeClr val="tx2"/>
                </a:solidFill>
                <a:latin typeface="Times" charset="0"/>
              </a:rPr>
              <a:t>Harry Bims</a:t>
            </a:r>
          </a:p>
          <a:p>
            <a:pPr algn="ctr"/>
            <a:r>
              <a:rPr lang="en-US" altLang="ko-KR" sz="2400" dirty="0">
                <a:solidFill>
                  <a:schemeClr val="tx2"/>
                </a:solidFill>
                <a:latin typeface="Times" charset="0"/>
              </a:rPr>
              <a:t>IEEE P802.16q Chair</a:t>
            </a:r>
          </a:p>
        </p:txBody>
      </p:sp>
      <p:sp>
        <p:nvSpPr>
          <p:cNvPr id="5122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altLang="ko-KR" sz="3200" dirty="0">
              <a:latin typeface="Times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ko-KR" sz="3200" dirty="0" smtClean="0">
                <a:latin typeface="Times" charset="0"/>
              </a:rPr>
              <a:t>November 7</a:t>
            </a:r>
            <a:r>
              <a:rPr lang="en-US" altLang="ko-KR" sz="3200" dirty="0">
                <a:latin typeface="Times" charset="0"/>
              </a:rPr>
              <a:t>, 2014</a:t>
            </a:r>
          </a:p>
          <a:p>
            <a:pPr algn="ctr">
              <a:spcBef>
                <a:spcPct val="20000"/>
              </a:spcBef>
            </a:pPr>
            <a:r>
              <a:rPr lang="en-US" altLang="ko-KR" sz="3200" dirty="0">
                <a:latin typeface="Times" charset="0"/>
              </a:rPr>
              <a:t>San </a:t>
            </a:r>
            <a:r>
              <a:rPr lang="en-US" altLang="ko-KR" sz="3200" dirty="0" smtClean="0">
                <a:latin typeface="Times" charset="0"/>
              </a:rPr>
              <a:t>Antonio, TX</a:t>
            </a:r>
            <a:endParaRPr lang="en-US" altLang="ko-KR" sz="32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3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Summary of Session #</a:t>
            </a:r>
            <a:r>
              <a:rPr lang="en-US" sz="4000" dirty="0" smtClean="0">
                <a:latin typeface="Times" charset="0"/>
                <a:ea typeface="ＭＳ Ｐゴシック" charset="0"/>
                <a:cs typeface="ＭＳ Ｐゴシック" charset="0"/>
              </a:rPr>
              <a:t>94 </a:t>
            </a:r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Meeting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447800"/>
            <a:ext cx="8763000" cy="4525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The P802.16q Project held meetings at the following times:</a:t>
            </a:r>
          </a:p>
          <a:p>
            <a:pPr marL="0" indent="0">
              <a:buFontTx/>
              <a:buNone/>
              <a:defRPr/>
            </a:pPr>
            <a:endParaRPr lang="en-US" sz="24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marL="182880" indent="274320">
              <a:tabLst>
                <a:tab pos="2286000" algn="l"/>
                <a:tab pos="5143500" algn="l"/>
              </a:tabLst>
              <a:defRPr/>
            </a:pP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Tuesday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	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04 Nov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2014  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AM2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	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10:30 AM 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–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12:30 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PM</a:t>
            </a:r>
          </a:p>
          <a:p>
            <a:pPr marL="182880" indent="274320">
              <a:tabLst>
                <a:tab pos="2286000" algn="l"/>
                <a:tab pos="5143500" algn="l"/>
              </a:tabLst>
              <a:defRPr/>
            </a:pP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Wednesday	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05 Nov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2014  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AM2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	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10: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30 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A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M  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–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12: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30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PM</a:t>
            </a:r>
            <a:endParaRPr lang="en-US" altLang="ko-KR" sz="26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67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Activities for the Week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990600"/>
            <a:ext cx="82296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Administrative: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Introductions, Review of patent slides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Presented and approved the Agenda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Approved minutes of the previous session</a:t>
            </a:r>
          </a:p>
          <a:p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Completed </a:t>
            </a:r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comment resolution for IEEE P802.16q/</a:t>
            </a:r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D3</a:t>
            </a:r>
            <a:endParaRPr lang="en-US" sz="30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comments:  1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accepted, 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1 accepted-revised </a:t>
            </a:r>
            <a:endParaRPr lang="en-US" sz="27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3"/>
            <a:r>
              <a:rPr lang="en-US" sz="2200" dirty="0" smtClean="0">
                <a:latin typeface="Times" charset="0"/>
                <a:ea typeface="ＭＳ Ｐゴシック" charset="0"/>
                <a:cs typeface="ＭＳ Ｐゴシック" charset="0"/>
              </a:rPr>
              <a:t>revised comment resolution accepted by the commenter</a:t>
            </a:r>
          </a:p>
          <a:p>
            <a:pPr lvl="3"/>
            <a:r>
              <a:rPr lang="en-US" sz="2200" dirty="0" smtClean="0">
                <a:latin typeface="Times" charset="0"/>
                <a:ea typeface="ＭＳ Ｐゴシック" charset="0"/>
                <a:cs typeface="ＭＳ Ｐゴシック" charset="0"/>
              </a:rPr>
              <a:t>There are NO disapproved voters</a:t>
            </a:r>
            <a:endParaRPr lang="en-US" sz="22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Reviewed input </a:t>
            </a:r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contribution &amp; ad-hoc comments</a:t>
            </a:r>
            <a:endParaRPr lang="en-US" sz="30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contribution was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related to 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an ad-hoc comment</a:t>
            </a:r>
            <a:endParaRPr lang="en-US" sz="27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0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Summary of P802.16q Input Contributions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78315"/>
              </p:ext>
            </p:extLst>
          </p:nvPr>
        </p:nvGraphicFramePr>
        <p:xfrm>
          <a:off x="228600" y="1793875"/>
          <a:ext cx="8534400" cy="981935"/>
        </p:xfrm>
        <a:graphic>
          <a:graphicData uri="http://schemas.openxmlformats.org/drawingml/2006/table">
            <a:tbl>
              <a:tblPr/>
              <a:tblGrid>
                <a:gridCol w="2133600"/>
                <a:gridCol w="3276600"/>
                <a:gridCol w="1219200"/>
                <a:gridCol w="1905000"/>
              </a:tblGrid>
              <a:tr h="33545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SG REF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TITLE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SOURCE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ACTION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64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802.16-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14-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0081-00-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000q</a:t>
                      </a: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Clarification of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some TLVs defined to indicate neighbor SBSs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J Cha</a:t>
                      </a: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ACCEPTED FOR D3 COMMENT RESOLUTION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00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Summary of P802.16q Output Documents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2936"/>
              </p:ext>
            </p:extLst>
          </p:nvPr>
        </p:nvGraphicFramePr>
        <p:xfrm>
          <a:off x="228600" y="1447800"/>
          <a:ext cx="8534400" cy="1554164"/>
        </p:xfrm>
        <a:graphic>
          <a:graphicData uri="http://schemas.openxmlformats.org/drawingml/2006/table">
            <a:tbl>
              <a:tblPr/>
              <a:tblGrid>
                <a:gridCol w="2133600"/>
                <a:gridCol w="3276600"/>
                <a:gridCol w="1447800"/>
                <a:gridCol w="1676400"/>
              </a:tblGrid>
              <a:tr h="3872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SG REF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TITLE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SOURCE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ACTION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99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802.16-14-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0089-00-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000q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IEEE P802.16q/D3 Sponsor Ballot Comment Resolutions and ad hoc comments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H Bims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APPROVED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269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IEEE P802.16q/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D4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P802.16q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Sponsor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Ballot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Draft D4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J Cha (P802.16q Editor)</a:t>
                      </a: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AWAITING UPDATE ON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NOV 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45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P802.16q Ballot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Timetable after Session #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94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Nov 7 – </a:t>
            </a:r>
            <a:r>
              <a:rPr lang="en-US" dirty="0" smtClean="0"/>
              <a:t>   EC </a:t>
            </a:r>
            <a:r>
              <a:rPr lang="en-US" dirty="0"/>
              <a:t>Conditional Approval (</a:t>
            </a:r>
            <a:r>
              <a:rPr lang="en-US" dirty="0" err="1"/>
              <a:t>RevCom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smtClean="0"/>
              <a:t>Nov 12  </a:t>
            </a:r>
            <a:r>
              <a:rPr lang="en-US" dirty="0" smtClean="0"/>
              <a:t>– Updated draft </a:t>
            </a:r>
            <a:r>
              <a:rPr lang="en-US" dirty="0" smtClean="0"/>
              <a:t>D4 </a:t>
            </a:r>
            <a:r>
              <a:rPr lang="en-US" dirty="0" smtClean="0"/>
              <a:t>available</a:t>
            </a:r>
          </a:p>
          <a:p>
            <a:pPr>
              <a:defRPr/>
            </a:pPr>
            <a:r>
              <a:rPr lang="en-US" dirty="0" smtClean="0"/>
              <a:t>Nov 14 </a:t>
            </a:r>
            <a:r>
              <a:rPr lang="en-US" dirty="0" smtClean="0"/>
              <a:t>– </a:t>
            </a:r>
            <a:r>
              <a:rPr lang="en-US" dirty="0" smtClean="0"/>
              <a:t> 15 </a:t>
            </a:r>
            <a:r>
              <a:rPr lang="en-US" dirty="0" smtClean="0"/>
              <a:t>day </a:t>
            </a:r>
            <a:r>
              <a:rPr lang="en-US" dirty="0" smtClean="0"/>
              <a:t>Sponsor Ballot </a:t>
            </a:r>
            <a:r>
              <a:rPr lang="en-US" dirty="0" smtClean="0"/>
              <a:t>Recirculation A begins</a:t>
            </a:r>
          </a:p>
          <a:p>
            <a:pPr>
              <a:defRPr/>
            </a:pPr>
            <a:r>
              <a:rPr lang="en-US" dirty="0" smtClean="0"/>
              <a:t>Dec 4 </a:t>
            </a:r>
            <a:r>
              <a:rPr lang="en-US" dirty="0" smtClean="0"/>
              <a:t>– </a:t>
            </a:r>
            <a:r>
              <a:rPr lang="en-US" dirty="0" smtClean="0"/>
              <a:t>    SB </a:t>
            </a:r>
            <a:r>
              <a:rPr lang="en-US" dirty="0" smtClean="0"/>
              <a:t>Comment Resolution Teleconference</a:t>
            </a:r>
          </a:p>
          <a:p>
            <a:pPr>
              <a:defRPr/>
            </a:pPr>
            <a:r>
              <a:rPr lang="en-US" dirty="0" smtClean="0"/>
              <a:t>Dec 19 –   </a:t>
            </a:r>
            <a:r>
              <a:rPr lang="en-US" dirty="0" err="1" smtClean="0"/>
              <a:t>RevCom</a:t>
            </a:r>
            <a:r>
              <a:rPr lang="en-US" dirty="0" smtClean="0"/>
              <a:t> submission deadline</a:t>
            </a:r>
          </a:p>
          <a:p>
            <a:pPr>
              <a:defRPr/>
            </a:pPr>
            <a:r>
              <a:rPr lang="en-US" dirty="0"/>
              <a:t>Jan 30 –   </a:t>
            </a:r>
            <a:r>
              <a:rPr lang="en-US" dirty="0" smtClean="0"/>
              <a:t>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r>
              <a:rPr lang="en-US" dirty="0"/>
              <a:t>review </a:t>
            </a:r>
            <a:r>
              <a:rPr lang="en-US" dirty="0" smtClean="0"/>
              <a:t>teleconference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Dec/Jan – 15 day Sponsor Ballot Recirculation B (backup)</a:t>
            </a:r>
          </a:p>
          <a:p>
            <a:pPr>
              <a:defRPr/>
            </a:pPr>
            <a:r>
              <a:rPr lang="en-US" dirty="0" smtClean="0"/>
              <a:t>Feb 13 -    </a:t>
            </a:r>
            <a:r>
              <a:rPr lang="en-US" dirty="0" err="1" smtClean="0"/>
              <a:t>RevCom</a:t>
            </a:r>
            <a:r>
              <a:rPr lang="en-US" dirty="0" smtClean="0"/>
              <a:t> submission deadline (backup)</a:t>
            </a:r>
          </a:p>
          <a:p>
            <a:pPr>
              <a:defRPr/>
            </a:pPr>
            <a:r>
              <a:rPr lang="en-US" dirty="0" smtClean="0"/>
              <a:t>Mar 25-27 – IEEE SASB/</a:t>
            </a:r>
            <a:r>
              <a:rPr lang="en-US" dirty="0" err="1" smtClean="0"/>
              <a:t>RevCom</a:t>
            </a:r>
            <a:r>
              <a:rPr lang="en-US" dirty="0" smtClean="0"/>
              <a:t> Approval (backup)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9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Actions following Session #</a:t>
            </a:r>
            <a:r>
              <a:rPr lang="en-US" sz="4000" dirty="0" smtClean="0">
                <a:latin typeface="Times" charset="0"/>
                <a:ea typeface="ＭＳ Ｐゴシック" charset="0"/>
                <a:cs typeface="ＭＳ Ｐゴシック" charset="0"/>
              </a:rPr>
              <a:t>94</a:t>
            </a:r>
            <a:endParaRPr lang="en-US" sz="40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600200"/>
            <a:ext cx="8382000" cy="4038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P802.16q editor to create draft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by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Nov 12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Request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802.16 WG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permission to issue a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Sponsor Ballot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Recirculation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document</a:t>
            </a:r>
          </a:p>
          <a:p>
            <a:pPr>
              <a:defRPr/>
            </a:pP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Submission of approved D4 to </a:t>
            </a:r>
            <a:r>
              <a:rPr lang="en-US" dirty="0" err="1" smtClean="0">
                <a:latin typeface="Times" charset="0"/>
                <a:ea typeface="ＭＳ Ｐゴシック" charset="0"/>
                <a:cs typeface="ＭＳ Ｐゴシック" charset="0"/>
              </a:rPr>
              <a:t>RevCom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b="1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6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Motion 1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generate WG Draft P802.16q/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based on Draft P802.16q/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D3,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and the comment resolutions in “IEEE 802.16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-14-0089-00-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000q” and to initiate a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Sponsor Ballot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Recirculation on that draft with a starting date of approximately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November 14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Motion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)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Vote: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85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2013</TotalTime>
  <Words>460</Words>
  <Application>Microsoft Macintosh PowerPoint</Application>
  <PresentationFormat>On-screen Show (4:3)</PresentationFormat>
  <Paragraphs>100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PowerPoint Presentation</vt:lpstr>
      <vt:lpstr>PowerPoint Presentation</vt:lpstr>
      <vt:lpstr>Summary of Session #94 Meeting</vt:lpstr>
      <vt:lpstr>Activities for the Week</vt:lpstr>
      <vt:lpstr>Summary of P802.16q Input Contributions</vt:lpstr>
      <vt:lpstr>Summary of P802.16q Output Documents</vt:lpstr>
      <vt:lpstr>P802.16q Ballot Timetable after Session #94</vt:lpstr>
      <vt:lpstr>Actions following Session #94</vt:lpstr>
      <vt:lpstr>Motion 1</vt:lpstr>
      <vt:lpstr>Motion 2</vt:lpstr>
      <vt:lpstr>Motion 3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229</cp:revision>
  <cp:lastPrinted>1998-02-10T13:28:06Z</cp:lastPrinted>
  <dcterms:created xsi:type="dcterms:W3CDTF">2011-12-30T17:06:23Z</dcterms:created>
  <dcterms:modified xsi:type="dcterms:W3CDTF">2014-11-05T17:31:40Z</dcterms:modified>
</cp:coreProperties>
</file>