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lvl1pPr>
      <a:defRPr sz="1200">
        <a:latin typeface="Times"/>
        <a:ea typeface="Times"/>
        <a:cs typeface="Times"/>
        <a:sym typeface="Times"/>
      </a:defRPr>
    </a:lvl1pPr>
    <a:lvl2pPr indent="457200">
      <a:defRPr sz="1200">
        <a:latin typeface="Times"/>
        <a:ea typeface="Times"/>
        <a:cs typeface="Times"/>
        <a:sym typeface="Times"/>
      </a:defRPr>
    </a:lvl2pPr>
    <a:lvl3pPr indent="914400">
      <a:defRPr sz="1200">
        <a:latin typeface="Times"/>
        <a:ea typeface="Times"/>
        <a:cs typeface="Times"/>
        <a:sym typeface="Times"/>
      </a:defRPr>
    </a:lvl3pPr>
    <a:lvl4pPr indent="1371600">
      <a:defRPr sz="1200">
        <a:latin typeface="Times"/>
        <a:ea typeface="Times"/>
        <a:cs typeface="Times"/>
        <a:sym typeface="Times"/>
      </a:defRPr>
    </a:lvl4pPr>
    <a:lvl5pPr indent="1828800">
      <a:defRPr sz="1200">
        <a:latin typeface="Times"/>
        <a:ea typeface="Times"/>
        <a:cs typeface="Times"/>
        <a:sym typeface="Times"/>
      </a:defRPr>
    </a:lvl5pPr>
    <a:lvl6pPr indent="2286000">
      <a:defRPr sz="1200">
        <a:latin typeface="Times"/>
        <a:ea typeface="Times"/>
        <a:cs typeface="Times"/>
        <a:sym typeface="Times"/>
      </a:defRPr>
    </a:lvl6pPr>
    <a:lvl7pPr indent="2743200">
      <a:defRPr sz="1200">
        <a:latin typeface="Times"/>
        <a:ea typeface="Times"/>
        <a:cs typeface="Times"/>
        <a:sym typeface="Times"/>
      </a:defRPr>
    </a:lvl7pPr>
    <a:lvl8pPr indent="3200400">
      <a:defRPr sz="1200">
        <a:latin typeface="Times"/>
        <a:ea typeface="Times"/>
        <a:cs typeface="Times"/>
        <a:sym typeface="Times"/>
      </a:defRPr>
    </a:lvl8pPr>
    <a:lvl9pPr indent="3657600">
      <a:defRPr sz="1200">
        <a:latin typeface="Times"/>
        <a:ea typeface="Times"/>
        <a:cs typeface="Times"/>
        <a:sym typeface="Time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"/>
          <a:ea typeface="Times"/>
          <a:cs typeface="Time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685800" y="2130425"/>
            <a:ext cx="7772400" cy="1755775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1pPr>
            <a:lvl2pPr marL="0" indent="4572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2pPr>
            <a:lvl3pPr marL="0" indent="9144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3pPr>
            <a:lvl4pPr marL="0" indent="13716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4pPr>
            <a:lvl5pPr marL="0" indent="18288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1pPr>
            <a:lvl2pPr marL="0" indent="4572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2pPr>
            <a:lvl3pPr marL="0" indent="9144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3pPr>
            <a:lvl4pPr marL="0" indent="13716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4pPr>
            <a:lvl5pPr marL="0" indent="18288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sz="1800"/>
            </a:pPr>
            <a:r>
              <a:rPr sz="1400"/>
              <a:t>Body Level One</a:t>
            </a:r>
            <a:endParaRPr sz="1400"/>
          </a:p>
          <a:p>
            <a:pPr lvl="1">
              <a:defRPr sz="1800"/>
            </a:pPr>
            <a:r>
              <a:rPr sz="1400"/>
              <a:t>Body Level Two</a:t>
            </a:r>
            <a:endParaRPr sz="1400"/>
          </a:p>
          <a:p>
            <a:pPr lvl="2">
              <a:defRPr sz="1800"/>
            </a:pPr>
            <a:r>
              <a:rPr sz="1400"/>
              <a:t>Body Level Three</a:t>
            </a:r>
            <a:endParaRPr sz="1400"/>
          </a:p>
          <a:p>
            <a:pPr lvl="3">
              <a:defRPr sz="1800"/>
            </a:pPr>
            <a:r>
              <a:rPr sz="1400"/>
              <a:t>Body Level Four</a:t>
            </a:r>
            <a:endParaRPr sz="1400"/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6629400" y="274638"/>
            <a:ext cx="2057400" cy="6583363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 algn="l">
              <a:defRPr b="1" cap="all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b="0" cap="none" sz="1800"/>
            </a:pPr>
            <a:r>
              <a:rPr b="1" cap="all" sz="4000"/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1pPr>
            <a:lvl2pPr marL="0" indent="4572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2pPr>
            <a:lvl3pPr marL="0" indent="9144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3pPr>
            <a:lvl4pPr marL="0" indent="13716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4pPr>
            <a:lvl5pPr marL="0" indent="18288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  <a:endParaRPr sz="2000"/>
          </a:p>
          <a:p>
            <a:pPr lvl="1">
              <a:defRPr sz="1800"/>
            </a:pPr>
            <a:r>
              <a:rPr sz="2000"/>
              <a:t>Body Level Two</a:t>
            </a:r>
            <a:endParaRPr sz="2000"/>
          </a:p>
          <a:p>
            <a:pPr lvl="2">
              <a:defRPr sz="1800"/>
            </a:pPr>
            <a:r>
              <a:rPr sz="2000"/>
              <a:t>Body Level Three</a:t>
            </a:r>
            <a:endParaRPr sz="2000"/>
          </a:p>
          <a:p>
            <a:pPr lvl="3">
              <a:defRPr sz="1800"/>
            </a:pPr>
            <a:r>
              <a:rPr sz="2000"/>
              <a:t>Body Level Four</a:t>
            </a:r>
            <a:endParaRPr sz="2000"/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1pPr>
            <a:lvl2pPr marL="790575" indent="-333375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2pPr>
            <a:lvl3pPr marL="1177289" indent="-320039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3pPr>
            <a:lvl4pPr marL="15557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4pPr>
            <a:lvl5pPr marL="18986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457200" y="274638"/>
            <a:ext cx="8229600" cy="120498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xfrm>
            <a:off x="457200" y="1479617"/>
            <a:ext cx="4040188" cy="69525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b="1" sz="2400">
                <a:latin typeface="Times"/>
                <a:ea typeface="Times"/>
                <a:cs typeface="Times"/>
                <a:sym typeface="Times"/>
              </a:defRPr>
            </a:lvl1pPr>
            <a:lvl2pPr marL="0" indent="457200">
              <a:spcBef>
                <a:spcPts val="500"/>
              </a:spcBef>
              <a:buSzTx/>
              <a:buNone/>
              <a:defRPr b="1" sz="2400">
                <a:latin typeface="Times"/>
                <a:ea typeface="Times"/>
                <a:cs typeface="Times"/>
                <a:sym typeface="Times"/>
              </a:defRPr>
            </a:lvl2pPr>
            <a:lvl3pPr marL="0" indent="914400">
              <a:spcBef>
                <a:spcPts val="500"/>
              </a:spcBef>
              <a:buSzTx/>
              <a:buNone/>
              <a:defRPr b="1" sz="2400">
                <a:latin typeface="Times"/>
                <a:ea typeface="Times"/>
                <a:cs typeface="Times"/>
                <a:sym typeface="Times"/>
              </a:defRPr>
            </a:lvl3pPr>
            <a:lvl4pPr marL="0" indent="1371600">
              <a:spcBef>
                <a:spcPts val="500"/>
              </a:spcBef>
              <a:buSzTx/>
              <a:buNone/>
              <a:defRPr b="1" sz="2400">
                <a:latin typeface="Times"/>
                <a:ea typeface="Times"/>
                <a:cs typeface="Times"/>
                <a:sym typeface="Times"/>
              </a:defRPr>
            </a:lvl4pPr>
            <a:lvl5pPr marL="0" indent="1828800">
              <a:spcBef>
                <a:spcPts val="500"/>
              </a:spcBef>
              <a:buSzTx/>
              <a:buNone/>
              <a:defRPr b="1" sz="24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b="0" sz="1800"/>
            </a:pPr>
            <a:r>
              <a:rPr b="1" sz="2400"/>
              <a:t>Body Level One</a:t>
            </a:r>
            <a:endParaRPr b="1" sz="2400"/>
          </a:p>
          <a:p>
            <a:pPr lvl="1">
              <a:defRPr b="0" sz="1800"/>
            </a:pPr>
            <a:r>
              <a:rPr b="1" sz="2400"/>
              <a:t>Body Level Two</a:t>
            </a:r>
            <a:endParaRPr b="1" sz="2400"/>
          </a:p>
          <a:p>
            <a:pPr lvl="2">
              <a:defRPr b="0" sz="1800"/>
            </a:pPr>
            <a:r>
              <a:rPr b="1" sz="2400"/>
              <a:t>Body Level Three</a:t>
            </a:r>
            <a:endParaRPr b="1" sz="2400"/>
          </a:p>
          <a:p>
            <a:pPr lvl="3">
              <a:defRPr b="0" sz="1800"/>
            </a:pPr>
            <a:r>
              <a:rPr b="1" sz="2400"/>
              <a:t>Body Level Four</a:t>
            </a:r>
            <a:endParaRPr b="1" sz="2400"/>
          </a:p>
          <a:p>
            <a:pPr lvl="4">
              <a:defRPr b="0" sz="1800"/>
            </a:pPr>
            <a:r>
              <a:rPr b="1" sz="2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274638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>
        <a:defRPr sz="3200">
          <a:latin typeface="Helvetica Light"/>
          <a:ea typeface="Helvetica Light"/>
          <a:cs typeface="Helvetica Light"/>
          <a:sym typeface="Helvetica Light"/>
        </a:defRPr>
      </a:lvl1pPr>
      <a:lvl2pPr algn="ctr">
        <a:defRPr sz="3200">
          <a:latin typeface="Helvetica Light"/>
          <a:ea typeface="Helvetica Light"/>
          <a:cs typeface="Helvetica Light"/>
          <a:sym typeface="Helvetica Light"/>
        </a:defRPr>
      </a:lvl2pPr>
      <a:lvl3pPr algn="ctr">
        <a:defRPr sz="3200">
          <a:latin typeface="Helvetica Light"/>
          <a:ea typeface="Helvetica Light"/>
          <a:cs typeface="Helvetica Light"/>
          <a:sym typeface="Helvetica Light"/>
        </a:defRPr>
      </a:lvl3pPr>
      <a:lvl4pPr algn="ctr">
        <a:defRPr sz="3200">
          <a:latin typeface="Helvetica Light"/>
          <a:ea typeface="Helvetica Light"/>
          <a:cs typeface="Helvetica Light"/>
          <a:sym typeface="Helvetica Light"/>
        </a:defRPr>
      </a:lvl4pPr>
      <a:lvl5pPr algn="ctr">
        <a:defRPr sz="3200">
          <a:latin typeface="Helvetica Light"/>
          <a:ea typeface="Helvetica Light"/>
          <a:cs typeface="Helvetica Light"/>
          <a:sym typeface="Helvetica Light"/>
        </a:defRPr>
      </a:lvl5pPr>
      <a:lvl6pPr indent="457200" algn="ctr">
        <a:defRPr sz="3200">
          <a:latin typeface="Helvetica Light"/>
          <a:ea typeface="Helvetica Light"/>
          <a:cs typeface="Helvetica Light"/>
          <a:sym typeface="Helvetica Light"/>
        </a:defRPr>
      </a:lvl6pPr>
      <a:lvl7pPr indent="914400" algn="ctr">
        <a:defRPr sz="3200">
          <a:latin typeface="Helvetica Light"/>
          <a:ea typeface="Helvetica Light"/>
          <a:cs typeface="Helvetica Light"/>
          <a:sym typeface="Helvetica Light"/>
        </a:defRPr>
      </a:lvl7pPr>
      <a:lvl8pPr indent="1371600" algn="ctr">
        <a:defRPr sz="3200">
          <a:latin typeface="Helvetica Light"/>
          <a:ea typeface="Helvetica Light"/>
          <a:cs typeface="Helvetica Light"/>
          <a:sym typeface="Helvetica Light"/>
        </a:defRPr>
      </a:lvl8pPr>
      <a:lvl9pPr indent="1828800" algn="ctr">
        <a:defRPr sz="3200"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Helvetica Light"/>
          <a:ea typeface="Helvetica Light"/>
          <a:cs typeface="Helvetica Light"/>
          <a:sym typeface="Helvetica Light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Helvetica Light"/>
          <a:ea typeface="Helvetica Light"/>
          <a:cs typeface="Helvetica Light"/>
          <a:sym typeface="Helvetica Light"/>
        </a:defRPr>
      </a:lvl2pPr>
      <a:lvl3pPr marL="1162050" indent="-304800">
        <a:spcBef>
          <a:spcPts val="700"/>
        </a:spcBef>
        <a:buSzPct val="100000"/>
        <a:buChar char="•"/>
        <a:defRPr sz="3200">
          <a:latin typeface="Helvetica Light"/>
          <a:ea typeface="Helvetica Light"/>
          <a:cs typeface="Helvetica Light"/>
          <a:sym typeface="Helvetica Light"/>
        </a:defRPr>
      </a:lvl3pPr>
      <a:lvl4pPr marL="1565910" indent="-365760">
        <a:spcBef>
          <a:spcPts val="700"/>
        </a:spcBef>
        <a:buSzPct val="100000"/>
        <a:buChar char="–"/>
        <a:defRPr sz="3200">
          <a:latin typeface="Helvetica Light"/>
          <a:ea typeface="Helvetica Light"/>
          <a:cs typeface="Helvetica Light"/>
          <a:sym typeface="Helvetica Light"/>
        </a:defRPr>
      </a:lvl4pPr>
      <a:lvl5pPr marL="1908810" indent="-365760">
        <a:spcBef>
          <a:spcPts val="700"/>
        </a:spcBef>
        <a:buSzPct val="100000"/>
        <a:buChar char="•"/>
        <a:defRPr sz="3200">
          <a:latin typeface="Helvetica Light"/>
          <a:ea typeface="Helvetica Light"/>
          <a:cs typeface="Helvetica Light"/>
          <a:sym typeface="Helvetica Light"/>
        </a:defRPr>
      </a:lvl5pPr>
      <a:lvl6pPr marL="2366010" indent="-365760">
        <a:spcBef>
          <a:spcPts val="700"/>
        </a:spcBef>
        <a:buSzPct val="100000"/>
        <a:buChar char="•"/>
        <a:defRPr sz="3200">
          <a:latin typeface="Helvetica Light"/>
          <a:ea typeface="Helvetica Light"/>
          <a:cs typeface="Helvetica Light"/>
          <a:sym typeface="Helvetica Light"/>
        </a:defRPr>
      </a:lvl6pPr>
      <a:lvl7pPr marL="2823210" indent="-365760">
        <a:spcBef>
          <a:spcPts val="700"/>
        </a:spcBef>
        <a:buSzPct val="100000"/>
        <a:buChar char="•"/>
        <a:defRPr sz="3200">
          <a:latin typeface="Helvetica Light"/>
          <a:ea typeface="Helvetica Light"/>
          <a:cs typeface="Helvetica Light"/>
          <a:sym typeface="Helvetica Light"/>
        </a:defRPr>
      </a:lvl7pPr>
      <a:lvl8pPr marL="3280409" indent="-365759">
        <a:spcBef>
          <a:spcPts val="700"/>
        </a:spcBef>
        <a:buSzPct val="100000"/>
        <a:buChar char="•"/>
        <a:defRPr sz="3200">
          <a:latin typeface="Helvetica Light"/>
          <a:ea typeface="Helvetica Light"/>
          <a:cs typeface="Helvetica Light"/>
          <a:sym typeface="Helvetica Light"/>
        </a:defRPr>
      </a:lvl8pPr>
      <a:lvl9pPr marL="3737609" indent="-365759">
        <a:spcBef>
          <a:spcPts val="700"/>
        </a:spcBef>
        <a:buSzPct val="100000"/>
        <a:buChar char="•"/>
        <a:defRPr sz="3200"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standards.ieee.org/faqs/affiliationFAQ.html" TargetMode="External"/><Relationship Id="rId3" Type="http://schemas.openxmlformats.org/officeDocument/2006/relationships/hyperlink" Target="http://standards.ieee.org/guides/bylaws/sect6-7.html%236" TargetMode="External"/><Relationship Id="rId4" Type="http://schemas.openxmlformats.org/officeDocument/2006/relationships/hyperlink" Target="http://standards.ieee.org/guides/opman/sect6.html%236.3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0"/>
            <a:ext cx="9144000" cy="5301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indent="342900" algn="ctr" defTabSz="1016000">
              <a:defRPr sz="1800"/>
            </a:pPr>
            <a:r>
              <a:rPr b="1" sz="1400"/>
              <a:t>Proposed Comments on 802c PAR</a:t>
            </a:r>
            <a:endParaRPr b="1" sz="1400"/>
          </a:p>
          <a:p>
            <a:pPr lvl="0" indent="114300" algn="ctr" defTabSz="1016000">
              <a:defRPr sz="1800"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Document Number: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/>
              <a:t>IEEE 802.16-14-0086-00-Gdoc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Date Submitted: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/>
              <a:t>2014-11-03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Source: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Roger B. Marks</a:t>
            </a:r>
            <a:r>
              <a:rPr sz="1200"/>
              <a:t>			Voice:	+1 802 capable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EthAirNet Associates</a:t>
            </a:r>
            <a:r>
              <a:rPr sz="1200"/>
              <a:t>			E-mail:	roger@ethair.net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/>
              <a:t>4040 Montview Blvd			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/>
              <a:t>Denver, CO 80207 USA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>
                <a:latin typeface="+mj-lt"/>
                <a:ea typeface="+mj-ea"/>
                <a:cs typeface="+mj-cs"/>
                <a:sym typeface="Helvetica"/>
              </a:rPr>
              <a:t>*&lt;</a:t>
            </a:r>
            <a:r>
              <a:rPr sz="1000">
                <a:latin typeface="+mj-lt"/>
                <a:ea typeface="+mj-ea"/>
                <a:cs typeface="+mj-cs"/>
                <a:sym typeface="Helvetica"/>
                <a:hlinkClick r:id="rId2" invalidUrl="" action="" tgtFrame="" tooltip="" history="1" highlightClick="0" endSnd="0"/>
              </a:rPr>
              <a:t>http://standards.ieee.org/faqs/affiliationFAQ.html</a:t>
            </a:r>
            <a:r>
              <a:rPr sz="1200">
                <a:latin typeface="+mj-lt"/>
                <a:ea typeface="+mj-ea"/>
                <a:cs typeface="+mj-cs"/>
                <a:sym typeface="Helvetica"/>
              </a:rPr>
              <a:t>&gt;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Re: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/>
              <a:t>draft PAR P802c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Base Contribution: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/>
              <a:t>none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Purpose: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For review by </a:t>
            </a:r>
            <a:r>
              <a:rPr sz="1200"/>
              <a:t>802.16 Working Group at Session #94 as the basis of comments to 802.1 Working Group, by 2014-11-04 (18:30)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Notice: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i="1" sz="1000"/>
              <a:t>This document does not represent the agreed views of the IEEE 802.16 Working Group or any of its subgroups</a:t>
            </a:r>
            <a:r>
              <a:rPr sz="1000"/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Copyright Policy: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000"/>
              <a:t>The contributor is familiar with the IEEE-SA Copyright Policy &lt;</a:t>
            </a:r>
            <a:r>
              <a:rPr sz="1000">
                <a:solidFill>
                  <a:srgbClr val="0000FF"/>
                </a:solidFill>
              </a:rPr>
              <a:t>http://standards.ieee.org/IPR/copyrightpolicy.html</a:t>
            </a:r>
            <a:r>
              <a:rPr sz="1000"/>
              <a:t>&gt;.</a:t>
            </a:r>
            <a:r>
              <a:rPr sz="1200"/>
              <a:t>	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114300" defTabSz="1016000">
              <a:defRPr sz="1800"/>
            </a:pPr>
            <a:r>
              <a:rPr sz="1200"/>
              <a:t>Patent Policy: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000"/>
              <a:t>The contributor is familiar with the IEEE-SA Patent Policy and Procedures: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3" indent="2006600" defTabSz="1016000">
              <a:defRPr sz="1800"/>
            </a:pPr>
            <a:r>
              <a:rPr sz="1000"/>
              <a:t>&lt;</a:t>
            </a:r>
            <a:r>
              <a:rPr sz="1000">
                <a:solidFill>
                  <a:srgbClr val="0000FF"/>
                </a:solidFill>
              </a:rPr>
              <a:t>http://standards.ieee.org/guides/bylaws/sect6-7</a:t>
            </a:r>
            <a:r>
              <a:rPr sz="1000">
                <a:hlinkClick r:id="rId3" invalidUrl="" action="" tgtFrame="" tooltip="" history="1" highlightClick="0" endSnd="0"/>
              </a:rPr>
              <a:t>.</a:t>
            </a:r>
            <a:r>
              <a:rPr sz="1000">
                <a:hlinkClick r:id="rId3" invalidUrl="" action="" tgtFrame="" tooltip="" history="1" highlightClick="0" endSnd="0"/>
              </a:rPr>
              <a:t>html#6</a:t>
            </a:r>
            <a:r>
              <a:rPr sz="1000"/>
              <a:t>&gt; and &lt;</a:t>
            </a:r>
            <a:r>
              <a:rPr sz="1000">
                <a:solidFill>
                  <a:srgbClr val="0000FF"/>
                </a:solidFill>
              </a:rPr>
              <a:t>http://standards.ieee.org/guides/opman/</a:t>
            </a:r>
            <a:r>
              <a:rPr sz="1000">
                <a:hlinkClick r:id="rId4" invalidUrl="" action="" tgtFrame="" tooltip="" history="1" highlightClick="0" endSnd="0"/>
              </a:rPr>
              <a:t>sect6</a:t>
            </a:r>
            <a:r>
              <a:rPr sz="1000">
                <a:hlinkClick r:id="rId4" invalidUrl="" action="" tgtFrame="" tooltip="" history="1" highlightClick="0" endSnd="0"/>
              </a:rPr>
              <a:t>.html#6.3</a:t>
            </a:r>
            <a:r>
              <a:rPr sz="1000"/>
              <a:t>&gt;.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800"/>
            </a:pPr>
            <a:r>
              <a:rPr sz="1000"/>
              <a:t>Further information is located at &lt;</a:t>
            </a:r>
            <a:r>
              <a:rPr sz="1000">
                <a:hlinkClick r:id="rId5" invalidUrl="" action="" tgtFrame="" tooltip="" history="1" highlightClick="0" endSnd="0"/>
              </a:rPr>
              <a:t>http://standards.ieee.org/board/pat/pat-material.html</a:t>
            </a:r>
            <a:r>
              <a:rPr sz="1000"/>
              <a:t>&gt; and &lt;</a:t>
            </a:r>
            <a:r>
              <a:rPr sz="1000">
                <a:hlinkClick r:id="rId6" invalidUrl="" action="" tgtFrame="" tooltip="" history="1" highlightClick="0" endSnd="0"/>
              </a:rPr>
              <a:t>http://standards.ieee.org/board/pat</a:t>
            </a:r>
            <a:r>
              <a:rPr sz="1000">
                <a:hlinkClick r:id="rId6" invalidUrl="" action="" tgtFrame="" tooltip="" history="1" highlightClick="0" endSnd="0"/>
              </a:rPr>
              <a:t> </a:t>
            </a:r>
            <a:r>
              <a:rPr sz="1000"/>
              <a:t>&gt;.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PAR 802c is under consideration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800100" indent="-342900">
              <a:buChar char="•"/>
              <a:defRPr sz="1800"/>
            </a:pPr>
            <a:r>
              <a:rPr sz="3200"/>
              <a:t>Related to IEEE 802 local addresses</a:t>
            </a:r>
            <a:endParaRPr sz="3200"/>
          </a:p>
          <a:p>
            <a:pPr lvl="2" marL="1200150" indent="-342900">
              <a:defRPr sz="1800"/>
            </a:pPr>
            <a:r>
              <a:rPr sz="3200"/>
              <a:t>http://ieee802.org/PARs.shtml</a:t>
            </a:r>
            <a:endParaRPr sz="3200"/>
          </a:p>
          <a:p>
            <a:pPr lvl="1" marL="800100" indent="-342900">
              <a:buChar char="•"/>
              <a:defRPr sz="1800"/>
            </a:pPr>
            <a:r>
              <a:rPr sz="3200"/>
              <a:t>Controversy has led to a special meeting on 2014-11-03, 21:30-22:30</a:t>
            </a:r>
            <a:endParaRPr sz="3200"/>
          </a:p>
          <a:p>
            <a:pPr lvl="2" marL="1200150" indent="-342900">
              <a:defRPr sz="1800"/>
            </a:pPr>
            <a:r>
              <a:rPr sz="3200"/>
              <a:t>http://ieee802.org/Tutorials.shtml</a:t>
            </a:r>
            <a:endParaRPr sz="3200"/>
          </a:p>
          <a:p>
            <a:pPr lvl="1" marL="800100" indent="-342900">
              <a:buChar char="•"/>
              <a:defRPr sz="1800"/>
            </a:pPr>
            <a:r>
              <a:rPr sz="3200"/>
              <a:t>This author has submitted a contribution explaining and analyzing the situation and proposing suggestions:</a:t>
            </a:r>
            <a:endParaRPr sz="3200"/>
          </a:p>
          <a:p>
            <a:pPr lvl="2" marL="1200150" indent="-342900">
              <a:defRPr sz="1800"/>
            </a:pPr>
            <a:r>
              <a:rPr sz="2100"/>
              <a:t>https://mentor.ieee.org/802-ec/dcn/14/ec-14-0071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Proposed comments to 802.1 WG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457200" y="223838"/>
            <a:ext cx="8229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Proposed PAR Comment: Scope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 defTabSz="584200">
              <a:spcBef>
                <a:spcPts val="4200"/>
              </a:spcBef>
              <a:buSzPct val="75000"/>
              <a:defRPr sz="3600"/>
            </a:lvl1pPr>
          </a:lstStyle>
          <a:p>
            <a:pPr lvl="0">
              <a:defRPr sz="1800"/>
            </a:pPr>
            <a:r>
              <a:rPr sz="3600"/>
              <a:t>PAR 5.2.b. “Scope of the project” should include allocation of some address space for use by 802 protocols, not only by those of other parties.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xfrm>
            <a:off x="457200" y="223838"/>
            <a:ext cx="8229600" cy="1325563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Proposed PAR Change: Scope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33375" indent="-333375" defTabSz="584200">
              <a:spcBef>
                <a:spcPts val="4200"/>
              </a:spcBef>
              <a:buSzPct val="75000"/>
              <a:defRPr sz="1800"/>
            </a:pPr>
            <a:r>
              <a:rPr sz="2700"/>
              <a:t>5.2.b: This will allocate a portion of the address space for protocols using an IEEE Registration Authority assigned Company ID. Another portion of the local address space will be allocated for assignment by local administrators. </a:t>
            </a:r>
            <a:r>
              <a:rPr b="1" sz="2700" u="sng">
                <a:solidFill>
                  <a:srgbClr val="0433FF"/>
                </a:solidFill>
                <a:latin typeface="+mj-lt"/>
                <a:ea typeface="+mj-ea"/>
                <a:cs typeface="+mj-cs"/>
                <a:sym typeface="Helvetica"/>
              </a:rPr>
              <a:t>A portion will be allocated for use by IEEE 802 protocols using a partitioned local address.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xfrm>
            <a:off x="457200" y="223838"/>
            <a:ext cx="8229600" cy="13255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Proposed PAR Comment: Purpose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 defTabSz="584200">
              <a:spcBef>
                <a:spcPts val="4200"/>
              </a:spcBef>
              <a:buSzPct val="75000"/>
              <a:defRPr sz="3600"/>
            </a:lvl1pPr>
          </a:lstStyle>
          <a:p>
            <a:pPr lvl="0">
              <a:defRPr sz="1800"/>
            </a:pPr>
            <a:r>
              <a:rPr sz="3600"/>
              <a:t>PAR 5.5 “Need for the Project” mentions configuring addresses but nothing about how addresses can be used.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title"/>
          </p:nvPr>
        </p:nvSpPr>
        <p:spPr>
          <a:xfrm>
            <a:off x="457200" y="223838"/>
            <a:ext cx="8229600" cy="1325563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Proposed PAR Change: Purpose</a:t>
            </a:r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33375" indent="-333375" defTabSz="584200">
              <a:spcBef>
                <a:spcPts val="4200"/>
              </a:spcBef>
              <a:buSzPct val="75000"/>
              <a:defRPr sz="1800"/>
            </a:pPr>
            <a:r>
              <a:rPr sz="2700"/>
              <a:t>5.5:  This project will enable protocols that automatically configure </a:t>
            </a:r>
            <a:r>
              <a:rPr b="1" sz="2700" u="sng">
                <a:solidFill>
                  <a:srgbClr val="0433FF"/>
                </a:solidFill>
                <a:latin typeface="+mj-lt"/>
                <a:ea typeface="+mj-ea"/>
                <a:cs typeface="+mj-cs"/>
                <a:sym typeface="Helvetica"/>
              </a:rPr>
              <a:t>and use</a:t>
            </a:r>
            <a:r>
              <a:rPr sz="2700"/>
              <a:t> addresses from a portion of the local address space.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CSD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CSD should be reviewed for further comments.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