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77" r:id="rId3"/>
    <p:sldId id="294" r:id="rId4"/>
    <p:sldId id="295" r:id="rId5"/>
    <p:sldId id="296" r:id="rId6"/>
    <p:sldId id="297" r:id="rId7"/>
    <p:sldId id="300" r:id="rId8"/>
    <p:sldId id="301" r:id="rId9"/>
    <p:sldId id="302" r:id="rId10"/>
    <p:sldId id="303" r:id="rId11"/>
    <p:sldId id="309" r:id="rId12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김준형" initials="jhki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8" y="-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67154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06274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6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3B331-72B1-F946-AF7D-D265CAA405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tandards.ieee.org/board/pat" TargetMode="External"/><Relationship Id="rId3" Type="http://schemas.openxmlformats.org/officeDocument/2006/relationships/hyperlink" Target="mailto:hschung@etri.re.kr" TargetMode="External"/><Relationship Id="rId7" Type="http://schemas.openxmlformats.org/officeDocument/2006/relationships/hyperlink" Target="http://standards.ieee.org/board/pat/pat-material.html" TargetMode="External"/><Relationship Id="rId2" Type="http://schemas.openxmlformats.org/officeDocument/2006/relationships/hyperlink" Target="mailto:jhkim41jf@etri.re.k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ndards.ieee.org/guides/opman/sect6.html#6.3" TargetMode="External"/><Relationship Id="rId5" Type="http://schemas.openxmlformats.org/officeDocument/2006/relationships/hyperlink" Target="http://standards.ieee.org/guides/bylaws/sect6-7.html#6" TargetMode="External"/><Relationship Id="rId4" Type="http://schemas.openxmlformats.org/officeDocument/2006/relationships/hyperlink" Target="mailto:igkim@etri.re.k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924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lvl="1" algn="ctr" defTabSz="1016000"/>
            <a:r>
              <a:rPr lang="en-US" sz="1400" b="1" dirty="0" smtClean="0">
                <a:latin typeface="Times" pitchFamily="1" charset="0"/>
              </a:rPr>
              <a:t>Considerations for Mobile Wireless SCB</a:t>
            </a:r>
            <a:endParaRPr lang="en-US" dirty="0">
              <a:latin typeface="Times" pitchFamily="1" charset="0"/>
            </a:endParaRPr>
          </a:p>
          <a:p>
            <a:pPr marL="114300" algn="ctr" defTabSz="1016000"/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 smtClean="0">
                <a:latin typeface="Times" pitchFamily="1" charset="0"/>
              </a:rPr>
              <a:t>Document </a:t>
            </a:r>
            <a:r>
              <a:rPr lang="en-US" dirty="0">
                <a:latin typeface="Times" pitchFamily="1" charset="0"/>
              </a:rPr>
              <a:t>Number: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IEEE 802.16-14-0071-00-000r</a:t>
            </a:r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Date Submitted: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2014-08-19</a:t>
            </a:r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Source:</a:t>
            </a:r>
          </a:p>
          <a:p>
            <a:pPr marL="342900" lvl="1" defTabSz="1016000"/>
            <a:r>
              <a:rPr lang="en-US" dirty="0" err="1" smtClean="0">
                <a:latin typeface="Times" pitchFamily="1" charset="0"/>
              </a:rPr>
              <a:t>Junhyeong</a:t>
            </a:r>
            <a:r>
              <a:rPr lang="en-US" dirty="0" smtClean="0">
                <a:latin typeface="Times" pitchFamily="1" charset="0"/>
              </a:rPr>
              <a:t> Kim, </a:t>
            </a:r>
            <a:r>
              <a:rPr lang="en-US" dirty="0" err="1" smtClean="0">
                <a:latin typeface="Times" pitchFamily="1" charset="0"/>
              </a:rPr>
              <a:t>Hee</a:t>
            </a:r>
            <a:r>
              <a:rPr lang="en-US" dirty="0" smtClean="0">
                <a:latin typeface="Times" pitchFamily="1" charset="0"/>
              </a:rPr>
              <a:t>-Sang Chung, and Il </a:t>
            </a:r>
            <a:r>
              <a:rPr lang="en-US" dirty="0" err="1" smtClean="0">
                <a:latin typeface="Times" pitchFamily="1" charset="0"/>
              </a:rPr>
              <a:t>Gyu</a:t>
            </a:r>
            <a:r>
              <a:rPr lang="en-US" dirty="0" smtClean="0">
                <a:latin typeface="Times" pitchFamily="1" charset="0"/>
              </a:rPr>
              <a:t> Kim</a:t>
            </a:r>
            <a:r>
              <a:rPr lang="en-US" dirty="0">
                <a:latin typeface="Times" pitchFamily="1" charset="0"/>
              </a:rPr>
              <a:t>	</a:t>
            </a:r>
            <a:r>
              <a:rPr lang="en-US" dirty="0" smtClean="0">
                <a:latin typeface="Times" pitchFamily="1" charset="0"/>
              </a:rPr>
              <a:t>	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Electronics </a:t>
            </a:r>
            <a:r>
              <a:rPr lang="en-US" dirty="0">
                <a:latin typeface="Times" pitchFamily="1" charset="0"/>
              </a:rPr>
              <a:t>and Telecommunications Research Institute (</a:t>
            </a:r>
            <a:r>
              <a:rPr lang="en-US" dirty="0" smtClean="0">
                <a:latin typeface="Times" pitchFamily="1" charset="0"/>
              </a:rPr>
              <a:t>ETRI)	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E-mail:	</a:t>
            </a:r>
            <a:r>
              <a:rPr lang="en-US" dirty="0" smtClean="0">
                <a:latin typeface="Times" pitchFamily="1" charset="0"/>
                <a:hlinkClick r:id="rId2"/>
              </a:rPr>
              <a:t>jhkim41jf@etri.re.kr</a:t>
            </a:r>
            <a:r>
              <a:rPr lang="en-US" dirty="0" smtClean="0">
                <a:latin typeface="Times" pitchFamily="1" charset="0"/>
              </a:rPr>
              <a:t>, </a:t>
            </a:r>
            <a:r>
              <a:rPr lang="en-US" dirty="0" smtClean="0">
                <a:latin typeface="Times" pitchFamily="1" charset="0"/>
                <a:hlinkClick r:id="rId3"/>
              </a:rPr>
              <a:t>hschung@etri.re.kr</a:t>
            </a:r>
            <a:r>
              <a:rPr lang="en-US" dirty="0" smtClean="0">
                <a:latin typeface="Times" pitchFamily="1" charset="0"/>
              </a:rPr>
              <a:t>, </a:t>
            </a:r>
            <a:r>
              <a:rPr lang="en-US" dirty="0" smtClean="0">
                <a:latin typeface="Times" pitchFamily="1" charset="0"/>
                <a:hlinkClick r:id="rId4"/>
              </a:rPr>
              <a:t>igkim@etri.re.kr</a:t>
            </a:r>
            <a:r>
              <a:rPr lang="en-US" dirty="0" smtClean="0">
                <a:latin typeface="Times" pitchFamily="1" charset="0"/>
              </a:rPr>
              <a:t> </a:t>
            </a:r>
          </a:p>
          <a:p>
            <a:pPr marL="114300" defTabSz="1016000"/>
            <a:r>
              <a:rPr lang="en-US" dirty="0" smtClean="0">
                <a:latin typeface="Times" pitchFamily="1" charset="0"/>
              </a:rPr>
              <a:t>Re</a:t>
            </a:r>
            <a:r>
              <a:rPr lang="en-US" dirty="0">
                <a:latin typeface="Times" pitchFamily="1" charset="0"/>
              </a:rPr>
              <a:t>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Call for </a:t>
            </a:r>
            <a:r>
              <a:rPr lang="en-US" dirty="0">
                <a:latin typeface="Times" pitchFamily="1" charset="0"/>
              </a:rPr>
              <a:t>Contributions (</a:t>
            </a:r>
            <a:r>
              <a:rPr lang="en-US" dirty="0" smtClean="0">
                <a:latin typeface="Times" pitchFamily="1" charset="0"/>
              </a:rPr>
              <a:t>16-14-0064-01-000r)</a:t>
            </a:r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Base Contribution: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None</a:t>
            </a:r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Purpose:</a:t>
            </a:r>
          </a:p>
          <a:p>
            <a:pPr marL="342900" lvl="1" defTabSz="1016000"/>
            <a:r>
              <a:rPr lang="en-US" dirty="0" smtClean="0">
                <a:latin typeface="Times" pitchFamily="1" charset="0"/>
              </a:rPr>
              <a:t>To propose a new concept of mobile wireless SCB and discuss related issues on modification of PAR</a:t>
            </a:r>
            <a:endParaRPr lang="en-US" dirty="0">
              <a:latin typeface="Times" pitchFamily="1" charset="0"/>
            </a:endParaRPr>
          </a:p>
          <a:p>
            <a:pPr marL="114300" defTabSz="1016000"/>
            <a:r>
              <a:rPr lang="en-US" dirty="0">
                <a:latin typeface="Times" pitchFamily="1" charset="0"/>
              </a:rPr>
              <a:t>Notice:</a:t>
            </a:r>
          </a:p>
          <a:p>
            <a:pPr marL="342900" lvl="1" defTabSz="1016000"/>
            <a:r>
              <a:rPr lang="en-US" sz="1000" i="1" dirty="0">
                <a:latin typeface="Times" pitchFamily="1" charset="0"/>
              </a:rPr>
              <a:t>This document does not represent the agreed views of the IEEE 802.16 Working Group or any of its subgroups</a:t>
            </a:r>
            <a:r>
              <a:rPr lang="en-US" sz="1000" dirty="0">
                <a:latin typeface="Times" pitchFamily="1" charset="0"/>
              </a:rPr>
              <a:t>. It represents only the views of the participants listed in the “Source(s)” field above. It is offered as a basis for discussion. It is not binding on the contributor(s), who reserve(s) the right to add, amend or withdraw material contained herein.	</a:t>
            </a:r>
          </a:p>
          <a:p>
            <a:pPr marL="114300" defTabSz="1016000"/>
            <a:r>
              <a:rPr lang="en-US" dirty="0">
                <a:latin typeface="Times" pitchFamily="1" charset="0"/>
              </a:rPr>
              <a:t>Copyright Policy:</a:t>
            </a:r>
          </a:p>
          <a:p>
            <a:pPr marL="342900" lvl="1" defTabSz="1016000"/>
            <a:r>
              <a:rPr lang="en-US" sz="1000" dirty="0">
                <a:latin typeface="Times" pitchFamily="1" charset="0"/>
              </a:rPr>
              <a:t>The contributor is familiar with the IEEE-SA Copyright Policy &lt;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</a:rPr>
              <a:t>http://standards.ieee.org/IPR/copyrightpolicy.html</a:t>
            </a:r>
            <a:r>
              <a:rPr lang="en-US" sz="1000" dirty="0">
                <a:latin typeface="Times" pitchFamily="1" charset="0"/>
              </a:rPr>
              <a:t>&gt;.</a:t>
            </a:r>
            <a:r>
              <a:rPr lang="en-US" dirty="0">
                <a:latin typeface="Times" pitchFamily="1" charset="0"/>
              </a:rPr>
              <a:t>	</a:t>
            </a:r>
          </a:p>
          <a:p>
            <a:pPr marL="114300" defTabSz="1016000"/>
            <a:r>
              <a:rPr lang="en-US" dirty="0">
                <a:latin typeface="Times" pitchFamily="1" charset="0"/>
              </a:rPr>
              <a:t>Patent Policy:</a:t>
            </a:r>
          </a:p>
          <a:p>
            <a:pPr marL="342900" lvl="1" defTabSz="1016000"/>
            <a:r>
              <a:rPr lang="en-US" sz="1000" dirty="0">
                <a:latin typeface="Times" pitchFamily="1" charset="0"/>
              </a:rPr>
              <a:t>The contributor is familiar with the IEEE-SA Patent Policy and Procedures:</a:t>
            </a:r>
          </a:p>
          <a:p>
            <a:pPr marL="2006600" lvl="3" defTabSz="1016000"/>
            <a:r>
              <a:rPr lang="en-US" sz="1000" dirty="0">
                <a:latin typeface="Times" pitchFamily="1" charset="0"/>
              </a:rPr>
              <a:t>&lt;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</a:rPr>
              <a:t>http://standards.ieee.org/guides/bylaws/sect6-7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  <a:hlinkClick r:id="rId5"/>
              </a:rPr>
              <a:t>.html#6</a:t>
            </a:r>
            <a:r>
              <a:rPr lang="en-US" sz="1000" dirty="0">
                <a:latin typeface="Times" pitchFamily="1" charset="0"/>
              </a:rPr>
              <a:t>&gt; and &lt;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</a:rPr>
              <a:t>http://standards.ieee.org/guides/opman/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  <a:hlinkClick r:id="rId6"/>
              </a:rPr>
              <a:t>sect6.html#6.3</a:t>
            </a:r>
            <a:r>
              <a:rPr lang="en-US" sz="1000" dirty="0">
                <a:latin typeface="Times" pitchFamily="1" charset="0"/>
              </a:rPr>
              <a:t>&gt;.</a:t>
            </a:r>
          </a:p>
          <a:p>
            <a:pPr marL="342900" lvl="1" defTabSz="1016000"/>
            <a:r>
              <a:rPr lang="en-US" sz="1000" dirty="0">
                <a:latin typeface="Times" pitchFamily="1" charset="0"/>
              </a:rPr>
              <a:t>Further information is located at &lt;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  <a:hlinkClick r:id="rId7"/>
              </a:rPr>
              <a:t>http://standards.ieee.org/board/pat/pat-material.html</a:t>
            </a:r>
            <a:r>
              <a:rPr lang="en-US" sz="1000" dirty="0">
                <a:latin typeface="Times" pitchFamily="1" charset="0"/>
              </a:rPr>
              <a:t>&gt; and &lt;</a:t>
            </a:r>
            <a:r>
              <a:rPr lang="en-US" sz="1000" dirty="0">
                <a:solidFill>
                  <a:srgbClr val="0000FF"/>
                </a:solidFill>
                <a:latin typeface="Times" pitchFamily="1" charset="0"/>
                <a:hlinkClick r:id="rId8"/>
              </a:rPr>
              <a:t>http://standards.ieee.org/board/pat</a:t>
            </a:r>
            <a:r>
              <a:rPr lang="en-US" sz="1000" dirty="0">
                <a:latin typeface="Times" pitchFamily="1" charset="0"/>
                <a:hlinkClick r:id="rId8"/>
              </a:rPr>
              <a:t> </a:t>
            </a:r>
            <a:r>
              <a:rPr lang="en-US" sz="1000" dirty="0">
                <a:latin typeface="Times" pitchFamily="1" charset="0"/>
              </a:rPr>
              <a:t>&gt;.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3467"/>
          </a:xfrm>
        </p:spPr>
        <p:txBody>
          <a:bodyPr/>
          <a:lstStyle/>
          <a:p>
            <a:r>
              <a:rPr lang="en-US" altLang="ko-KR" dirty="0"/>
              <a:t>Technical Issues </a:t>
            </a:r>
            <a:r>
              <a:rPr lang="en-US" altLang="ko-KR" dirty="0" smtClean="0"/>
              <a:t>(3/3)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altLang="ko-KR" sz="2400" dirty="0" smtClean="0"/>
              <a:t>Downlink resource grid (OFDM)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12705"/>
              </p:ext>
            </p:extLst>
          </p:nvPr>
        </p:nvGraphicFramePr>
        <p:xfrm>
          <a:off x="609600" y="1478908"/>
          <a:ext cx="8408988" cy="507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Visio" r:id="rId4" imgW="9910219" imgH="5980500" progId="Visio.Drawing.11">
                  <p:embed/>
                </p:oleObj>
              </mc:Choice>
              <mc:Fallback>
                <p:oleObj name="Visio" r:id="rId4" imgW="9910219" imgH="5980500" progId="Visio.Drawing.11">
                  <p:embed/>
                  <p:pic>
                    <p:nvPicPr>
                      <p:cNvPr id="0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78908"/>
                        <a:ext cx="8408988" cy="5074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3467"/>
          </a:xfrm>
        </p:spPr>
        <p:txBody>
          <a:bodyPr/>
          <a:lstStyle/>
          <a:p>
            <a:r>
              <a:rPr lang="en-US" altLang="ko-KR" dirty="0" smtClean="0"/>
              <a:t>Discussions on modification of PAR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altLang="ko-KR" sz="2400" dirty="0" smtClean="0"/>
              <a:t>Modification of PAR based on a new RAT</a:t>
            </a:r>
          </a:p>
          <a:p>
            <a:pPr lvl="1"/>
            <a:r>
              <a:rPr lang="en-US" altLang="ko-KR" sz="2000" dirty="0" smtClean="0"/>
              <a:t>Mobile </a:t>
            </a:r>
            <a:r>
              <a:rPr lang="en-US" altLang="ko-KR" sz="2000" dirty="0"/>
              <a:t>wireless SCB (small cell backhaul</a:t>
            </a:r>
            <a:r>
              <a:rPr lang="en-US" altLang="ko-KR" sz="2000" dirty="0" smtClean="0"/>
              <a:t>) with wide spectrum</a:t>
            </a:r>
            <a:endParaRPr lang="en-US" altLang="ko-KR" sz="2000" dirty="0"/>
          </a:p>
          <a:p>
            <a:pPr lvl="2"/>
            <a:r>
              <a:rPr lang="en-US" altLang="ko-KR" sz="1600" dirty="0" smtClean="0"/>
              <a:t>Introduce mobile </a:t>
            </a:r>
            <a:r>
              <a:rPr lang="en-US" altLang="ko-KR" sz="1600" dirty="0"/>
              <a:t>wireless SCB (small cell backhaul</a:t>
            </a:r>
            <a:r>
              <a:rPr lang="en-US" altLang="ko-KR" sz="1600" dirty="0" smtClean="0"/>
              <a:t>)</a:t>
            </a:r>
          </a:p>
          <a:p>
            <a:pPr lvl="2"/>
            <a:r>
              <a:rPr lang="en-US" altLang="ko-KR" sz="1600" b="1" dirty="0" smtClean="0">
                <a:solidFill>
                  <a:schemeClr val="accent6"/>
                </a:solidFill>
              </a:rPr>
              <a:t>Wide spectrum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for </a:t>
            </a:r>
            <a:r>
              <a:rPr lang="en-US" altLang="ko-KR" sz="1600" dirty="0" smtClean="0"/>
              <a:t>improving </a:t>
            </a:r>
            <a:r>
              <a:rPr lang="en-US" altLang="ko-KR" sz="1600" dirty="0"/>
              <a:t>throughput of wireless backhaul network</a:t>
            </a:r>
          </a:p>
          <a:p>
            <a:pPr lvl="3"/>
            <a:r>
              <a:rPr lang="en-US" altLang="ko-KR" sz="1200" dirty="0"/>
              <a:t>For </a:t>
            </a:r>
            <a:r>
              <a:rPr lang="en-US" altLang="ko-KR" sz="1200" dirty="0" smtClean="0"/>
              <a:t>example, SHF/EHF</a:t>
            </a:r>
            <a:endParaRPr lang="en-US" altLang="ko-KR" sz="1200" dirty="0"/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Should modified PAR support existing standard (IEEE 802.16-2012) ?</a:t>
            </a:r>
          </a:p>
          <a:p>
            <a:pPr lvl="2"/>
            <a:r>
              <a:rPr lang="en-US" altLang="ko-KR" sz="1600" dirty="0" smtClean="0"/>
              <a:t>Is it mandatory or optional?</a:t>
            </a:r>
          </a:p>
          <a:p>
            <a:pPr lvl="2"/>
            <a:r>
              <a:rPr lang="en-US" altLang="ko-KR" sz="1600" dirty="0" smtClean="0"/>
              <a:t>Current PAR </a:t>
            </a:r>
            <a:r>
              <a:rPr lang="en-US" altLang="ko-KR" sz="1600" dirty="0"/>
              <a:t>document says “The MAC is structured to support the </a:t>
            </a:r>
            <a:r>
              <a:rPr lang="en-US" altLang="ko-KR" sz="1600" dirty="0" err="1"/>
              <a:t>WirelessMAN</a:t>
            </a:r>
            <a:r>
              <a:rPr lang="en-US" altLang="ko-KR" sz="1600" dirty="0"/>
              <a:t>-SC, </a:t>
            </a:r>
            <a:r>
              <a:rPr lang="en-US" altLang="ko-KR" sz="1600" dirty="0" err="1"/>
              <a:t>WirelessMAN</a:t>
            </a:r>
            <a:r>
              <a:rPr lang="en-US" altLang="ko-KR" sz="1600" dirty="0"/>
              <a:t>-OFDM, and </a:t>
            </a:r>
            <a:r>
              <a:rPr lang="en-US" altLang="ko-KR" sz="1600" dirty="0" err="1"/>
              <a:t>WirelessMHN</a:t>
            </a:r>
            <a:r>
              <a:rPr lang="en-US" altLang="ko-KR" sz="1600" dirty="0"/>
              <a:t>-OFDMA PHY specifications</a:t>
            </a:r>
            <a:r>
              <a:rPr lang="en-US" altLang="ko-KR" sz="1600" dirty="0" smtClean="0"/>
              <a:t>”.</a:t>
            </a:r>
          </a:p>
          <a:p>
            <a:pPr lvl="2"/>
            <a:r>
              <a:rPr lang="en-US" altLang="ko-KR" sz="1600" dirty="0" smtClean="0"/>
              <a:t>Hard to meet Five Criteria</a:t>
            </a:r>
          </a:p>
          <a:p>
            <a:pPr lvl="3"/>
            <a:r>
              <a:rPr lang="en-US" altLang="ko-KR" sz="1200" dirty="0" smtClean="0"/>
              <a:t>(2) Compatibility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endParaRPr lang="en-US" altLang="ko-KR" sz="1600" dirty="0"/>
          </a:p>
          <a:p>
            <a:endParaRPr lang="en-US" altLang="ko-KR" sz="2400" dirty="0"/>
          </a:p>
          <a:p>
            <a:pPr lvl="2"/>
            <a:endParaRPr lang="en-US" altLang="ko-KR" sz="1600" dirty="0"/>
          </a:p>
          <a:p>
            <a:pPr lvl="1"/>
            <a:endParaRPr lang="en-US" altLang="ko-KR" sz="2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48904"/>
            <a:ext cx="7391400" cy="178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3467"/>
          </a:xfrm>
        </p:spPr>
        <p:txBody>
          <a:bodyPr/>
          <a:lstStyle/>
          <a:p>
            <a:r>
              <a:rPr lang="en-US" altLang="ko-KR" dirty="0" smtClean="0"/>
              <a:t>Background (1/3)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altLang="ko-KR" sz="2400" dirty="0"/>
              <a:t>High mobility environments are getting </a:t>
            </a:r>
            <a:r>
              <a:rPr lang="en-US" altLang="ko-KR" sz="2400" dirty="0" smtClean="0"/>
              <a:t>important</a:t>
            </a:r>
          </a:p>
          <a:p>
            <a:pPr lvl="1"/>
            <a:r>
              <a:rPr lang="en-US" altLang="ko-KR" sz="2000" dirty="0" smtClean="0"/>
              <a:t>Most </a:t>
            </a:r>
            <a:r>
              <a:rPr lang="en-US" altLang="ko-KR" sz="2000" dirty="0"/>
              <a:t>people enjoy wireless internet services at </a:t>
            </a:r>
            <a:r>
              <a:rPr lang="en-US" altLang="ko-KR" sz="2000" b="1" u="sng" dirty="0" smtClean="0"/>
              <a:t>‘low</a:t>
            </a:r>
            <a:r>
              <a:rPr lang="en-US" altLang="ko-KR" sz="2000" b="1" u="sng" dirty="0"/>
              <a:t>’</a:t>
            </a:r>
            <a:r>
              <a:rPr lang="en-US" altLang="ko-KR" sz="2000" dirty="0"/>
              <a:t> or </a:t>
            </a:r>
            <a:r>
              <a:rPr lang="en-US" altLang="ko-KR" sz="2000" b="1" u="sng" dirty="0"/>
              <a:t>‘high’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mobility</a:t>
            </a:r>
          </a:p>
          <a:p>
            <a:pPr lvl="1"/>
            <a:r>
              <a:rPr lang="en-US" altLang="ko-KR" sz="2000" dirty="0"/>
              <a:t>About 10 </a:t>
            </a:r>
            <a:r>
              <a:rPr lang="en-US" altLang="ko-KR" sz="2000" dirty="0" smtClean="0"/>
              <a:t>billions </a:t>
            </a:r>
            <a:r>
              <a:rPr lang="en-US" altLang="ko-KR" sz="2000" dirty="0"/>
              <a:t>of passengers use bus, subway and train yearly in Korea</a:t>
            </a:r>
            <a:endParaRPr lang="ko-KR" altLang="en-US" sz="2000" dirty="0"/>
          </a:p>
        </p:txBody>
      </p:sp>
      <p:grpSp>
        <p:nvGrpSpPr>
          <p:cNvPr id="32" name="그룹 31"/>
          <p:cNvGrpSpPr/>
          <p:nvPr/>
        </p:nvGrpSpPr>
        <p:grpSpPr>
          <a:xfrm>
            <a:off x="2244938" y="2693811"/>
            <a:ext cx="4155862" cy="3402189"/>
            <a:chOff x="2244938" y="2693811"/>
            <a:chExt cx="4155862" cy="3402189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244938" y="2693811"/>
              <a:ext cx="4155862" cy="3402189"/>
            </a:xfrm>
            <a:prstGeom prst="roundRect">
              <a:avLst>
                <a:gd name="adj" fmla="val 4896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63500" h="38100"/>
            </a:sp3d>
          </p:spPr>
          <p:txBody>
            <a:bodyPr anchor="ctr"/>
            <a:lstStyle/>
            <a:p>
              <a:pPr marL="4763" lvl="1" eaLnBrk="0" hangingPunct="0">
                <a:spcBef>
                  <a:spcPts val="1500"/>
                </a:spcBef>
                <a:buClr>
                  <a:prstClr val="black"/>
                </a:buClr>
                <a:defRPr/>
              </a:pPr>
              <a:endParaRPr lang="en-US" altLang="ko-KR" sz="2000" b="1" dirty="0">
                <a:ln w="11430">
                  <a:solidFill>
                    <a:schemeClr val="tx1">
                      <a:alpha val="20000"/>
                    </a:scheme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055913" y="5114563"/>
              <a:ext cx="2813050" cy="204787"/>
            </a:xfrm>
            <a:prstGeom prst="rect">
              <a:avLst/>
            </a:prstGeom>
            <a:solidFill>
              <a:srgbClr val="FAFAF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 dirty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cxnSp>
          <p:nvCxnSpPr>
            <p:cNvPr id="6" name="직선 연결선 198"/>
            <p:cNvCxnSpPr>
              <a:cxnSpLocks noChangeShapeType="1"/>
            </p:cNvCxnSpPr>
            <p:nvPr/>
          </p:nvCxnSpPr>
          <p:spPr bwMode="auto">
            <a:xfrm>
              <a:off x="2635225" y="5386025"/>
              <a:ext cx="3567113" cy="158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 type="none" w="lg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직선 연결선 199"/>
            <p:cNvCxnSpPr>
              <a:cxnSpLocks noChangeShapeType="1"/>
            </p:cNvCxnSpPr>
            <p:nvPr/>
          </p:nvCxnSpPr>
          <p:spPr bwMode="auto">
            <a:xfrm rot="5400000">
              <a:off x="1347762" y="4098563"/>
              <a:ext cx="2574925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직사각형 7"/>
            <p:cNvSpPr/>
            <p:nvPr/>
          </p:nvSpPr>
          <p:spPr bwMode="auto">
            <a:xfrm>
              <a:off x="2613000" y="5408250"/>
              <a:ext cx="3486150" cy="2921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3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Low </a:t>
              </a:r>
              <a:r>
                <a:rPr kumimoji="0" lang="ko-KR" altLang="en-US" sz="13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            </a:t>
              </a:r>
              <a:r>
                <a:rPr kumimoji="0" lang="en-US" altLang="ko-KR" sz="13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Medium</a:t>
              </a:r>
              <a:r>
                <a:rPr kumimoji="0" lang="ko-KR" altLang="en-US" sz="13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   </a:t>
              </a:r>
              <a:r>
                <a:rPr kumimoji="0" lang="en-US" altLang="ko-KR" sz="13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High mobility</a:t>
              </a:r>
              <a:endParaRPr kumimoji="0" lang="ko-KR" altLang="en-US" sz="13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60823" y="3066025"/>
              <a:ext cx="400110" cy="2330096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r">
                <a:defRPr/>
              </a:pPr>
              <a:r>
                <a:rPr lang="en-US" altLang="ko-KR" sz="1400" dirty="0" smtClean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Mobile </a:t>
              </a:r>
              <a:r>
                <a:rPr lang="en-US" altLang="ko-KR" sz="140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Internet </a:t>
              </a:r>
              <a:r>
                <a:rPr lang="en-US" altLang="ko-KR" sz="1400" dirty="0" smtClean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Use</a:t>
              </a:r>
              <a:endParaRPr lang="ko-KR" altLang="en-US" sz="14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aphicFrame>
          <p:nvGraphicFramePr>
            <p:cNvPr id="10" name="차트 29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83758380"/>
                </p:ext>
              </p:extLst>
            </p:nvPr>
          </p:nvGraphicFramePr>
          <p:xfrm>
            <a:off x="2586013" y="3130188"/>
            <a:ext cx="3644900" cy="2224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9" r:id="rId3" imgW="3645724" imgH="2225233" progId="Excel.Chart.8">
                    <p:embed/>
                  </p:oleObj>
                </mc:Choice>
                <mc:Fallback>
                  <p:oleObj r:id="rId3" imgW="3645724" imgH="2225233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6013" y="3130188"/>
                          <a:ext cx="3644900" cy="2224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자유형 10"/>
            <p:cNvSpPr/>
            <p:nvPr/>
          </p:nvSpPr>
          <p:spPr>
            <a:xfrm>
              <a:off x="4994250" y="3809638"/>
              <a:ext cx="919163" cy="746125"/>
            </a:xfrm>
            <a:custGeom>
              <a:avLst/>
              <a:gdLst>
                <a:gd name="connsiteX0" fmla="*/ 0 w 1704975"/>
                <a:gd name="connsiteY0" fmla="*/ 1038225 h 1038225"/>
                <a:gd name="connsiteX1" fmla="*/ 514350 w 1704975"/>
                <a:gd name="connsiteY1" fmla="*/ 809625 h 1038225"/>
                <a:gd name="connsiteX2" fmla="*/ 1228725 w 1704975"/>
                <a:gd name="connsiteY2" fmla="*/ 381000 h 1038225"/>
                <a:gd name="connsiteX3" fmla="*/ 1704975 w 1704975"/>
                <a:gd name="connsiteY3" fmla="*/ 0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975" h="1038225">
                  <a:moveTo>
                    <a:pt x="0" y="1038225"/>
                  </a:moveTo>
                  <a:cubicBezTo>
                    <a:pt x="154781" y="978693"/>
                    <a:pt x="309563" y="919162"/>
                    <a:pt x="514350" y="809625"/>
                  </a:cubicBezTo>
                  <a:cubicBezTo>
                    <a:pt x="719138" y="700087"/>
                    <a:pt x="1030288" y="515937"/>
                    <a:pt x="1228725" y="381000"/>
                  </a:cubicBezTo>
                  <a:cubicBezTo>
                    <a:pt x="1427163" y="246062"/>
                    <a:pt x="1628775" y="49212"/>
                    <a:pt x="1704975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2890813" y="3050813"/>
              <a:ext cx="2076450" cy="1703387"/>
            </a:xfrm>
            <a:custGeom>
              <a:avLst/>
              <a:gdLst>
                <a:gd name="connsiteX0" fmla="*/ 3848100 w 3848100"/>
                <a:gd name="connsiteY0" fmla="*/ 2114550 h 2372163"/>
                <a:gd name="connsiteX1" fmla="*/ 3457575 w 3848100"/>
                <a:gd name="connsiteY1" fmla="*/ 2257425 h 2372163"/>
                <a:gd name="connsiteX2" fmla="*/ 2971800 w 3848100"/>
                <a:gd name="connsiteY2" fmla="*/ 2352675 h 2372163"/>
                <a:gd name="connsiteX3" fmla="*/ 2571750 w 3848100"/>
                <a:gd name="connsiteY3" fmla="*/ 2362200 h 2372163"/>
                <a:gd name="connsiteX4" fmla="*/ 2105025 w 3848100"/>
                <a:gd name="connsiteY4" fmla="*/ 2238375 h 2372163"/>
                <a:gd name="connsiteX5" fmla="*/ 1714500 w 3848100"/>
                <a:gd name="connsiteY5" fmla="*/ 2047875 h 2372163"/>
                <a:gd name="connsiteX6" fmla="*/ 1285875 w 3848100"/>
                <a:gd name="connsiteY6" fmla="*/ 1724025 h 2372163"/>
                <a:gd name="connsiteX7" fmla="*/ 885825 w 3848100"/>
                <a:gd name="connsiteY7" fmla="*/ 1323975 h 2372163"/>
                <a:gd name="connsiteX8" fmla="*/ 466725 w 3848100"/>
                <a:gd name="connsiteY8" fmla="*/ 781050 h 2372163"/>
                <a:gd name="connsiteX9" fmla="*/ 0 w 3848100"/>
                <a:gd name="connsiteY9" fmla="*/ 0 h 237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8100" h="2372163">
                  <a:moveTo>
                    <a:pt x="3848100" y="2114550"/>
                  </a:moveTo>
                  <a:cubicBezTo>
                    <a:pt x="3725862" y="2166144"/>
                    <a:pt x="3603625" y="2217738"/>
                    <a:pt x="3457575" y="2257425"/>
                  </a:cubicBezTo>
                  <a:cubicBezTo>
                    <a:pt x="3311525" y="2297113"/>
                    <a:pt x="3119437" y="2335213"/>
                    <a:pt x="2971800" y="2352675"/>
                  </a:cubicBezTo>
                  <a:cubicBezTo>
                    <a:pt x="2824163" y="2370137"/>
                    <a:pt x="2716212" y="2381250"/>
                    <a:pt x="2571750" y="2362200"/>
                  </a:cubicBezTo>
                  <a:cubicBezTo>
                    <a:pt x="2427288" y="2343150"/>
                    <a:pt x="2247900" y="2290763"/>
                    <a:pt x="2105025" y="2238375"/>
                  </a:cubicBezTo>
                  <a:cubicBezTo>
                    <a:pt x="1962150" y="2185988"/>
                    <a:pt x="1851025" y="2133600"/>
                    <a:pt x="1714500" y="2047875"/>
                  </a:cubicBezTo>
                  <a:cubicBezTo>
                    <a:pt x="1577975" y="1962150"/>
                    <a:pt x="1423987" y="1844675"/>
                    <a:pt x="1285875" y="1724025"/>
                  </a:cubicBezTo>
                  <a:cubicBezTo>
                    <a:pt x="1147763" y="1603375"/>
                    <a:pt x="1022350" y="1481137"/>
                    <a:pt x="885825" y="1323975"/>
                  </a:cubicBezTo>
                  <a:cubicBezTo>
                    <a:pt x="749300" y="1166813"/>
                    <a:pt x="614362" y="1001712"/>
                    <a:pt x="466725" y="781050"/>
                  </a:cubicBezTo>
                  <a:cubicBezTo>
                    <a:pt x="319088" y="560388"/>
                    <a:pt x="65087" y="114300"/>
                    <a:pt x="0" y="0"/>
                  </a:cubicBezTo>
                </a:path>
              </a:pathLst>
            </a:custGeom>
            <a:noFill/>
            <a:ln w="31750"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grpSp>
          <p:nvGrpSpPr>
            <p:cNvPr id="13" name="그룹 269"/>
            <p:cNvGrpSpPr>
              <a:grpSpLocks/>
            </p:cNvGrpSpPr>
            <p:nvPr/>
          </p:nvGrpSpPr>
          <p:grpSpPr bwMode="auto">
            <a:xfrm>
              <a:off x="2846363" y="3012713"/>
              <a:ext cx="3100387" cy="1800225"/>
              <a:chOff x="1838801" y="2288417"/>
              <a:chExt cx="5483924" cy="2506759"/>
            </a:xfrm>
          </p:grpSpPr>
          <p:sp>
            <p:nvSpPr>
              <p:cNvPr id="14" name="타원 13"/>
              <p:cNvSpPr>
                <a:spLocks noChangeAspect="1"/>
              </p:cNvSpPr>
              <p:nvPr/>
            </p:nvSpPr>
            <p:spPr bwMode="auto">
              <a:xfrm rot="10800000">
                <a:off x="1838801" y="2288417"/>
                <a:ext cx="200779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15" name="타원 14"/>
              <p:cNvSpPr>
                <a:spLocks noChangeAspect="1"/>
              </p:cNvSpPr>
              <p:nvPr/>
            </p:nvSpPr>
            <p:spPr bwMode="auto">
              <a:xfrm rot="10800000">
                <a:off x="2252238" y="3017352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16" name="타원 15"/>
              <p:cNvSpPr>
                <a:spLocks noChangeAspect="1"/>
              </p:cNvSpPr>
              <p:nvPr/>
            </p:nvSpPr>
            <p:spPr bwMode="auto">
              <a:xfrm rot="10800000">
                <a:off x="2664691" y="3564971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17" name="타원 16"/>
              <p:cNvSpPr>
                <a:spLocks noChangeAspect="1"/>
              </p:cNvSpPr>
              <p:nvPr/>
            </p:nvSpPr>
            <p:spPr bwMode="auto">
              <a:xfrm rot="10800000">
                <a:off x="3067403" y="3980124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18" name="타원 17"/>
              <p:cNvSpPr>
                <a:spLocks noChangeAspect="1"/>
              </p:cNvSpPr>
              <p:nvPr/>
            </p:nvSpPr>
            <p:spPr bwMode="auto">
              <a:xfrm rot="10800000">
                <a:off x="3479876" y="4304558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19" name="타원 18"/>
              <p:cNvSpPr>
                <a:spLocks noChangeAspect="1"/>
              </p:cNvSpPr>
              <p:nvPr/>
            </p:nvSpPr>
            <p:spPr bwMode="auto">
              <a:xfrm rot="10800000">
                <a:off x="3892340" y="4497992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20" name="타원 19"/>
              <p:cNvSpPr>
                <a:spLocks noChangeAspect="1"/>
              </p:cNvSpPr>
              <p:nvPr/>
            </p:nvSpPr>
            <p:spPr bwMode="auto">
              <a:xfrm rot="10800000">
                <a:off x="4304521" y="4594709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21" name="타원 20"/>
              <p:cNvSpPr>
                <a:spLocks noChangeAspect="1"/>
              </p:cNvSpPr>
              <p:nvPr/>
            </p:nvSpPr>
            <p:spPr bwMode="auto">
              <a:xfrm rot="10800000">
                <a:off x="6293374" y="3946441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22" name="타원 21"/>
              <p:cNvSpPr>
                <a:spLocks noChangeAspect="1"/>
              </p:cNvSpPr>
              <p:nvPr/>
            </p:nvSpPr>
            <p:spPr bwMode="auto">
              <a:xfrm rot="10800000">
                <a:off x="6710426" y="3677459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23" name="타원 22"/>
              <p:cNvSpPr>
                <a:spLocks noChangeAspect="1"/>
              </p:cNvSpPr>
              <p:nvPr/>
            </p:nvSpPr>
            <p:spPr bwMode="auto">
              <a:xfrm rot="10800000">
                <a:off x="4698369" y="4585184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24" name="타원 23"/>
              <p:cNvSpPr>
                <a:spLocks noChangeAspect="1"/>
              </p:cNvSpPr>
              <p:nvPr/>
            </p:nvSpPr>
            <p:spPr bwMode="auto">
              <a:xfrm rot="10800000">
                <a:off x="5094290" y="4481278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25" name="타원 24"/>
              <p:cNvSpPr>
                <a:spLocks noChangeAspect="1"/>
              </p:cNvSpPr>
              <p:nvPr/>
            </p:nvSpPr>
            <p:spPr bwMode="auto">
              <a:xfrm rot="10800000">
                <a:off x="5504470" y="4354818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26" name="타원 25"/>
              <p:cNvSpPr>
                <a:spLocks noChangeAspect="1"/>
              </p:cNvSpPr>
              <p:nvPr/>
            </p:nvSpPr>
            <p:spPr bwMode="auto">
              <a:xfrm rot="10800000">
                <a:off x="5891071" y="4176182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  <p:sp>
            <p:nvSpPr>
              <p:cNvPr id="27" name="타원 26"/>
              <p:cNvSpPr>
                <a:spLocks noChangeAspect="1"/>
              </p:cNvSpPr>
              <p:nvPr/>
            </p:nvSpPr>
            <p:spPr bwMode="auto">
              <a:xfrm rot="10800000">
                <a:off x="7121947" y="3335770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/>
              </a:p>
            </p:txBody>
          </p:sp>
        </p:grpSp>
        <p:pic>
          <p:nvPicPr>
            <p:cNvPr id="28" name="그림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35"/>
            <a:stretch/>
          </p:blipFill>
          <p:spPr bwMode="auto">
            <a:xfrm>
              <a:off x="4013175" y="2711534"/>
              <a:ext cx="809625" cy="689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직사각형 28"/>
            <p:cNvSpPr/>
            <p:nvPr/>
          </p:nvSpPr>
          <p:spPr>
            <a:xfrm>
              <a:off x="4896507" y="3630859"/>
              <a:ext cx="1206500" cy="24003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30" name="TextBox 7"/>
            <p:cNvSpPr txBox="1">
              <a:spLocks noChangeArrowheads="1"/>
            </p:cNvSpPr>
            <p:nvPr/>
          </p:nvSpPr>
          <p:spPr bwMode="auto">
            <a:xfrm>
              <a:off x="3560738" y="3359606"/>
              <a:ext cx="22240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 dirty="0">
                  <a:latin typeface="Times New Roman" pitchFamily="18" charset="0"/>
                  <a:ea typeface="돋움" pitchFamily="50" charset="-127"/>
                </a:rPr>
                <a:t>Freedom of two hands !</a:t>
              </a:r>
              <a:endParaRPr lang="ko-KR" altLang="en-US" sz="1400" dirty="0">
                <a:latin typeface="Times New Roman" pitchFamily="18" charset="0"/>
                <a:ea typeface="돋움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4822800" y="5663838"/>
              <a:ext cx="1390650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100" b="1" dirty="0">
                  <a:latin typeface="+mn-ea"/>
                  <a:ea typeface="굴림" pitchFamily="50" charset="-127"/>
                </a:rPr>
                <a:t>(above 100km/h )</a:t>
              </a:r>
              <a:endParaRPr lang="en-US" altLang="ko-KR" sz="900" b="1" dirty="0">
                <a:latin typeface="+mn-ea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0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3467"/>
          </a:xfrm>
        </p:spPr>
        <p:txBody>
          <a:bodyPr/>
          <a:lstStyle/>
          <a:p>
            <a:r>
              <a:rPr lang="en-US" altLang="ko-KR" dirty="0" smtClean="0"/>
              <a:t>Background (2/3)</a:t>
            </a:r>
            <a:endParaRPr lang="ko-KR" altLang="en-US" dirty="0"/>
          </a:p>
        </p:txBody>
      </p:sp>
      <p:grpSp>
        <p:nvGrpSpPr>
          <p:cNvPr id="68" name="그룹 67"/>
          <p:cNvGrpSpPr/>
          <p:nvPr/>
        </p:nvGrpSpPr>
        <p:grpSpPr>
          <a:xfrm>
            <a:off x="857223" y="2276872"/>
            <a:ext cx="7247688" cy="2520280"/>
            <a:chOff x="857223" y="2276872"/>
            <a:chExt cx="7247688" cy="2520280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1002220" y="2555764"/>
              <a:ext cx="7081908" cy="192231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  <p:grpSp>
          <p:nvGrpSpPr>
            <p:cNvPr id="33" name="그룹 32"/>
            <p:cNvGrpSpPr/>
            <p:nvPr/>
          </p:nvGrpSpPr>
          <p:grpSpPr>
            <a:xfrm>
              <a:off x="997529" y="2276872"/>
              <a:ext cx="7107382" cy="341433"/>
              <a:chOff x="817250" y="1082318"/>
              <a:chExt cx="7124775" cy="341433"/>
            </a:xfrm>
          </p:grpSpPr>
          <p:sp>
            <p:nvSpPr>
              <p:cNvPr id="34" name="양쪽 모서리가 둥근 사각형 33"/>
              <p:cNvSpPr/>
              <p:nvPr/>
            </p:nvSpPr>
            <p:spPr bwMode="auto">
              <a:xfrm>
                <a:off x="817250" y="1082318"/>
                <a:ext cx="7110858" cy="340545"/>
              </a:xfrm>
              <a:prstGeom prst="round2SameRect">
                <a:avLst>
                  <a:gd name="adj1" fmla="val 38391"/>
                  <a:gd name="adj2" fmla="val 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35" name="양쪽 모서리가 둥근 사각형 34"/>
              <p:cNvSpPr/>
              <p:nvPr/>
            </p:nvSpPr>
            <p:spPr bwMode="auto">
              <a:xfrm>
                <a:off x="833083" y="1083206"/>
                <a:ext cx="7108942" cy="340545"/>
              </a:xfrm>
              <a:prstGeom prst="round2SameRect">
                <a:avLst>
                  <a:gd name="adj1" fmla="val 38391"/>
                  <a:gd name="adj2" fmla="val 0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  <a:gs pos="100000">
                    <a:sysClr val="window" lastClr="FFFFFF"/>
                  </a:gs>
                </a:gsLst>
                <a:lin ang="5400000" scaled="1"/>
                <a:tileRect/>
              </a:gradFill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330789" y="2301111"/>
              <a:ext cx="6540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‘</a:t>
              </a:r>
              <a:r>
                <a:rPr lang="en-US" altLang="ko-KR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Home</a:t>
              </a: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’ and ‘</a:t>
              </a:r>
              <a:r>
                <a:rPr lang="en-US" altLang="ko-KR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Vehicle</a:t>
              </a:r>
              <a:r>
                <a:rPr lang="en-US" altLang="ko-KR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’ are the most preferred places to use mobile internet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grpSp>
          <p:nvGrpSpPr>
            <p:cNvPr id="37" name="그룹 13"/>
            <p:cNvGrpSpPr>
              <a:grpSpLocks/>
            </p:cNvGrpSpPr>
            <p:nvPr/>
          </p:nvGrpSpPr>
          <p:grpSpPr bwMode="auto">
            <a:xfrm>
              <a:off x="1270773" y="2888275"/>
              <a:ext cx="1397530" cy="1352754"/>
              <a:chOff x="4688726" y="2803955"/>
              <a:chExt cx="995721" cy="988200"/>
            </a:xfrm>
          </p:grpSpPr>
          <p:grpSp>
            <p:nvGrpSpPr>
              <p:cNvPr id="38" name="그룹 10"/>
              <p:cNvGrpSpPr>
                <a:grpSpLocks noChangeAspect="1"/>
              </p:cNvGrpSpPr>
              <p:nvPr/>
            </p:nvGrpSpPr>
            <p:grpSpPr bwMode="auto">
              <a:xfrm>
                <a:off x="4692486" y="2803955"/>
                <a:ext cx="988200" cy="988200"/>
                <a:chOff x="4157375" y="2800346"/>
                <a:chExt cx="1620000" cy="1620000"/>
              </a:xfrm>
            </p:grpSpPr>
            <p:sp>
              <p:nvSpPr>
                <p:cNvPr id="40" name="타원 39"/>
                <p:cNvSpPr/>
                <p:nvPr/>
              </p:nvSpPr>
              <p:spPr>
                <a:xfrm>
                  <a:off x="4157605" y="2800346"/>
                  <a:ext cx="1619544" cy="162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8E8E8"/>
                    </a:gs>
                    <a:gs pos="100000">
                      <a:srgbClr val="F3F3F3"/>
                    </a:gs>
                  </a:gsLst>
                  <a:lin ang="18900000" scaled="1"/>
                  <a:tileRect/>
                </a:gradFill>
                <a:ln w="9525" cap="flat" cmpd="sng" algn="ctr">
                  <a:solidFill>
                    <a:srgbClr val="969696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600" kern="0" dirty="0">
                    <a:solidFill>
                      <a:prstClr val="white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41" name="타원 40"/>
                <p:cNvSpPr/>
                <p:nvPr/>
              </p:nvSpPr>
              <p:spPr>
                <a:xfrm>
                  <a:off x="4249236" y="2891742"/>
                  <a:ext cx="1436279" cy="1437207"/>
                </a:xfrm>
                <a:prstGeom prst="ellipse">
                  <a:avLst/>
                </a:prstGeom>
                <a:gradFill>
                  <a:gsLst>
                    <a:gs pos="0">
                      <a:srgbClr val="7030A0"/>
                    </a:gs>
                    <a:gs pos="100000">
                      <a:srgbClr val="002060"/>
                    </a:gs>
                  </a:gsLst>
                  <a:lin ang="5400000" scaled="0"/>
                </a:gradFill>
                <a:ln w="9525" cap="flat" cmpd="sng" algn="ctr">
                  <a:solidFill>
                    <a:srgbClr val="C0504D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600" kern="0" dirty="0">
                    <a:solidFill>
                      <a:prstClr val="white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42" name="원형 41"/>
                <p:cNvSpPr/>
                <p:nvPr/>
              </p:nvSpPr>
              <p:spPr>
                <a:xfrm>
                  <a:off x="4249236" y="2891742"/>
                  <a:ext cx="1436279" cy="1437207"/>
                </a:xfrm>
                <a:prstGeom prst="pie">
                  <a:avLst>
                    <a:gd name="adj1" fmla="val 10800000"/>
                    <a:gd name="adj2" fmla="val 2603"/>
                  </a:avLst>
                </a:prstGeom>
                <a:gradFill>
                  <a:gsLst>
                    <a:gs pos="0">
                      <a:srgbClr val="FFFFFF">
                        <a:alpha val="15000"/>
                      </a:srgbClr>
                    </a:gs>
                    <a:gs pos="100000">
                      <a:srgbClr val="FFFFFF">
                        <a:alpha val="8000"/>
                      </a:srgbClr>
                    </a:gs>
                  </a:gsLst>
                  <a:lin ang="54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600" kern="0" dirty="0">
                    <a:solidFill>
                      <a:prstClr val="white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43" name="막힌 원호 42"/>
                <p:cNvSpPr/>
                <p:nvPr/>
              </p:nvSpPr>
              <p:spPr>
                <a:xfrm>
                  <a:off x="4267868" y="2913097"/>
                  <a:ext cx="1403528" cy="1403528"/>
                </a:xfrm>
                <a:prstGeom prst="blockArc">
                  <a:avLst>
                    <a:gd name="adj1" fmla="val 10800000"/>
                    <a:gd name="adj2" fmla="val 0"/>
                    <a:gd name="adj3" fmla="val 749"/>
                  </a:avLst>
                </a:prstGeom>
                <a:gradFill>
                  <a:gsLst>
                    <a:gs pos="50000">
                      <a:srgbClr val="FFFFFF"/>
                    </a:gs>
                    <a:gs pos="0">
                      <a:srgbClr val="FFFFFF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600" kern="0" dirty="0"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4688726" y="3028254"/>
                <a:ext cx="995721" cy="539601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kern="0" dirty="0" smtClean="0">
                    <a:solidFill>
                      <a:schemeClr val="bg1"/>
                    </a:solidFill>
                    <a:effectLst>
                      <a:outerShdw blurRad="63500" sx="101000" sy="101000" algn="ctr" rotWithShape="0">
                        <a:prstClr val="black">
                          <a:alpha val="30000"/>
                        </a:prstClr>
                      </a:outerShdw>
                    </a:effectLst>
                    <a:latin typeface="HY견고딕" panose="02030600000101010101" pitchFamily="18" charset="-127"/>
                    <a:ea typeface="HY견고딕" panose="02030600000101010101" pitchFamily="18" charset="-127"/>
                    <a:cs typeface="Arial" pitchFamily="34" charset="0"/>
                  </a:rPr>
                  <a:t>Where?</a:t>
                </a:r>
              </a:p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kern="0" dirty="0" smtClean="0">
                    <a:solidFill>
                      <a:schemeClr val="bg1"/>
                    </a:solidFill>
                    <a:effectLst>
                      <a:outerShdw blurRad="63500" sx="101000" sy="101000" algn="ctr" rotWithShape="0">
                        <a:prstClr val="black">
                          <a:alpha val="30000"/>
                        </a:prstClr>
                      </a:outerShdw>
                    </a:effectLst>
                    <a:latin typeface="HY견고딕" panose="02030600000101010101" pitchFamily="18" charset="-127"/>
                    <a:ea typeface="HY견고딕" panose="02030600000101010101" pitchFamily="18" charset="-127"/>
                    <a:cs typeface="Arial" pitchFamily="34" charset="0"/>
                  </a:rPr>
                  <a:t>Mobile</a:t>
                </a:r>
              </a:p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kern="0" dirty="0" smtClean="0">
                    <a:solidFill>
                      <a:schemeClr val="bg1"/>
                    </a:solidFill>
                    <a:effectLst>
                      <a:outerShdw blurRad="63500" sx="101000" sy="101000" algn="ctr" rotWithShape="0">
                        <a:prstClr val="black">
                          <a:alpha val="30000"/>
                        </a:prstClr>
                      </a:outerShdw>
                    </a:effectLst>
                    <a:latin typeface="HY견고딕" panose="02030600000101010101" pitchFamily="18" charset="-127"/>
                    <a:ea typeface="HY견고딕" panose="02030600000101010101" pitchFamily="18" charset="-127"/>
                    <a:cs typeface="Arial" pitchFamily="34" charset="0"/>
                  </a:rPr>
                  <a:t>Internet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103861" y="3973568"/>
              <a:ext cx="5148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Home</a:t>
              </a:r>
              <a:endParaRPr lang="en-US" altLang="ko-KR" sz="900" b="1" dirty="0">
                <a:latin typeface="+mn-ea"/>
                <a:ea typeface="+mn-e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70655" y="3973568"/>
              <a:ext cx="5806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Vehicle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32495" y="3973568"/>
              <a:ext cx="5661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Streets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13629" y="3973568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Outdoor</a:t>
              </a:r>
              <a:endParaRPr lang="ko-KR" altLang="en-US" sz="900" b="1" dirty="0">
                <a:latin typeface="+mn-ea"/>
                <a:ea typeface="+mn-ea"/>
              </a:endParaRPr>
            </a:p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(Coffee shops)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7284" y="3973568"/>
              <a:ext cx="48282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Work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03105" y="397356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Public</a:t>
              </a:r>
            </a:p>
            <a:p>
              <a:pPr algn="ctr"/>
              <a:r>
                <a:rPr lang="en-US" altLang="ko-KR" sz="900" b="1" dirty="0">
                  <a:latin typeface="+mn-ea"/>
                  <a:ea typeface="+mn-ea"/>
                </a:rPr>
                <a:t>s</a:t>
              </a:r>
              <a:r>
                <a:rPr lang="en-US" altLang="ko-KR" sz="900" b="1" dirty="0" smtClean="0">
                  <a:latin typeface="+mn-ea"/>
                  <a:ea typeface="+mn-ea"/>
                </a:rPr>
                <a:t>pace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23226" y="3973568"/>
              <a:ext cx="5533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School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57223" y="4520153"/>
              <a:ext cx="600655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altLang="ko-KR" sz="1200" b="1" dirty="0">
                  <a:latin typeface="+mn-ea"/>
                  <a:ea typeface="+mn-ea"/>
                </a:rPr>
                <a:t>※ </a:t>
              </a:r>
              <a:r>
                <a:rPr lang="en-US" altLang="ko-KR" sz="1200" b="1" dirty="0" smtClean="0">
                  <a:latin typeface="+mn-ea"/>
                  <a:ea typeface="+mn-ea"/>
                </a:rPr>
                <a:t>Survey 2012 for Mobile Internet Usage by Korea Internet &amp; Security Agency</a:t>
              </a:r>
              <a:endParaRPr lang="ko-KR" altLang="en-US" sz="1200" b="1" dirty="0">
                <a:latin typeface="+mn-ea"/>
                <a:ea typeface="+mn-ea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760218" y="2724485"/>
              <a:ext cx="581891" cy="168432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75" b="44160"/>
            <a:stretch/>
          </p:blipFill>
          <p:spPr>
            <a:xfrm>
              <a:off x="2841968" y="3780774"/>
              <a:ext cx="4993950" cy="190609"/>
            </a:xfrm>
            <a:prstGeom prst="rect">
              <a:avLst/>
            </a:prstGeom>
          </p:spPr>
        </p:pic>
        <p:pic>
          <p:nvPicPr>
            <p:cNvPr id="54" name="Picture 2" descr="L:\ETRI_기가코리아_뉴파워포인트\work\2차납품\img\그림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6" t="33290" r="16947" b="6863"/>
            <a:stretch/>
          </p:blipFill>
          <p:spPr bwMode="auto">
            <a:xfrm>
              <a:off x="3165025" y="2862942"/>
              <a:ext cx="557303" cy="102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L:\ETRI_기가코리아_뉴파워포인트\work\2차납품\img\그림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6" t="33290" r="16947" b="6863"/>
            <a:stretch/>
          </p:blipFill>
          <p:spPr bwMode="auto">
            <a:xfrm>
              <a:off x="3793527" y="2950746"/>
              <a:ext cx="557303" cy="941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L:\ETRI_기가코리아_뉴파워포인트\work\2차납품\img\그림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6" t="33290" r="16947" b="6863"/>
            <a:stretch/>
          </p:blipFill>
          <p:spPr bwMode="auto">
            <a:xfrm>
              <a:off x="4439384" y="3144273"/>
              <a:ext cx="557303" cy="72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L:\ETRI_기가코리아_뉴파워포인트\work\2차납품\img\그림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6" t="33290" r="16947" b="6863"/>
            <a:stretch/>
          </p:blipFill>
          <p:spPr bwMode="auto">
            <a:xfrm>
              <a:off x="5109238" y="3144272"/>
              <a:ext cx="557303" cy="72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L:\ETRI_기가코리아_뉴파워포인트\work\2차납품\img\그림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6" t="33290" r="16947" b="6863"/>
            <a:stretch/>
          </p:blipFill>
          <p:spPr bwMode="auto">
            <a:xfrm>
              <a:off x="5761530" y="3255109"/>
              <a:ext cx="557303" cy="595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L:\ETRI_기가코리아_뉴파워포인트\work\2차납품\img\그림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6" t="33290" r="16947" b="6863"/>
            <a:stretch/>
          </p:blipFill>
          <p:spPr bwMode="auto">
            <a:xfrm>
              <a:off x="6389818" y="3444320"/>
              <a:ext cx="557303" cy="406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L:\ETRI_기가코리아_뉴파워포인트\work\2차납품\img\그림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6" t="33290" r="16947" b="6863"/>
            <a:stretch/>
          </p:blipFill>
          <p:spPr bwMode="auto">
            <a:xfrm>
              <a:off x="7097530" y="3490637"/>
              <a:ext cx="557303" cy="34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3208174" y="2747526"/>
              <a:ext cx="4171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89.6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35744" y="2807620"/>
              <a:ext cx="4171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81.3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75864" y="2988988"/>
              <a:ext cx="4171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62.1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65128" y="2992213"/>
              <a:ext cx="4171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62.0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12829" y="3080399"/>
              <a:ext cx="4171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52.6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46673" y="3246167"/>
              <a:ext cx="4171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34.0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35935" y="3300379"/>
              <a:ext cx="41710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+mn-ea"/>
                  <a:ea typeface="+mn-ea"/>
                </a:rPr>
                <a:t>28.0</a:t>
              </a:r>
              <a:endParaRPr lang="ko-KR" altLang="en-US" sz="900" b="1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1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3467"/>
          </a:xfrm>
        </p:spPr>
        <p:txBody>
          <a:bodyPr/>
          <a:lstStyle/>
          <a:p>
            <a:r>
              <a:rPr lang="en-US" altLang="ko-KR" dirty="0" smtClean="0"/>
              <a:t>Background (3/3)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altLang="ko-KR" sz="2400" dirty="0"/>
              <a:t>Nomadic users have been prioritized</a:t>
            </a:r>
            <a:endParaRPr lang="en-US" altLang="ko-KR" sz="2400" dirty="0" smtClean="0"/>
          </a:p>
          <a:p>
            <a:pPr lvl="1"/>
            <a:r>
              <a:rPr lang="en-US" altLang="ko-KR" sz="2000" dirty="0"/>
              <a:t>Optimized for (low speed) pedestrian </a:t>
            </a:r>
            <a:r>
              <a:rPr lang="en-US" altLang="ko-KR" sz="2000" dirty="0" smtClean="0"/>
              <a:t>user</a:t>
            </a:r>
            <a:endParaRPr lang="en-US" altLang="ko-KR" sz="2000" dirty="0"/>
          </a:p>
        </p:txBody>
      </p:sp>
      <p:pic>
        <p:nvPicPr>
          <p:cNvPr id="33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79123"/>
            <a:ext cx="3832225" cy="33321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grpSp>
        <p:nvGrpSpPr>
          <p:cNvPr id="34" name="그룹 1"/>
          <p:cNvGrpSpPr>
            <a:grpSpLocks/>
          </p:cNvGrpSpPr>
          <p:nvPr/>
        </p:nvGrpSpPr>
        <p:grpSpPr bwMode="auto">
          <a:xfrm>
            <a:off x="5822950" y="3991885"/>
            <a:ext cx="3005138" cy="2439988"/>
            <a:chOff x="5222778" y="3258009"/>
            <a:chExt cx="4155862" cy="3402189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5222778" y="3258009"/>
              <a:ext cx="4155862" cy="3402189"/>
            </a:xfrm>
            <a:prstGeom prst="roundRect">
              <a:avLst>
                <a:gd name="adj" fmla="val 4896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63500" h="38100"/>
            </a:sp3d>
          </p:spPr>
          <p:txBody>
            <a:bodyPr anchor="ctr"/>
            <a:lstStyle/>
            <a:p>
              <a:pPr marL="4763" lvl="1" eaLnBrk="0" hangingPunct="0">
                <a:spcBef>
                  <a:spcPts val="1500"/>
                </a:spcBef>
                <a:buClr>
                  <a:prstClr val="black"/>
                </a:buClr>
                <a:defRPr/>
              </a:pPr>
              <a:endParaRPr lang="en-US" altLang="ko-KR" sz="1100" b="1" dirty="0">
                <a:ln w="11430">
                  <a:solidFill>
                    <a:schemeClr val="tx1">
                      <a:alpha val="20000"/>
                    </a:scheme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032875" y="5679606"/>
              <a:ext cx="2814482" cy="203644"/>
            </a:xfrm>
            <a:prstGeom prst="rect">
              <a:avLst/>
            </a:prstGeom>
            <a:solidFill>
              <a:srgbClr val="FAFAF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100" kern="0" dirty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cxnSp>
          <p:nvCxnSpPr>
            <p:cNvPr id="37" name="직선 연결선 198"/>
            <p:cNvCxnSpPr>
              <a:cxnSpLocks noChangeShapeType="1"/>
            </p:cNvCxnSpPr>
            <p:nvPr/>
          </p:nvCxnSpPr>
          <p:spPr bwMode="auto">
            <a:xfrm>
              <a:off x="5612593" y="5950024"/>
              <a:ext cx="3567112" cy="158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 type="none" w="lg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직선 연결선 199"/>
            <p:cNvCxnSpPr>
              <a:cxnSpLocks noChangeShapeType="1"/>
            </p:cNvCxnSpPr>
            <p:nvPr/>
          </p:nvCxnSpPr>
          <p:spPr bwMode="auto">
            <a:xfrm rot="5400000">
              <a:off x="4325130" y="4662562"/>
              <a:ext cx="2574925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직사각형 38"/>
            <p:cNvSpPr/>
            <p:nvPr/>
          </p:nvSpPr>
          <p:spPr bwMode="auto">
            <a:xfrm>
              <a:off x="5589408" y="5971791"/>
              <a:ext cx="3486269" cy="34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Low </a:t>
              </a:r>
              <a:r>
                <a:rPr kumimoji="0" lang="ko-KR" altLang="en-US" sz="10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       </a:t>
              </a:r>
              <a:r>
                <a:rPr kumimoji="0" lang="en-US" altLang="ko-KR" sz="10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Medium</a:t>
              </a:r>
              <a:r>
                <a:rPr kumimoji="0" lang="ko-KR" altLang="en-US" sz="10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   </a:t>
              </a:r>
              <a:r>
                <a:rPr kumimoji="0" lang="en-US" altLang="ko-KR" sz="10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High mobility</a:t>
              </a:r>
              <a:endParaRPr kumimoji="0" lang="ko-KR" altLang="en-US" sz="10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38663" y="3630223"/>
              <a:ext cx="489423" cy="2330096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r">
                <a:defRPr/>
              </a:pPr>
              <a:r>
                <a:rPr lang="en-US" altLang="ko-KR" sz="110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Wireless Internet use</a:t>
              </a:r>
              <a:endParaRPr lang="ko-KR" altLang="en-US" sz="11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aphicFrame>
          <p:nvGraphicFramePr>
            <p:cNvPr id="41" name="차트 291"/>
            <p:cNvGraphicFramePr>
              <a:graphicFrameLocks/>
            </p:cNvGraphicFramePr>
            <p:nvPr/>
          </p:nvGraphicFramePr>
          <p:xfrm>
            <a:off x="5563380" y="3694187"/>
            <a:ext cx="3644899" cy="2224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7" r:id="rId4" imgW="3645724" imgH="2225233" progId="Excel.Chart.8">
                    <p:embed/>
                  </p:oleObj>
                </mc:Choice>
                <mc:Fallback>
                  <p:oleObj r:id="rId4" imgW="3645724" imgH="2225233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3380" y="3694187"/>
                          <a:ext cx="3644899" cy="2224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자유형 41"/>
            <p:cNvSpPr/>
            <p:nvPr/>
          </p:nvSpPr>
          <p:spPr>
            <a:xfrm>
              <a:off x="7971398" y="4373626"/>
              <a:ext cx="919866" cy="745959"/>
            </a:xfrm>
            <a:custGeom>
              <a:avLst/>
              <a:gdLst>
                <a:gd name="connsiteX0" fmla="*/ 0 w 1704975"/>
                <a:gd name="connsiteY0" fmla="*/ 1038225 h 1038225"/>
                <a:gd name="connsiteX1" fmla="*/ 514350 w 1704975"/>
                <a:gd name="connsiteY1" fmla="*/ 809625 h 1038225"/>
                <a:gd name="connsiteX2" fmla="*/ 1228725 w 1704975"/>
                <a:gd name="connsiteY2" fmla="*/ 381000 h 1038225"/>
                <a:gd name="connsiteX3" fmla="*/ 1704975 w 1704975"/>
                <a:gd name="connsiteY3" fmla="*/ 0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975" h="1038225">
                  <a:moveTo>
                    <a:pt x="0" y="1038225"/>
                  </a:moveTo>
                  <a:cubicBezTo>
                    <a:pt x="154781" y="978693"/>
                    <a:pt x="309563" y="919162"/>
                    <a:pt x="514350" y="809625"/>
                  </a:cubicBezTo>
                  <a:cubicBezTo>
                    <a:pt x="719138" y="700087"/>
                    <a:pt x="1030288" y="515937"/>
                    <a:pt x="1228725" y="381000"/>
                  </a:cubicBezTo>
                  <a:cubicBezTo>
                    <a:pt x="1427163" y="246062"/>
                    <a:pt x="1628775" y="49212"/>
                    <a:pt x="1704975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dirty="0"/>
            </a:p>
          </p:txBody>
        </p:sp>
        <p:sp>
          <p:nvSpPr>
            <p:cNvPr id="43" name="자유형 42"/>
            <p:cNvSpPr/>
            <p:nvPr/>
          </p:nvSpPr>
          <p:spPr>
            <a:xfrm>
              <a:off x="5868221" y="3614387"/>
              <a:ext cx="2076833" cy="1704414"/>
            </a:xfrm>
            <a:custGeom>
              <a:avLst/>
              <a:gdLst>
                <a:gd name="connsiteX0" fmla="*/ 3848100 w 3848100"/>
                <a:gd name="connsiteY0" fmla="*/ 2114550 h 2372163"/>
                <a:gd name="connsiteX1" fmla="*/ 3457575 w 3848100"/>
                <a:gd name="connsiteY1" fmla="*/ 2257425 h 2372163"/>
                <a:gd name="connsiteX2" fmla="*/ 2971800 w 3848100"/>
                <a:gd name="connsiteY2" fmla="*/ 2352675 h 2372163"/>
                <a:gd name="connsiteX3" fmla="*/ 2571750 w 3848100"/>
                <a:gd name="connsiteY3" fmla="*/ 2362200 h 2372163"/>
                <a:gd name="connsiteX4" fmla="*/ 2105025 w 3848100"/>
                <a:gd name="connsiteY4" fmla="*/ 2238375 h 2372163"/>
                <a:gd name="connsiteX5" fmla="*/ 1714500 w 3848100"/>
                <a:gd name="connsiteY5" fmla="*/ 2047875 h 2372163"/>
                <a:gd name="connsiteX6" fmla="*/ 1285875 w 3848100"/>
                <a:gd name="connsiteY6" fmla="*/ 1724025 h 2372163"/>
                <a:gd name="connsiteX7" fmla="*/ 885825 w 3848100"/>
                <a:gd name="connsiteY7" fmla="*/ 1323975 h 2372163"/>
                <a:gd name="connsiteX8" fmla="*/ 466725 w 3848100"/>
                <a:gd name="connsiteY8" fmla="*/ 781050 h 2372163"/>
                <a:gd name="connsiteX9" fmla="*/ 0 w 3848100"/>
                <a:gd name="connsiteY9" fmla="*/ 0 h 237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8100" h="2372163">
                  <a:moveTo>
                    <a:pt x="3848100" y="2114550"/>
                  </a:moveTo>
                  <a:cubicBezTo>
                    <a:pt x="3725862" y="2166144"/>
                    <a:pt x="3603625" y="2217738"/>
                    <a:pt x="3457575" y="2257425"/>
                  </a:cubicBezTo>
                  <a:cubicBezTo>
                    <a:pt x="3311525" y="2297113"/>
                    <a:pt x="3119437" y="2335213"/>
                    <a:pt x="2971800" y="2352675"/>
                  </a:cubicBezTo>
                  <a:cubicBezTo>
                    <a:pt x="2824163" y="2370137"/>
                    <a:pt x="2716212" y="2381250"/>
                    <a:pt x="2571750" y="2362200"/>
                  </a:cubicBezTo>
                  <a:cubicBezTo>
                    <a:pt x="2427288" y="2343150"/>
                    <a:pt x="2247900" y="2290763"/>
                    <a:pt x="2105025" y="2238375"/>
                  </a:cubicBezTo>
                  <a:cubicBezTo>
                    <a:pt x="1962150" y="2185988"/>
                    <a:pt x="1851025" y="2133600"/>
                    <a:pt x="1714500" y="2047875"/>
                  </a:cubicBezTo>
                  <a:cubicBezTo>
                    <a:pt x="1577975" y="1962150"/>
                    <a:pt x="1423987" y="1844675"/>
                    <a:pt x="1285875" y="1724025"/>
                  </a:cubicBezTo>
                  <a:cubicBezTo>
                    <a:pt x="1147763" y="1603375"/>
                    <a:pt x="1022350" y="1481137"/>
                    <a:pt x="885825" y="1323975"/>
                  </a:cubicBezTo>
                  <a:cubicBezTo>
                    <a:pt x="749300" y="1166813"/>
                    <a:pt x="614362" y="1001712"/>
                    <a:pt x="466725" y="781050"/>
                  </a:cubicBezTo>
                  <a:cubicBezTo>
                    <a:pt x="319088" y="560388"/>
                    <a:pt x="65087" y="114300"/>
                    <a:pt x="0" y="0"/>
                  </a:cubicBezTo>
                </a:path>
              </a:pathLst>
            </a:custGeom>
            <a:noFill/>
            <a:ln w="31750"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dirty="0"/>
            </a:p>
          </p:txBody>
        </p:sp>
        <p:grpSp>
          <p:nvGrpSpPr>
            <p:cNvPr id="44" name="그룹 269"/>
            <p:cNvGrpSpPr>
              <a:grpSpLocks/>
            </p:cNvGrpSpPr>
            <p:nvPr/>
          </p:nvGrpSpPr>
          <p:grpSpPr bwMode="auto">
            <a:xfrm>
              <a:off x="5823730" y="3576712"/>
              <a:ext cx="3100388" cy="1800225"/>
              <a:chOff x="1838801" y="2288417"/>
              <a:chExt cx="5483924" cy="2506759"/>
            </a:xfrm>
          </p:grpSpPr>
          <p:sp>
            <p:nvSpPr>
              <p:cNvPr id="47" name="타원 46"/>
              <p:cNvSpPr>
                <a:spLocks noChangeAspect="1"/>
              </p:cNvSpPr>
              <p:nvPr/>
            </p:nvSpPr>
            <p:spPr bwMode="auto">
              <a:xfrm rot="10800000">
                <a:off x="1838801" y="2288417"/>
                <a:ext cx="200779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48" name="타원 47"/>
              <p:cNvSpPr>
                <a:spLocks noChangeAspect="1"/>
              </p:cNvSpPr>
              <p:nvPr/>
            </p:nvSpPr>
            <p:spPr bwMode="auto">
              <a:xfrm rot="10800000">
                <a:off x="2252238" y="3017352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49" name="타원 48"/>
              <p:cNvSpPr>
                <a:spLocks noChangeAspect="1"/>
              </p:cNvSpPr>
              <p:nvPr/>
            </p:nvSpPr>
            <p:spPr bwMode="auto">
              <a:xfrm rot="10800000">
                <a:off x="2664691" y="3564971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50" name="타원 49"/>
              <p:cNvSpPr>
                <a:spLocks noChangeAspect="1"/>
              </p:cNvSpPr>
              <p:nvPr/>
            </p:nvSpPr>
            <p:spPr bwMode="auto">
              <a:xfrm rot="10800000">
                <a:off x="3067403" y="3980124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51" name="타원 50"/>
              <p:cNvSpPr>
                <a:spLocks noChangeAspect="1"/>
              </p:cNvSpPr>
              <p:nvPr/>
            </p:nvSpPr>
            <p:spPr bwMode="auto">
              <a:xfrm rot="10800000">
                <a:off x="3479876" y="4304558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52" name="타원 51"/>
              <p:cNvSpPr>
                <a:spLocks noChangeAspect="1"/>
              </p:cNvSpPr>
              <p:nvPr/>
            </p:nvSpPr>
            <p:spPr bwMode="auto">
              <a:xfrm rot="10800000">
                <a:off x="3892340" y="4497992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53" name="타원 52"/>
              <p:cNvSpPr>
                <a:spLocks noChangeAspect="1"/>
              </p:cNvSpPr>
              <p:nvPr/>
            </p:nvSpPr>
            <p:spPr bwMode="auto">
              <a:xfrm rot="10800000">
                <a:off x="4304521" y="4594709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54" name="타원 53"/>
              <p:cNvSpPr>
                <a:spLocks noChangeAspect="1"/>
              </p:cNvSpPr>
              <p:nvPr/>
            </p:nvSpPr>
            <p:spPr bwMode="auto">
              <a:xfrm rot="10800000">
                <a:off x="6293374" y="3946441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55" name="타원 54"/>
              <p:cNvSpPr>
                <a:spLocks noChangeAspect="1"/>
              </p:cNvSpPr>
              <p:nvPr/>
            </p:nvSpPr>
            <p:spPr bwMode="auto">
              <a:xfrm rot="10800000">
                <a:off x="6710426" y="3677459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56" name="타원 55"/>
              <p:cNvSpPr>
                <a:spLocks noChangeAspect="1"/>
              </p:cNvSpPr>
              <p:nvPr/>
            </p:nvSpPr>
            <p:spPr bwMode="auto">
              <a:xfrm rot="10800000">
                <a:off x="4698369" y="4585184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57" name="타원 56"/>
              <p:cNvSpPr>
                <a:spLocks noChangeAspect="1"/>
              </p:cNvSpPr>
              <p:nvPr/>
            </p:nvSpPr>
            <p:spPr bwMode="auto">
              <a:xfrm rot="10800000">
                <a:off x="5094290" y="4481278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58" name="타원 57"/>
              <p:cNvSpPr>
                <a:spLocks noChangeAspect="1"/>
              </p:cNvSpPr>
              <p:nvPr/>
            </p:nvSpPr>
            <p:spPr bwMode="auto">
              <a:xfrm rot="10800000">
                <a:off x="5504470" y="4354818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59" name="타원 58"/>
              <p:cNvSpPr>
                <a:spLocks noChangeAspect="1"/>
              </p:cNvSpPr>
              <p:nvPr/>
            </p:nvSpPr>
            <p:spPr bwMode="auto">
              <a:xfrm rot="10800000">
                <a:off x="5891071" y="4176182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60" name="타원 59"/>
              <p:cNvSpPr>
                <a:spLocks noChangeAspect="1"/>
              </p:cNvSpPr>
              <p:nvPr/>
            </p:nvSpPr>
            <p:spPr bwMode="auto">
              <a:xfrm rot="10800000">
                <a:off x="7121947" y="3335770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</p:grpSp>
        <p:sp>
          <p:nvSpPr>
            <p:cNvPr id="45" name="직사각형 44"/>
            <p:cNvSpPr/>
            <p:nvPr/>
          </p:nvSpPr>
          <p:spPr>
            <a:xfrm>
              <a:off x="7664251" y="4114644"/>
              <a:ext cx="1475093" cy="23994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dirty="0"/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7556472" y="6228560"/>
              <a:ext cx="1771674" cy="3430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굴림" pitchFamily="50" charset="-127"/>
                </a:rPr>
                <a:t>(above 100km/h )</a:t>
              </a:r>
            </a:p>
          </p:txBody>
        </p:sp>
      </p:grpSp>
      <p:sp>
        <p:nvSpPr>
          <p:cNvPr id="61" name="오른쪽 화살표 60"/>
          <p:cNvSpPr/>
          <p:nvPr/>
        </p:nvSpPr>
        <p:spPr>
          <a:xfrm>
            <a:off x="4519613" y="5060273"/>
            <a:ext cx="1046162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62" name="직선 연결선 61"/>
          <p:cNvCxnSpPr/>
          <p:nvPr/>
        </p:nvCxnSpPr>
        <p:spPr>
          <a:xfrm>
            <a:off x="4918075" y="4987248"/>
            <a:ext cx="215900" cy="4365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2803703" y="3352800"/>
            <a:ext cx="305731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US" altLang="ko-KR" sz="1600" b="1" dirty="0">
                <a:latin typeface="Times New Roman" pitchFamily="18" charset="0"/>
                <a:cs typeface="Times New Roman" pitchFamily="18" charset="0"/>
              </a:rPr>
              <a:t>cellular </a:t>
            </a: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systems are </a:t>
            </a:r>
            <a:r>
              <a:rPr lang="en-US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</a:p>
          <a:p>
            <a:pPr eaLnBrk="1" hangingPunct="1"/>
            <a:r>
              <a:rPr lang="en-US" altLang="ko-K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enough</a:t>
            </a: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 to provide multimedia</a:t>
            </a:r>
          </a:p>
          <a:p>
            <a:pPr eaLnBrk="1" hangingPunct="1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services for passengers in the </a:t>
            </a:r>
          </a:p>
          <a:p>
            <a:pPr eaLnBrk="1" hangingPunct="1"/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fast moving vehicles!</a:t>
            </a:r>
            <a:endParaRPr lang="ko-KR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18456"/>
              </p:ext>
            </p:extLst>
          </p:nvPr>
        </p:nvGraphicFramePr>
        <p:xfrm>
          <a:off x="2209800" y="1905000"/>
          <a:ext cx="4772278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6139"/>
                <a:gridCol w="2386139"/>
              </a:tblGrid>
              <a:tr h="2392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Velocity Range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Performance</a:t>
                      </a:r>
                      <a:r>
                        <a:rPr lang="en-US" altLang="ko-KR" sz="1400" baseline="0" dirty="0" smtClean="0"/>
                        <a:t> Characterization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1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0~15</a:t>
                      </a:r>
                      <a:r>
                        <a:rPr lang="en-US" altLang="ko-KR" sz="1400" baseline="0" dirty="0" smtClean="0"/>
                        <a:t> km/h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Optimal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1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15~120km/h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High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2910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120~350km/h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Functional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3467"/>
          </a:xfrm>
        </p:spPr>
        <p:txBody>
          <a:bodyPr/>
          <a:lstStyle/>
          <a:p>
            <a:r>
              <a:rPr lang="en-US" altLang="ko-KR" dirty="0" smtClean="0"/>
              <a:t>Objective (1/3)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altLang="ko-KR" sz="2400" dirty="0"/>
              <a:t>RAT for high-mobility regions</a:t>
            </a:r>
            <a:endParaRPr lang="en-US" altLang="ko-KR" sz="2400" dirty="0" smtClean="0"/>
          </a:p>
          <a:p>
            <a:pPr lvl="1"/>
            <a:r>
              <a:rPr lang="en-US" altLang="ko-KR" sz="2000" dirty="0"/>
              <a:t>The same level of </a:t>
            </a:r>
            <a:r>
              <a:rPr lang="en-US" altLang="ko-KR" sz="2000" dirty="0" err="1"/>
              <a:t>QoE</a:t>
            </a:r>
            <a:r>
              <a:rPr lang="en-US" altLang="ko-KR" sz="2000" dirty="0"/>
              <a:t> for high-speed group users compared to nomadic users</a:t>
            </a:r>
          </a:p>
          <a:p>
            <a:pPr lvl="2"/>
            <a:r>
              <a:rPr lang="en-US" altLang="ko-KR" sz="1600" dirty="0"/>
              <a:t>High data rate beyond </a:t>
            </a:r>
            <a:r>
              <a:rPr lang="en-US" altLang="ko-KR" sz="1600" dirty="0" err="1"/>
              <a:t>Gbps</a:t>
            </a:r>
            <a:r>
              <a:rPr lang="en-US" altLang="ko-KR" sz="1600" dirty="0"/>
              <a:t> for mobile wireless </a:t>
            </a:r>
            <a:r>
              <a:rPr lang="en-US" altLang="ko-KR" sz="1600" dirty="0" smtClean="0"/>
              <a:t>backhaul</a:t>
            </a:r>
            <a:endParaRPr lang="en-US" altLang="ko-KR" sz="1600" dirty="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743200"/>
            <a:ext cx="4117975" cy="35607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grpSp>
        <p:nvGrpSpPr>
          <p:cNvPr id="65" name="그룹 17"/>
          <p:cNvGrpSpPr>
            <a:grpSpLocks/>
          </p:cNvGrpSpPr>
          <p:nvPr/>
        </p:nvGrpSpPr>
        <p:grpSpPr bwMode="auto">
          <a:xfrm>
            <a:off x="5908675" y="3398837"/>
            <a:ext cx="3005138" cy="2439988"/>
            <a:chOff x="5222778" y="3258009"/>
            <a:chExt cx="4155862" cy="3402189"/>
          </a:xfrm>
        </p:grpSpPr>
        <p:sp>
          <p:nvSpPr>
            <p:cNvPr id="66" name="모서리가 둥근 직사각형 65"/>
            <p:cNvSpPr/>
            <p:nvPr/>
          </p:nvSpPr>
          <p:spPr>
            <a:xfrm>
              <a:off x="5222778" y="3258009"/>
              <a:ext cx="4155862" cy="3402189"/>
            </a:xfrm>
            <a:prstGeom prst="roundRect">
              <a:avLst>
                <a:gd name="adj" fmla="val 4896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63500" h="38100"/>
            </a:sp3d>
          </p:spPr>
          <p:txBody>
            <a:bodyPr anchor="ctr"/>
            <a:lstStyle/>
            <a:p>
              <a:pPr marL="4763" lvl="1" eaLnBrk="0" hangingPunct="0">
                <a:spcBef>
                  <a:spcPts val="1500"/>
                </a:spcBef>
                <a:buClr>
                  <a:prstClr val="black"/>
                </a:buClr>
                <a:defRPr/>
              </a:pPr>
              <a:endParaRPr lang="en-US" altLang="ko-KR" sz="1100" b="1" dirty="0">
                <a:ln w="11430">
                  <a:solidFill>
                    <a:schemeClr val="tx1">
                      <a:alpha val="20000"/>
                    </a:schemeClr>
                  </a:solidFill>
                </a:ln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6032875" y="5679606"/>
              <a:ext cx="2814482" cy="203644"/>
            </a:xfrm>
            <a:prstGeom prst="rect">
              <a:avLst/>
            </a:prstGeom>
            <a:solidFill>
              <a:srgbClr val="FAFAFA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100" kern="0" dirty="0">
                <a:solidFill>
                  <a:sysClr val="window" lastClr="FFFFFF"/>
                </a:solidFill>
                <a:latin typeface="맑은 고딕"/>
                <a:ea typeface="맑은 고딕"/>
              </a:endParaRPr>
            </a:p>
          </p:txBody>
        </p:sp>
        <p:cxnSp>
          <p:nvCxnSpPr>
            <p:cNvPr id="68" name="직선 연결선 198"/>
            <p:cNvCxnSpPr>
              <a:cxnSpLocks noChangeShapeType="1"/>
            </p:cNvCxnSpPr>
            <p:nvPr/>
          </p:nvCxnSpPr>
          <p:spPr bwMode="auto">
            <a:xfrm>
              <a:off x="5612593" y="5950024"/>
              <a:ext cx="3567112" cy="158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 type="none" w="lg" len="lg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직선 연결선 199"/>
            <p:cNvCxnSpPr>
              <a:cxnSpLocks noChangeShapeType="1"/>
            </p:cNvCxnSpPr>
            <p:nvPr/>
          </p:nvCxnSpPr>
          <p:spPr bwMode="auto">
            <a:xfrm rot="5400000">
              <a:off x="4325130" y="4662562"/>
              <a:ext cx="2574925" cy="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직사각형 69"/>
            <p:cNvSpPr/>
            <p:nvPr/>
          </p:nvSpPr>
          <p:spPr bwMode="auto">
            <a:xfrm>
              <a:off x="5589408" y="5971791"/>
              <a:ext cx="3486269" cy="3430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Low </a:t>
              </a:r>
              <a:r>
                <a:rPr kumimoji="0" lang="ko-KR" altLang="en-US" sz="10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       </a:t>
              </a:r>
              <a:r>
                <a:rPr kumimoji="0" lang="en-US" altLang="ko-KR" sz="10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Medium</a:t>
              </a:r>
              <a:r>
                <a:rPr kumimoji="0" lang="ko-KR" altLang="en-US" sz="10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      </a:t>
              </a:r>
              <a:r>
                <a:rPr kumimoji="0" lang="en-US" altLang="ko-KR" sz="1000" kern="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High mobility</a:t>
              </a:r>
              <a:endParaRPr kumimoji="0" lang="ko-KR" altLang="en-US" sz="1000" kern="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38663" y="3630223"/>
              <a:ext cx="489423" cy="2330096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r">
                <a:defRPr/>
              </a:pPr>
              <a:r>
                <a:rPr lang="en-US" altLang="ko-KR" sz="1100" dirty="0">
                  <a:solidFill>
                    <a:srgbClr val="002060"/>
                  </a:solidFill>
                  <a:latin typeface="HY헤드라인M" pitchFamily="18" charset="-127"/>
                  <a:ea typeface="HY헤드라인M" pitchFamily="18" charset="-127"/>
                </a:rPr>
                <a:t>Wireless Internet use</a:t>
              </a:r>
              <a:endParaRPr lang="ko-KR" altLang="en-US" sz="1100" dirty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aphicFrame>
          <p:nvGraphicFramePr>
            <p:cNvPr id="72" name="차트 291"/>
            <p:cNvGraphicFramePr>
              <a:graphicFrameLocks/>
            </p:cNvGraphicFramePr>
            <p:nvPr/>
          </p:nvGraphicFramePr>
          <p:xfrm>
            <a:off x="5563380" y="3694187"/>
            <a:ext cx="3644899" cy="2224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6" r:id="rId5" imgW="3645724" imgH="2225233" progId="Excel.Chart.8">
                    <p:embed/>
                  </p:oleObj>
                </mc:Choice>
                <mc:Fallback>
                  <p:oleObj r:id="rId5" imgW="3645724" imgH="2225233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3380" y="3694187"/>
                          <a:ext cx="3644899" cy="2224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자유형 72"/>
            <p:cNvSpPr/>
            <p:nvPr/>
          </p:nvSpPr>
          <p:spPr>
            <a:xfrm>
              <a:off x="7971398" y="4373626"/>
              <a:ext cx="919866" cy="745959"/>
            </a:xfrm>
            <a:custGeom>
              <a:avLst/>
              <a:gdLst>
                <a:gd name="connsiteX0" fmla="*/ 0 w 1704975"/>
                <a:gd name="connsiteY0" fmla="*/ 1038225 h 1038225"/>
                <a:gd name="connsiteX1" fmla="*/ 514350 w 1704975"/>
                <a:gd name="connsiteY1" fmla="*/ 809625 h 1038225"/>
                <a:gd name="connsiteX2" fmla="*/ 1228725 w 1704975"/>
                <a:gd name="connsiteY2" fmla="*/ 381000 h 1038225"/>
                <a:gd name="connsiteX3" fmla="*/ 1704975 w 1704975"/>
                <a:gd name="connsiteY3" fmla="*/ 0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975" h="1038225">
                  <a:moveTo>
                    <a:pt x="0" y="1038225"/>
                  </a:moveTo>
                  <a:cubicBezTo>
                    <a:pt x="154781" y="978693"/>
                    <a:pt x="309563" y="919162"/>
                    <a:pt x="514350" y="809625"/>
                  </a:cubicBezTo>
                  <a:cubicBezTo>
                    <a:pt x="719138" y="700087"/>
                    <a:pt x="1030288" y="515937"/>
                    <a:pt x="1228725" y="381000"/>
                  </a:cubicBezTo>
                  <a:cubicBezTo>
                    <a:pt x="1427163" y="246062"/>
                    <a:pt x="1628775" y="49212"/>
                    <a:pt x="1704975" y="0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dirty="0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5868221" y="3614387"/>
              <a:ext cx="2076833" cy="1704414"/>
            </a:xfrm>
            <a:custGeom>
              <a:avLst/>
              <a:gdLst>
                <a:gd name="connsiteX0" fmla="*/ 3848100 w 3848100"/>
                <a:gd name="connsiteY0" fmla="*/ 2114550 h 2372163"/>
                <a:gd name="connsiteX1" fmla="*/ 3457575 w 3848100"/>
                <a:gd name="connsiteY1" fmla="*/ 2257425 h 2372163"/>
                <a:gd name="connsiteX2" fmla="*/ 2971800 w 3848100"/>
                <a:gd name="connsiteY2" fmla="*/ 2352675 h 2372163"/>
                <a:gd name="connsiteX3" fmla="*/ 2571750 w 3848100"/>
                <a:gd name="connsiteY3" fmla="*/ 2362200 h 2372163"/>
                <a:gd name="connsiteX4" fmla="*/ 2105025 w 3848100"/>
                <a:gd name="connsiteY4" fmla="*/ 2238375 h 2372163"/>
                <a:gd name="connsiteX5" fmla="*/ 1714500 w 3848100"/>
                <a:gd name="connsiteY5" fmla="*/ 2047875 h 2372163"/>
                <a:gd name="connsiteX6" fmla="*/ 1285875 w 3848100"/>
                <a:gd name="connsiteY6" fmla="*/ 1724025 h 2372163"/>
                <a:gd name="connsiteX7" fmla="*/ 885825 w 3848100"/>
                <a:gd name="connsiteY7" fmla="*/ 1323975 h 2372163"/>
                <a:gd name="connsiteX8" fmla="*/ 466725 w 3848100"/>
                <a:gd name="connsiteY8" fmla="*/ 781050 h 2372163"/>
                <a:gd name="connsiteX9" fmla="*/ 0 w 3848100"/>
                <a:gd name="connsiteY9" fmla="*/ 0 h 237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8100" h="2372163">
                  <a:moveTo>
                    <a:pt x="3848100" y="2114550"/>
                  </a:moveTo>
                  <a:cubicBezTo>
                    <a:pt x="3725862" y="2166144"/>
                    <a:pt x="3603625" y="2217738"/>
                    <a:pt x="3457575" y="2257425"/>
                  </a:cubicBezTo>
                  <a:cubicBezTo>
                    <a:pt x="3311525" y="2297113"/>
                    <a:pt x="3119437" y="2335213"/>
                    <a:pt x="2971800" y="2352675"/>
                  </a:cubicBezTo>
                  <a:cubicBezTo>
                    <a:pt x="2824163" y="2370137"/>
                    <a:pt x="2716212" y="2381250"/>
                    <a:pt x="2571750" y="2362200"/>
                  </a:cubicBezTo>
                  <a:cubicBezTo>
                    <a:pt x="2427288" y="2343150"/>
                    <a:pt x="2247900" y="2290763"/>
                    <a:pt x="2105025" y="2238375"/>
                  </a:cubicBezTo>
                  <a:cubicBezTo>
                    <a:pt x="1962150" y="2185988"/>
                    <a:pt x="1851025" y="2133600"/>
                    <a:pt x="1714500" y="2047875"/>
                  </a:cubicBezTo>
                  <a:cubicBezTo>
                    <a:pt x="1577975" y="1962150"/>
                    <a:pt x="1423987" y="1844675"/>
                    <a:pt x="1285875" y="1724025"/>
                  </a:cubicBezTo>
                  <a:cubicBezTo>
                    <a:pt x="1147763" y="1603375"/>
                    <a:pt x="1022350" y="1481137"/>
                    <a:pt x="885825" y="1323975"/>
                  </a:cubicBezTo>
                  <a:cubicBezTo>
                    <a:pt x="749300" y="1166813"/>
                    <a:pt x="614362" y="1001712"/>
                    <a:pt x="466725" y="781050"/>
                  </a:cubicBezTo>
                  <a:cubicBezTo>
                    <a:pt x="319088" y="560388"/>
                    <a:pt x="65087" y="114300"/>
                    <a:pt x="0" y="0"/>
                  </a:cubicBezTo>
                </a:path>
              </a:pathLst>
            </a:custGeom>
            <a:noFill/>
            <a:ln w="31750">
              <a:solidFill>
                <a:srgbClr val="7030A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dirty="0"/>
            </a:p>
          </p:txBody>
        </p:sp>
        <p:grpSp>
          <p:nvGrpSpPr>
            <p:cNvPr id="75" name="그룹 269"/>
            <p:cNvGrpSpPr>
              <a:grpSpLocks/>
            </p:cNvGrpSpPr>
            <p:nvPr/>
          </p:nvGrpSpPr>
          <p:grpSpPr bwMode="auto">
            <a:xfrm>
              <a:off x="5823730" y="3576712"/>
              <a:ext cx="3100388" cy="1800225"/>
              <a:chOff x="1838801" y="2288417"/>
              <a:chExt cx="5483924" cy="2506759"/>
            </a:xfrm>
          </p:grpSpPr>
          <p:sp>
            <p:nvSpPr>
              <p:cNvPr id="78" name="타원 77"/>
              <p:cNvSpPr>
                <a:spLocks noChangeAspect="1"/>
              </p:cNvSpPr>
              <p:nvPr/>
            </p:nvSpPr>
            <p:spPr bwMode="auto">
              <a:xfrm rot="10800000">
                <a:off x="1838801" y="2288417"/>
                <a:ext cx="200779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79" name="타원 78"/>
              <p:cNvSpPr>
                <a:spLocks noChangeAspect="1"/>
              </p:cNvSpPr>
              <p:nvPr/>
            </p:nvSpPr>
            <p:spPr bwMode="auto">
              <a:xfrm rot="10800000">
                <a:off x="2252238" y="3017352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80" name="타원 79"/>
              <p:cNvSpPr>
                <a:spLocks noChangeAspect="1"/>
              </p:cNvSpPr>
              <p:nvPr/>
            </p:nvSpPr>
            <p:spPr bwMode="auto">
              <a:xfrm rot="10800000">
                <a:off x="2664691" y="3564971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81" name="타원 80"/>
              <p:cNvSpPr>
                <a:spLocks noChangeAspect="1"/>
              </p:cNvSpPr>
              <p:nvPr/>
            </p:nvSpPr>
            <p:spPr bwMode="auto">
              <a:xfrm rot="10800000">
                <a:off x="3067403" y="3980124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82" name="타원 81"/>
              <p:cNvSpPr>
                <a:spLocks noChangeAspect="1"/>
              </p:cNvSpPr>
              <p:nvPr/>
            </p:nvSpPr>
            <p:spPr bwMode="auto">
              <a:xfrm rot="10800000">
                <a:off x="3479876" y="4304558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83" name="타원 82"/>
              <p:cNvSpPr>
                <a:spLocks noChangeAspect="1"/>
              </p:cNvSpPr>
              <p:nvPr/>
            </p:nvSpPr>
            <p:spPr bwMode="auto">
              <a:xfrm rot="10800000">
                <a:off x="3892340" y="4497992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84" name="타원 83"/>
              <p:cNvSpPr>
                <a:spLocks noChangeAspect="1"/>
              </p:cNvSpPr>
              <p:nvPr/>
            </p:nvSpPr>
            <p:spPr bwMode="auto">
              <a:xfrm rot="10800000">
                <a:off x="4304521" y="4594709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85" name="타원 84"/>
              <p:cNvSpPr>
                <a:spLocks noChangeAspect="1"/>
              </p:cNvSpPr>
              <p:nvPr/>
            </p:nvSpPr>
            <p:spPr bwMode="auto">
              <a:xfrm rot="10800000">
                <a:off x="6293374" y="3946441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86" name="타원 85"/>
              <p:cNvSpPr>
                <a:spLocks noChangeAspect="1"/>
              </p:cNvSpPr>
              <p:nvPr/>
            </p:nvSpPr>
            <p:spPr bwMode="auto">
              <a:xfrm rot="10800000">
                <a:off x="6710426" y="3677459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87" name="타원 86"/>
              <p:cNvSpPr>
                <a:spLocks noChangeAspect="1"/>
              </p:cNvSpPr>
              <p:nvPr/>
            </p:nvSpPr>
            <p:spPr bwMode="auto">
              <a:xfrm rot="10800000">
                <a:off x="4698369" y="4585184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88" name="타원 87"/>
              <p:cNvSpPr>
                <a:spLocks noChangeAspect="1"/>
              </p:cNvSpPr>
              <p:nvPr/>
            </p:nvSpPr>
            <p:spPr bwMode="auto">
              <a:xfrm rot="10800000">
                <a:off x="5094290" y="4481278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89" name="타원 88"/>
              <p:cNvSpPr>
                <a:spLocks noChangeAspect="1"/>
              </p:cNvSpPr>
              <p:nvPr/>
            </p:nvSpPr>
            <p:spPr bwMode="auto">
              <a:xfrm rot="10800000">
                <a:off x="5504470" y="4354818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90" name="타원 89"/>
              <p:cNvSpPr>
                <a:spLocks noChangeAspect="1"/>
              </p:cNvSpPr>
              <p:nvPr/>
            </p:nvSpPr>
            <p:spPr bwMode="auto">
              <a:xfrm rot="10800000">
                <a:off x="5891071" y="4176182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  <p:sp>
            <p:nvSpPr>
              <p:cNvPr id="91" name="타원 90"/>
              <p:cNvSpPr>
                <a:spLocks noChangeAspect="1"/>
              </p:cNvSpPr>
              <p:nvPr/>
            </p:nvSpPr>
            <p:spPr bwMode="auto">
              <a:xfrm rot="10800000">
                <a:off x="7121947" y="3335770"/>
                <a:ext cx="200778" cy="200467"/>
              </a:xfrm>
              <a:prstGeom prst="ellipse">
                <a:avLst/>
              </a:prstGeom>
              <a:gradFill flip="none" rotWithShape="1">
                <a:gsLst>
                  <a:gs pos="0">
                    <a:srgbClr val="EB1567"/>
                  </a:gs>
                  <a:gs pos="52000">
                    <a:srgbClr val="7030A0"/>
                  </a:gs>
                  <a:gs pos="99000">
                    <a:schemeClr val="tx2">
                      <a:lumMod val="5000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dirty="0"/>
              </a:p>
            </p:txBody>
          </p:sp>
        </p:grpSp>
        <p:sp>
          <p:nvSpPr>
            <p:cNvPr id="76" name="직사각형 75"/>
            <p:cNvSpPr/>
            <p:nvPr/>
          </p:nvSpPr>
          <p:spPr>
            <a:xfrm>
              <a:off x="7664251" y="4114644"/>
              <a:ext cx="1475093" cy="239946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100" dirty="0"/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7556472" y="6228560"/>
              <a:ext cx="1771674" cy="3430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000" b="1" dirty="0">
                  <a:latin typeface="+mn-ea"/>
                  <a:ea typeface="굴림" pitchFamily="50" charset="-127"/>
                </a:rPr>
                <a:t>(above 100km/h )</a:t>
              </a:r>
            </a:p>
          </p:txBody>
        </p:sp>
      </p:grpSp>
      <p:sp>
        <p:nvSpPr>
          <p:cNvPr id="92" name="오른쪽 화살표 91"/>
          <p:cNvSpPr/>
          <p:nvPr/>
        </p:nvSpPr>
        <p:spPr>
          <a:xfrm>
            <a:off x="4605338" y="4467225"/>
            <a:ext cx="1046162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89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3467"/>
          </a:xfrm>
        </p:spPr>
        <p:txBody>
          <a:bodyPr/>
          <a:lstStyle/>
          <a:p>
            <a:r>
              <a:rPr lang="en-US" altLang="ko-KR" dirty="0" smtClean="0"/>
              <a:t>Objective (2/3)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altLang="ko-KR" sz="2400" dirty="0" smtClean="0"/>
              <a:t>Backhaul and Access Link</a:t>
            </a:r>
          </a:p>
        </p:txBody>
      </p:sp>
      <p:sp>
        <p:nvSpPr>
          <p:cNvPr id="247" name="모서리가 둥근 직사각형 246"/>
          <p:cNvSpPr/>
          <p:nvPr/>
        </p:nvSpPr>
        <p:spPr>
          <a:xfrm>
            <a:off x="210369" y="2843306"/>
            <a:ext cx="8565332" cy="3248025"/>
          </a:xfrm>
          <a:prstGeom prst="roundRect">
            <a:avLst>
              <a:gd name="adj" fmla="val 4188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1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59" name="그림 279" descr="1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1" r="-2191" b="27081"/>
          <a:stretch>
            <a:fillRect/>
          </a:stretch>
        </p:blipFill>
        <p:spPr bwMode="auto">
          <a:xfrm>
            <a:off x="295275" y="3937540"/>
            <a:ext cx="863441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" name="TextBox 58"/>
          <p:cNvSpPr txBox="1">
            <a:spLocks noChangeArrowheads="1"/>
          </p:cNvSpPr>
          <p:nvPr/>
        </p:nvSpPr>
        <p:spPr bwMode="auto">
          <a:xfrm>
            <a:off x="4328790" y="3342228"/>
            <a:ext cx="4213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latin typeface="Calibri" pitchFamily="34" charset="0"/>
                <a:ea typeface="맑은 고딕" pitchFamily="50" charset="-127"/>
              </a:rPr>
              <a:t>GW</a:t>
            </a:r>
            <a:endParaRPr lang="ko-KR" altLang="en-US" sz="1200" b="1" dirty="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61" name="TextBox 58"/>
          <p:cNvSpPr txBox="1">
            <a:spLocks noChangeArrowheads="1"/>
          </p:cNvSpPr>
          <p:nvPr/>
        </p:nvSpPr>
        <p:spPr bwMode="auto">
          <a:xfrm>
            <a:off x="718646" y="3721497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latin typeface="Calibri" pitchFamily="34" charset="0"/>
                <a:ea typeface="맑은 고딕" pitchFamily="50" charset="-127"/>
              </a:rPr>
              <a:t>RU</a:t>
            </a:r>
            <a:endParaRPr lang="ko-KR" altLang="en-US" sz="1200" b="1" dirty="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62" name="TextBox 58"/>
          <p:cNvSpPr txBox="1">
            <a:spLocks noChangeArrowheads="1"/>
          </p:cNvSpPr>
          <p:nvPr/>
        </p:nvSpPr>
        <p:spPr bwMode="auto">
          <a:xfrm>
            <a:off x="3600025" y="3572415"/>
            <a:ext cx="383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latin typeface="Calibri" pitchFamily="34" charset="0"/>
                <a:ea typeface="맑은 고딕" pitchFamily="50" charset="-127"/>
              </a:rPr>
              <a:t>DU</a:t>
            </a:r>
            <a:endParaRPr lang="ko-KR" altLang="en-US" sz="1200" b="1" dirty="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63" name="TextBox 58"/>
          <p:cNvSpPr txBox="1">
            <a:spLocks noChangeArrowheads="1"/>
          </p:cNvSpPr>
          <p:nvPr/>
        </p:nvSpPr>
        <p:spPr bwMode="auto">
          <a:xfrm>
            <a:off x="7842584" y="2982368"/>
            <a:ext cx="383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latin typeface="Calibri" pitchFamily="34" charset="0"/>
                <a:ea typeface="맑은 고딕" pitchFamily="50" charset="-127"/>
              </a:rPr>
              <a:t>DU</a:t>
            </a:r>
            <a:endParaRPr lang="ko-KR" altLang="en-US" sz="1200" b="1" dirty="0">
              <a:latin typeface="Calibri" pitchFamily="34" charset="0"/>
              <a:ea typeface="맑은 고딕" pitchFamily="50" charset="-127"/>
            </a:endParaRPr>
          </a:p>
        </p:txBody>
      </p:sp>
      <p:cxnSp>
        <p:nvCxnSpPr>
          <p:cNvPr id="264" name="직선 연결선 263"/>
          <p:cNvCxnSpPr/>
          <p:nvPr/>
        </p:nvCxnSpPr>
        <p:spPr>
          <a:xfrm flipH="1">
            <a:off x="936625" y="3470815"/>
            <a:ext cx="2667000" cy="52387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5" name="Picture 14" descr="D:\00그래픽작업\파워포인트\ETRI_LTE advanced\LTE_ppt(111020)\소스\1319076648_wlassistan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 rot="16200000" flipH="1">
            <a:off x="590426" y="3934610"/>
            <a:ext cx="216142" cy="216142"/>
          </a:xfrm>
          <a:prstGeom prst="rect">
            <a:avLst/>
          </a:prstGeom>
          <a:noFill/>
        </p:spPr>
      </p:pic>
      <p:pic>
        <p:nvPicPr>
          <p:cNvPr id="266" name="Picture 14" descr="D:\00그래픽작업\파워포인트\ETRI_LTE advanced\LTE_ppt(111020)\소스\1319076648_wlassistan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 rot="5400000">
            <a:off x="1017201" y="3934610"/>
            <a:ext cx="216142" cy="216142"/>
          </a:xfrm>
          <a:prstGeom prst="rect">
            <a:avLst/>
          </a:prstGeom>
          <a:noFill/>
        </p:spPr>
      </p:pic>
      <p:sp>
        <p:nvSpPr>
          <p:cNvPr id="267" name="TextBox 58"/>
          <p:cNvSpPr txBox="1">
            <a:spLocks noChangeArrowheads="1"/>
          </p:cNvSpPr>
          <p:nvPr/>
        </p:nvSpPr>
        <p:spPr bwMode="auto">
          <a:xfrm>
            <a:off x="3125416" y="3794665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latin typeface="Calibri" pitchFamily="34" charset="0"/>
                <a:ea typeface="맑은 고딕" pitchFamily="50" charset="-127"/>
              </a:rPr>
              <a:t>RU</a:t>
            </a:r>
            <a:endParaRPr lang="ko-KR" altLang="en-US" sz="1200" b="1" dirty="0">
              <a:latin typeface="Calibri" pitchFamily="34" charset="0"/>
              <a:ea typeface="맑은 고딕" pitchFamily="50" charset="-127"/>
            </a:endParaRPr>
          </a:p>
        </p:txBody>
      </p:sp>
      <p:pic>
        <p:nvPicPr>
          <p:cNvPr id="268" name="Picture 14" descr="D:\00그래픽작업\파워포인트\ETRI_LTE advanced\LTE_ppt(111020)\소스\1319076648_wlassistan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 rot="5400000">
            <a:off x="3406881" y="3972710"/>
            <a:ext cx="216142" cy="216142"/>
          </a:xfrm>
          <a:prstGeom prst="rect">
            <a:avLst/>
          </a:prstGeom>
          <a:noFill/>
        </p:spPr>
      </p:pic>
      <p:pic>
        <p:nvPicPr>
          <p:cNvPr id="269" name="Picture 14" descr="D:\00그래픽작업\파워포인트\ETRI_LTE advanced\LTE_ppt(111020)\소스\1319076648_wlassistan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 rot="16200000" flipH="1">
            <a:off x="2974016" y="3972710"/>
            <a:ext cx="216142" cy="216142"/>
          </a:xfrm>
          <a:prstGeom prst="rect">
            <a:avLst/>
          </a:prstGeom>
          <a:noFill/>
        </p:spPr>
      </p:pic>
      <p:sp>
        <p:nvSpPr>
          <p:cNvPr id="270" name="TextBox 58"/>
          <p:cNvSpPr txBox="1">
            <a:spLocks noChangeArrowheads="1"/>
          </p:cNvSpPr>
          <p:nvPr/>
        </p:nvSpPr>
        <p:spPr bwMode="auto">
          <a:xfrm>
            <a:off x="5938006" y="3890917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latin typeface="Calibri" pitchFamily="34" charset="0"/>
                <a:ea typeface="맑은 고딕" pitchFamily="50" charset="-127"/>
              </a:rPr>
              <a:t>RU</a:t>
            </a:r>
            <a:endParaRPr lang="ko-KR" altLang="en-US" sz="1200" b="1" dirty="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271" name="TextBox 58"/>
          <p:cNvSpPr txBox="1">
            <a:spLocks noChangeArrowheads="1"/>
          </p:cNvSpPr>
          <p:nvPr/>
        </p:nvSpPr>
        <p:spPr bwMode="auto">
          <a:xfrm>
            <a:off x="7950202" y="3935033"/>
            <a:ext cx="372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latin typeface="Calibri" pitchFamily="34" charset="0"/>
                <a:ea typeface="맑은 고딕" pitchFamily="50" charset="-127"/>
              </a:rPr>
              <a:t>RU</a:t>
            </a:r>
            <a:endParaRPr lang="ko-KR" altLang="en-US" sz="1200" b="1" dirty="0">
              <a:latin typeface="Calibri" pitchFamily="34" charset="0"/>
              <a:ea typeface="맑은 고딕" pitchFamily="50" charset="-127"/>
            </a:endParaRPr>
          </a:p>
        </p:txBody>
      </p:sp>
      <p:pic>
        <p:nvPicPr>
          <p:cNvPr id="272" name="Picture 14" descr="D:\00그래픽작업\파워포인트\ETRI_LTE advanced\LTE_ppt(111020)\소스\1319076648_wlassistan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 rot="5400000">
            <a:off x="6224016" y="4096535"/>
            <a:ext cx="216142" cy="216142"/>
          </a:xfrm>
          <a:prstGeom prst="rect">
            <a:avLst/>
          </a:prstGeom>
          <a:noFill/>
        </p:spPr>
      </p:pic>
      <p:pic>
        <p:nvPicPr>
          <p:cNvPr id="273" name="Picture 14" descr="D:\00그래픽작업\파워포인트\ETRI_LTE advanced\LTE_ppt(111020)\소스\1319076648_wlassistan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 rot="16200000" flipH="1">
            <a:off x="5762576" y="4087010"/>
            <a:ext cx="216142" cy="216142"/>
          </a:xfrm>
          <a:prstGeom prst="rect">
            <a:avLst/>
          </a:prstGeom>
          <a:noFill/>
        </p:spPr>
      </p:pic>
      <p:pic>
        <p:nvPicPr>
          <p:cNvPr id="274" name="Picture 14" descr="D:\00그래픽작업\파워포인트\ETRI_LTE advanced\LTE_ppt(111020)\소스\1319076648_wlassistan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 rot="5400000">
            <a:off x="8162146" y="4163210"/>
            <a:ext cx="216142" cy="216142"/>
          </a:xfrm>
          <a:prstGeom prst="rect">
            <a:avLst/>
          </a:prstGeom>
          <a:noFill/>
        </p:spPr>
      </p:pic>
      <p:pic>
        <p:nvPicPr>
          <p:cNvPr id="275" name="Picture 14" descr="D:\00그래픽작업\파워포인트\ETRI_LTE advanced\LTE_ppt(111020)\소스\1319076648_wlassistan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lum bright="10000"/>
          </a:blip>
          <a:srcRect/>
          <a:stretch>
            <a:fillRect/>
          </a:stretch>
        </p:blipFill>
        <p:spPr bwMode="auto">
          <a:xfrm rot="16200000" flipH="1">
            <a:off x="7738806" y="4153685"/>
            <a:ext cx="216142" cy="216142"/>
          </a:xfrm>
          <a:prstGeom prst="rect">
            <a:avLst/>
          </a:prstGeom>
          <a:noFill/>
        </p:spPr>
      </p:pic>
      <p:cxnSp>
        <p:nvCxnSpPr>
          <p:cNvPr id="276" name="직선 연결선 275"/>
          <p:cNvCxnSpPr/>
          <p:nvPr/>
        </p:nvCxnSpPr>
        <p:spPr>
          <a:xfrm flipH="1">
            <a:off x="3879850" y="3251740"/>
            <a:ext cx="552450" cy="123825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직선 연결선 276"/>
          <p:cNvCxnSpPr/>
          <p:nvPr/>
        </p:nvCxnSpPr>
        <p:spPr>
          <a:xfrm flipH="1" flipV="1">
            <a:off x="4641850" y="3232690"/>
            <a:ext cx="3267075" cy="133350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직선 연결선 277"/>
          <p:cNvCxnSpPr/>
          <p:nvPr/>
        </p:nvCxnSpPr>
        <p:spPr>
          <a:xfrm flipH="1">
            <a:off x="8013700" y="3547015"/>
            <a:ext cx="47625" cy="647700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9" name="그림 301" descr="그림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3202528"/>
            <a:ext cx="330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0" name="직선 연결선 279"/>
          <p:cNvCxnSpPr/>
          <p:nvPr/>
        </p:nvCxnSpPr>
        <p:spPr>
          <a:xfrm flipH="1" flipV="1">
            <a:off x="3851275" y="3499390"/>
            <a:ext cx="2209800" cy="666750"/>
          </a:xfrm>
          <a:prstGeom prst="line">
            <a:avLst/>
          </a:prstGeom>
          <a:ln w="127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1" name="그림 303" descr="그림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3202528"/>
            <a:ext cx="3683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2" name="직선 연결선 281"/>
          <p:cNvCxnSpPr/>
          <p:nvPr/>
        </p:nvCxnSpPr>
        <p:spPr>
          <a:xfrm flipH="1">
            <a:off x="4575175" y="2165890"/>
            <a:ext cx="2047875" cy="923925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3" name="그룹 305"/>
          <p:cNvGrpSpPr>
            <a:grpSpLocks/>
          </p:cNvGrpSpPr>
          <p:nvPr/>
        </p:nvGrpSpPr>
        <p:grpSpPr bwMode="auto">
          <a:xfrm>
            <a:off x="5716588" y="1632490"/>
            <a:ext cx="1727200" cy="855663"/>
            <a:chOff x="6300240" y="1603513"/>
            <a:chExt cx="2032412" cy="1007166"/>
          </a:xfrm>
        </p:grpSpPr>
        <p:pic>
          <p:nvPicPr>
            <p:cNvPr id="284" name="내용 개체 틀 136" descr="그림2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00240" y="1603513"/>
              <a:ext cx="2032412" cy="1007166"/>
            </a:xfrm>
            <a:prstGeom prst="rect">
              <a:avLst/>
            </a:prstGeom>
          </p:spPr>
        </p:pic>
        <p:sp>
          <p:nvSpPr>
            <p:cNvPr id="285" name="TextBox 243"/>
            <p:cNvSpPr txBox="1">
              <a:spLocks noChangeArrowheads="1"/>
            </p:cNvSpPr>
            <p:nvPr/>
          </p:nvSpPr>
          <p:spPr bwMode="auto">
            <a:xfrm>
              <a:off x="6755907" y="1868098"/>
              <a:ext cx="1326759" cy="319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lnSpc>
                  <a:spcPts val="1375"/>
                </a:lnSpc>
              </a:pPr>
              <a:r>
                <a:rPr lang="en-US" altLang="ko-KR" sz="1200" b="1" dirty="0">
                  <a:latin typeface="Calibri" pitchFamily="34" charset="0"/>
                </a:rPr>
                <a:t>Public Internet</a:t>
              </a:r>
              <a:endParaRPr lang="ko-KR" altLang="en-US" sz="1200" b="1" dirty="0">
                <a:latin typeface="Calibri" pitchFamily="34" charset="0"/>
              </a:endParaRPr>
            </a:p>
          </p:txBody>
        </p:sp>
      </p:grpSp>
      <p:pic>
        <p:nvPicPr>
          <p:cNvPr id="287" name="그림 307" descr="gggqweqweqweqw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2827878"/>
            <a:ext cx="414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" name="그림 319" descr="그림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901028"/>
            <a:ext cx="388937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그림 320" descr="그림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3977228"/>
            <a:ext cx="3905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" name="그림 321" descr="그림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4072478"/>
            <a:ext cx="3905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" name="그림 322" descr="그림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4139153"/>
            <a:ext cx="3905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3" name="그룹 323"/>
          <p:cNvGrpSpPr>
            <a:grpSpLocks/>
          </p:cNvGrpSpPr>
          <p:nvPr/>
        </p:nvGrpSpPr>
        <p:grpSpPr bwMode="auto">
          <a:xfrm>
            <a:off x="3589338" y="4682078"/>
            <a:ext cx="1135062" cy="385762"/>
            <a:chOff x="3462645" y="4620973"/>
            <a:chExt cx="1260026" cy="475941"/>
          </a:xfrm>
        </p:grpSpPr>
        <p:pic>
          <p:nvPicPr>
            <p:cNvPr id="304" name="그림 359" descr="gnb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587" y="4809191"/>
              <a:ext cx="913287" cy="25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5" name="TextBox 58"/>
            <p:cNvSpPr txBox="1">
              <a:spLocks noChangeArrowheads="1"/>
            </p:cNvSpPr>
            <p:nvPr/>
          </p:nvSpPr>
          <p:spPr bwMode="auto">
            <a:xfrm>
              <a:off x="3811762" y="4793133"/>
              <a:ext cx="910909" cy="30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1000" b="1" dirty="0">
                  <a:latin typeface="Calibri" pitchFamily="34" charset="0"/>
                  <a:ea typeface="맑은 고딕" pitchFamily="50" charset="-127"/>
                </a:rPr>
                <a:t>WiFi/Femto</a:t>
              </a:r>
              <a:endParaRPr lang="ko-KR" altLang="en-US" sz="1000" b="1" dirty="0">
                <a:latin typeface="Calibri" pitchFamily="34" charset="0"/>
                <a:ea typeface="맑은 고딕" pitchFamily="50" charset="-127"/>
              </a:endParaRPr>
            </a:p>
          </p:txBody>
        </p:sp>
        <p:pic>
          <p:nvPicPr>
            <p:cNvPr id="306" name="그림 361" descr="wifi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645" y="4620973"/>
              <a:ext cx="482805" cy="44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" name="그림 306" descr="그림1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1413" y="4955128"/>
            <a:ext cx="1246187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" name="Picture 2" descr="C:\Users\Angels\Downloads\1342097524_Notebook_by_Artdesigne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25380"/>
            <a:ext cx="5349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" name="그림 327" descr="1336137674_Stadium_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2" t="7664" r="10716" b="46895"/>
          <a:stretch>
            <a:fillRect/>
          </a:stretch>
        </p:blipFill>
        <p:spPr bwMode="auto">
          <a:xfrm>
            <a:off x="6297613" y="5711825"/>
            <a:ext cx="3349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" name="그림 328" descr="thunde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14311">
            <a:off x="6527800" y="5188490"/>
            <a:ext cx="6651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" name="그림 329" descr="thunde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3047">
            <a:off x="3343275" y="5086890"/>
            <a:ext cx="666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92" y="5524500"/>
            <a:ext cx="10144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" name="타원 320"/>
          <p:cNvSpPr/>
          <p:nvPr/>
        </p:nvSpPr>
        <p:spPr>
          <a:xfrm rot="21253672">
            <a:off x="6089650" y="4380453"/>
            <a:ext cx="1949450" cy="161925"/>
          </a:xfrm>
          <a:prstGeom prst="ellipse">
            <a:avLst/>
          </a:prstGeom>
          <a:solidFill>
            <a:srgbClr val="7030A0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322" name="타원 321"/>
          <p:cNvSpPr/>
          <p:nvPr/>
        </p:nvSpPr>
        <p:spPr>
          <a:xfrm rot="480691" flipH="1">
            <a:off x="866775" y="4196303"/>
            <a:ext cx="2471738" cy="139700"/>
          </a:xfrm>
          <a:prstGeom prst="ellipse">
            <a:avLst/>
          </a:prstGeom>
          <a:solidFill>
            <a:srgbClr val="7030A0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323" name="타원 322"/>
          <p:cNvSpPr/>
          <p:nvPr/>
        </p:nvSpPr>
        <p:spPr>
          <a:xfrm rot="20586100">
            <a:off x="214313" y="4174078"/>
            <a:ext cx="650875" cy="123825"/>
          </a:xfrm>
          <a:prstGeom prst="ellipse">
            <a:avLst/>
          </a:prstGeom>
          <a:solidFill>
            <a:srgbClr val="7030A0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324" name="타원 323"/>
          <p:cNvSpPr/>
          <p:nvPr/>
        </p:nvSpPr>
        <p:spPr>
          <a:xfrm rot="1013900" flipH="1">
            <a:off x="8081963" y="4351878"/>
            <a:ext cx="650875" cy="123825"/>
          </a:xfrm>
          <a:prstGeom prst="ellipse">
            <a:avLst/>
          </a:prstGeom>
          <a:solidFill>
            <a:srgbClr val="7030A0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325" name="타원 324"/>
          <p:cNvSpPr/>
          <p:nvPr/>
        </p:nvSpPr>
        <p:spPr>
          <a:xfrm rot="1013900" flipH="1">
            <a:off x="3375025" y="4250278"/>
            <a:ext cx="819150" cy="141287"/>
          </a:xfrm>
          <a:prstGeom prst="ellipse">
            <a:avLst/>
          </a:prstGeom>
          <a:solidFill>
            <a:srgbClr val="7030A0">
              <a:alpha val="5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326" name="TextBox 58"/>
          <p:cNvSpPr txBox="1">
            <a:spLocks noChangeArrowheads="1"/>
          </p:cNvSpPr>
          <p:nvPr/>
        </p:nvSpPr>
        <p:spPr bwMode="auto">
          <a:xfrm>
            <a:off x="5690193" y="4351878"/>
            <a:ext cx="336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latin typeface="Calibri" pitchFamily="34" charset="0"/>
                <a:ea typeface="맑은 고딕" pitchFamily="50" charset="-127"/>
              </a:rPr>
              <a:t>TE</a:t>
            </a:r>
            <a:endParaRPr lang="ko-KR" altLang="en-US" sz="1200" b="1" dirty="0"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327" name="TextBox 58"/>
          <p:cNvSpPr txBox="1">
            <a:spLocks noChangeArrowheads="1"/>
          </p:cNvSpPr>
          <p:nvPr/>
        </p:nvSpPr>
        <p:spPr bwMode="auto">
          <a:xfrm>
            <a:off x="4221756" y="4299490"/>
            <a:ext cx="3369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 smtClean="0">
                <a:latin typeface="Calibri" pitchFamily="34" charset="0"/>
                <a:ea typeface="맑은 고딕" pitchFamily="50" charset="-127"/>
              </a:rPr>
              <a:t>TE</a:t>
            </a:r>
            <a:endParaRPr lang="ko-KR" altLang="en-US" sz="1200" b="1" dirty="0">
              <a:latin typeface="Calibri" pitchFamily="34" charset="0"/>
              <a:ea typeface="맑은 고딕" pitchFamily="50" charset="-127"/>
            </a:endParaRPr>
          </a:p>
        </p:txBody>
      </p:sp>
      <p:grpSp>
        <p:nvGrpSpPr>
          <p:cNvPr id="328" name="그룹 344"/>
          <p:cNvGrpSpPr>
            <a:grpSpLocks/>
          </p:cNvGrpSpPr>
          <p:nvPr/>
        </p:nvGrpSpPr>
        <p:grpSpPr bwMode="auto">
          <a:xfrm>
            <a:off x="6230938" y="4697953"/>
            <a:ext cx="1135062" cy="385762"/>
            <a:chOff x="3462645" y="4620973"/>
            <a:chExt cx="1260026" cy="475941"/>
          </a:xfrm>
        </p:grpSpPr>
        <p:pic>
          <p:nvPicPr>
            <p:cNvPr id="329" name="그림 351" descr="gnb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587" y="4809191"/>
              <a:ext cx="913287" cy="25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" name="TextBox 58"/>
            <p:cNvSpPr txBox="1">
              <a:spLocks noChangeArrowheads="1"/>
            </p:cNvSpPr>
            <p:nvPr/>
          </p:nvSpPr>
          <p:spPr bwMode="auto">
            <a:xfrm>
              <a:off x="3811762" y="4793133"/>
              <a:ext cx="910909" cy="30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1000" b="1" dirty="0">
                  <a:latin typeface="Calibri" pitchFamily="34" charset="0"/>
                  <a:ea typeface="맑은 고딕" pitchFamily="50" charset="-127"/>
                </a:rPr>
                <a:t>WiFi/Femto</a:t>
              </a:r>
              <a:endParaRPr lang="ko-KR" altLang="en-US" sz="1000" b="1" dirty="0">
                <a:latin typeface="Calibri" pitchFamily="34" charset="0"/>
                <a:ea typeface="맑은 고딕" pitchFamily="50" charset="-127"/>
              </a:endParaRPr>
            </a:p>
          </p:txBody>
        </p:sp>
        <p:pic>
          <p:nvPicPr>
            <p:cNvPr id="331" name="그림 353" descr="wifi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645" y="4620973"/>
              <a:ext cx="482805" cy="44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2" name="그룹 345"/>
          <p:cNvGrpSpPr>
            <a:grpSpLocks/>
          </p:cNvGrpSpPr>
          <p:nvPr/>
        </p:nvGrpSpPr>
        <p:grpSpPr bwMode="auto">
          <a:xfrm>
            <a:off x="1279525" y="4615403"/>
            <a:ext cx="1135063" cy="385762"/>
            <a:chOff x="3462645" y="4620973"/>
            <a:chExt cx="1260669" cy="475941"/>
          </a:xfrm>
        </p:grpSpPr>
        <p:pic>
          <p:nvPicPr>
            <p:cNvPr id="333" name="그림 348" descr="gnb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587" y="4809191"/>
              <a:ext cx="913287" cy="25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4" name="TextBox 58"/>
            <p:cNvSpPr txBox="1">
              <a:spLocks noChangeArrowheads="1"/>
            </p:cNvSpPr>
            <p:nvPr/>
          </p:nvSpPr>
          <p:spPr bwMode="auto">
            <a:xfrm>
              <a:off x="3811122" y="4793133"/>
              <a:ext cx="912192" cy="30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1000" b="1" dirty="0">
                  <a:latin typeface="Calibri" pitchFamily="34" charset="0"/>
                  <a:ea typeface="맑은 고딕" pitchFamily="50" charset="-127"/>
                </a:rPr>
                <a:t>WiFi/Femto</a:t>
              </a:r>
              <a:endParaRPr lang="ko-KR" altLang="en-US" sz="1000" b="1" dirty="0">
                <a:latin typeface="Calibri" pitchFamily="34" charset="0"/>
                <a:ea typeface="맑은 고딕" pitchFamily="50" charset="-127"/>
              </a:endParaRPr>
            </a:p>
          </p:txBody>
        </p:sp>
        <p:pic>
          <p:nvPicPr>
            <p:cNvPr id="335" name="그림 350" descr="wifi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645" y="4620973"/>
              <a:ext cx="482805" cy="44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20128"/>
            <a:ext cx="115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4389978"/>
            <a:ext cx="115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" name="TextBox 58"/>
          <p:cNvSpPr txBox="1">
            <a:spLocks noChangeArrowheads="1"/>
          </p:cNvSpPr>
          <p:nvPr/>
        </p:nvSpPr>
        <p:spPr bwMode="auto">
          <a:xfrm>
            <a:off x="3548063" y="4008978"/>
            <a:ext cx="730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r>
              <a:rPr lang="en-US" altLang="ko-KR" sz="1200" b="1" dirty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</a:rPr>
              <a:t>SHF/EHF</a:t>
            </a:r>
            <a:endParaRPr lang="ko-KR" altLang="en-US" sz="1200" b="1" dirty="0">
              <a:solidFill>
                <a:srgbClr val="FF0000"/>
              </a:solidFill>
              <a:latin typeface="Calibri" pitchFamily="34" charset="0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997" y="5613737"/>
            <a:ext cx="1807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RU : Radio Unit</a:t>
            </a:r>
          </a:p>
          <a:p>
            <a:r>
              <a:rPr lang="en-US" altLang="ko-KR" dirty="0" smtClean="0"/>
              <a:t>DU : Digital Unit</a:t>
            </a:r>
          </a:p>
          <a:p>
            <a:r>
              <a:rPr lang="en-US" altLang="ko-KR" dirty="0" smtClean="0"/>
              <a:t>TE : Terminal </a:t>
            </a:r>
            <a:r>
              <a:rPr lang="en-US" altLang="ko-KR" dirty="0" err="1" smtClean="0"/>
              <a:t>Equiptment</a:t>
            </a:r>
            <a:endParaRPr lang="en-US" altLang="ko-KR" dirty="0" smtClean="0"/>
          </a:p>
          <a:p>
            <a:r>
              <a:rPr lang="en-US" altLang="ko-KR" dirty="0" smtClean="0"/>
              <a:t>GW : Gateway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5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3467"/>
          </a:xfrm>
        </p:spPr>
        <p:txBody>
          <a:bodyPr/>
          <a:lstStyle/>
          <a:p>
            <a:r>
              <a:rPr lang="en-US" altLang="ko-KR" dirty="0" smtClean="0"/>
              <a:t>Objective (3/3)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altLang="ko-KR" sz="2400" dirty="0" smtClean="0"/>
              <a:t>Features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21233"/>
              </p:ext>
            </p:extLst>
          </p:nvPr>
        </p:nvGraphicFramePr>
        <p:xfrm>
          <a:off x="742993" y="1905000"/>
          <a:ext cx="7645431" cy="3727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584"/>
                <a:gridCol w="3758847"/>
              </a:tblGrid>
              <a:tr h="59265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New</a:t>
                      </a:r>
                      <a:r>
                        <a:rPr lang="en-US" altLang="ko-KR" sz="1600" baseline="0" dirty="0" smtClean="0"/>
                        <a:t> RAT for Mobile Wireless Backhaul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6" marR="91446" marT="45709" marB="45709" anchor="ctr"/>
                </a:tc>
              </a:tr>
              <a:tr h="5926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Wireless Backhaul Link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OFDM based on mmWave 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</a:tr>
              <a:tr h="5926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Data throughput (DL)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 </a:t>
                      </a:r>
                      <a:r>
                        <a:rPr lang="en-US" altLang="ko-KR" sz="1600" dirty="0" err="1" smtClean="0"/>
                        <a:t>Gbps</a:t>
                      </a:r>
                      <a:r>
                        <a:rPr lang="en-US" altLang="ko-KR" sz="1600" dirty="0" smtClean="0"/>
                        <a:t> using 250 MHz bandwidth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</a:tr>
              <a:tr h="5926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Spectral efficiency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 bps/Hz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</a:tr>
              <a:tr h="5926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Velocity (Mobility)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400 km/h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</a:tr>
              <a:tr h="76453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Access Link (Inside Vehicle)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/>
                        <a:t>WiFi</a:t>
                      </a:r>
                      <a:r>
                        <a:rPr lang="en-US" altLang="ko-KR" sz="1600" dirty="0" smtClean="0"/>
                        <a:t> or </a:t>
                      </a:r>
                      <a:r>
                        <a:rPr lang="en-US" altLang="ko-KR" sz="1600" dirty="0" err="1" smtClean="0"/>
                        <a:t>Femto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446" marR="91446" marT="45709" marB="4570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1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3467"/>
          </a:xfrm>
        </p:spPr>
        <p:txBody>
          <a:bodyPr/>
          <a:lstStyle/>
          <a:p>
            <a:r>
              <a:rPr lang="en-US" altLang="ko-KR" dirty="0" smtClean="0"/>
              <a:t>Technical Issues (1/3)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altLang="ko-KR" sz="2400" dirty="0" smtClean="0"/>
              <a:t>Wide spectrum over millimeter waves</a:t>
            </a:r>
          </a:p>
          <a:p>
            <a:pPr lvl="1"/>
            <a:r>
              <a:rPr lang="en-US" altLang="ko-KR" sz="2000" dirty="0" smtClean="0"/>
              <a:t>Considerations for frequency </a:t>
            </a:r>
            <a:r>
              <a:rPr lang="en-US" altLang="ko-KR" sz="2000" dirty="0"/>
              <a:t>resources and implementation</a:t>
            </a:r>
          </a:p>
          <a:p>
            <a:pPr lvl="2"/>
            <a:r>
              <a:rPr lang="en-US" altLang="ko-KR" sz="1600" dirty="0"/>
              <a:t>Primary </a:t>
            </a:r>
            <a:r>
              <a:rPr lang="en-US" altLang="ko-KR" sz="1600" dirty="0" smtClean="0"/>
              <a:t>bandwidth : </a:t>
            </a:r>
            <a:r>
              <a:rPr lang="en-US" altLang="ko-KR" sz="1600" dirty="0"/>
              <a:t>125 MHz</a:t>
            </a:r>
          </a:p>
          <a:p>
            <a:pPr lvl="2"/>
            <a:r>
              <a:rPr lang="en-US" altLang="ko-KR" sz="1600" dirty="0"/>
              <a:t>Carrier aggregation up to 500 MHz</a:t>
            </a:r>
          </a:p>
          <a:p>
            <a:pPr lvl="1"/>
            <a:endParaRPr lang="en-US" altLang="ko-KR" sz="2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3124200"/>
            <a:ext cx="463391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8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3467"/>
          </a:xfrm>
        </p:spPr>
        <p:txBody>
          <a:bodyPr/>
          <a:lstStyle/>
          <a:p>
            <a:r>
              <a:rPr lang="en-US" altLang="ko-KR" dirty="0"/>
              <a:t>Technical Issues </a:t>
            </a:r>
            <a:r>
              <a:rPr lang="en-US" altLang="ko-KR" dirty="0" smtClean="0"/>
              <a:t>(2/3)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 altLang="ko-KR" sz="2400" dirty="0" smtClean="0"/>
              <a:t>Frame structure</a:t>
            </a:r>
          </a:p>
          <a:p>
            <a:pPr lvl="1"/>
            <a:endParaRPr lang="en-US" altLang="ko-KR" sz="20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17713"/>
            <a:ext cx="815657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Templa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Roger's PowerBook HD:802:802.16:meetings:#3 9909 Boulder:Template.pot</Template>
  <TotalTime>477</TotalTime>
  <Words>469</Words>
  <Application>Microsoft Office PowerPoint</Application>
  <PresentationFormat>화면 슬라이드 쇼(4:3)</PresentationFormat>
  <Paragraphs>144</Paragraphs>
  <Slides>11</Slides>
  <Notes>7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Template</vt:lpstr>
      <vt:lpstr>Microsoft Excel 차트</vt:lpstr>
      <vt:lpstr>Visio</vt:lpstr>
      <vt:lpstr>PowerPoint 프레젠테이션</vt:lpstr>
      <vt:lpstr>Background (1/3)</vt:lpstr>
      <vt:lpstr>Background (2/3)</vt:lpstr>
      <vt:lpstr>Background (3/3)</vt:lpstr>
      <vt:lpstr>Objective (1/3)</vt:lpstr>
      <vt:lpstr>Objective (2/3)</vt:lpstr>
      <vt:lpstr>Objective (3/3)</vt:lpstr>
      <vt:lpstr>Technical Issues (1/3)</vt:lpstr>
      <vt:lpstr>Technical Issues (2/3)</vt:lpstr>
      <vt:lpstr>Technical Issues (3/3)</vt:lpstr>
      <vt:lpstr>Discussions on modification of PAR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Roger Marks</dc:creator>
  <cp:lastModifiedBy>김준형</cp:lastModifiedBy>
  <cp:revision>150</cp:revision>
  <cp:lastPrinted>1998-02-10T13:28:06Z</cp:lastPrinted>
  <dcterms:created xsi:type="dcterms:W3CDTF">2011-12-30T17:06:23Z</dcterms:created>
  <dcterms:modified xsi:type="dcterms:W3CDTF">2014-08-19T09:02:01Z</dcterms:modified>
</cp:coreProperties>
</file>