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1" r:id="rId2"/>
    <p:sldId id="262" r:id="rId3"/>
    <p:sldId id="268" r:id="rId4"/>
    <p:sldId id="269" r:id="rId5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230" autoAdjust="0"/>
    <p:restoredTop sz="94660"/>
  </p:normalViewPr>
  <p:slideViewPr>
    <p:cSldViewPr>
      <p:cViewPr>
        <p:scale>
          <a:sx n="100" d="100"/>
          <a:sy n="100" d="100"/>
        </p:scale>
        <p:origin x="-80" y="-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handoutMaster" Target="handoutMasters/handoutMaster1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25808368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2779287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D3B331-72B1-F946-AF7D-D265CAA405DE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91761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D3B331-72B1-F946-AF7D-D265CAA405DE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1345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D3B331-72B1-F946-AF7D-D265CAA405DE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1345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" TargetMode="External"/><Relationship Id="rId4" Type="http://schemas.openxmlformats.org/officeDocument/2006/relationships/hyperlink" Target="http://standards.ieee.org/guides/opman/sect6.html" TargetMode="External"/><Relationship Id="rId5" Type="http://schemas.openxmlformats.org/officeDocument/2006/relationships/hyperlink" Target="http://standards.ieee.org/board/pat/pat-material.html" TargetMode="External"/><Relationship Id="rId6" Type="http://schemas.openxmlformats.org/officeDocument/2006/relationships/hyperlink" Target="http://standards.ieee.org/board/pat" TargetMode="External"/><Relationship Id="rId1" Type="http://schemas.openxmlformats.org/officeDocument/2006/relationships/slideLayout" Target="../slideLayouts/slideLayout7.xml"/><Relationship Id="rId2" Type="http://schemas.openxmlformats.org/officeDocument/2006/relationships/hyperlink" Target="http://standards.ieee.org/faqs/affiliationFAQ.html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510909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marL="342900" lvl="1" algn="ctr" defTabSz="1016000"/>
            <a:r>
              <a:rPr lang="en-US" sz="1400" b="1" dirty="0" smtClean="0">
                <a:latin typeface="Times" pitchFamily="1" charset="0"/>
              </a:rPr>
              <a:t>P802.16q Task Group Opening Presentation Session #92</a:t>
            </a:r>
            <a:endParaRPr lang="en-US" dirty="0">
              <a:latin typeface="Times" pitchFamily="1" charset="0"/>
            </a:endParaRPr>
          </a:p>
          <a:p>
            <a:pPr marL="114300" algn="ctr" defTabSz="1016000"/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b="1" dirty="0">
                <a:latin typeface="Times" pitchFamily="1" charset="0"/>
              </a:rPr>
              <a:t>[IEEE 802.16 Mentor Presentation Template (Rev. 0)]</a:t>
            </a:r>
            <a:r>
              <a:rPr lang="en-US" dirty="0">
                <a:latin typeface="Times" pitchFamily="1" charset="0"/>
              </a:rPr>
              <a:t> 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Document Number: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IEEE 802.16-14-0058-</a:t>
            </a:r>
            <a:r>
              <a:rPr lang="en-US" dirty="0" smtClean="0">
                <a:latin typeface="Times" pitchFamily="1" charset="0"/>
              </a:rPr>
              <a:t>01-</a:t>
            </a:r>
            <a:r>
              <a:rPr lang="en-US" dirty="0" smtClean="0">
                <a:latin typeface="Times" pitchFamily="1" charset="0"/>
              </a:rPr>
              <a:t>Gdoc_P80216q_Opening_presentation_Session_92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Date Submitted: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14-July-2014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Source: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Harry Bims</a:t>
            </a:r>
            <a:r>
              <a:rPr lang="en-US" dirty="0">
                <a:latin typeface="Times" pitchFamily="1" charset="0"/>
              </a:rPr>
              <a:t>			</a:t>
            </a:r>
            <a:r>
              <a:rPr lang="en-US" dirty="0" smtClean="0">
                <a:latin typeface="Times" pitchFamily="1" charset="0"/>
              </a:rPr>
              <a:t>Voice:   +1-650-283-4174</a:t>
            </a:r>
            <a:endParaRPr lang="en-US" dirty="0">
              <a:latin typeface="Times" pitchFamily="1" charset="0"/>
            </a:endParaRP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Bims Laboratories, Inc.	</a:t>
            </a:r>
            <a:r>
              <a:rPr lang="en-US" dirty="0">
                <a:latin typeface="Times" pitchFamily="1" charset="0"/>
              </a:rPr>
              <a:t>		</a:t>
            </a:r>
            <a:r>
              <a:rPr lang="en-US" dirty="0" smtClean="0">
                <a:latin typeface="Times" pitchFamily="1" charset="0"/>
              </a:rPr>
              <a:t>E</a:t>
            </a:r>
            <a:r>
              <a:rPr lang="en-US" dirty="0">
                <a:latin typeface="Times" pitchFamily="1" charset="0"/>
              </a:rPr>
              <a:t>-mail</a:t>
            </a:r>
            <a:r>
              <a:rPr lang="en-US" dirty="0" smtClean="0">
                <a:latin typeface="Times" pitchFamily="1" charset="0"/>
              </a:rPr>
              <a:t>:  </a:t>
            </a:r>
            <a:r>
              <a:rPr lang="en-US" dirty="0" err="1" smtClean="0">
                <a:latin typeface="Times" pitchFamily="1" charset="0"/>
              </a:rPr>
              <a:t>harrybims@me.com</a:t>
            </a:r>
            <a:endParaRPr lang="en-US" dirty="0">
              <a:latin typeface="Times" pitchFamily="1" charset="0"/>
            </a:endParaRPr>
          </a:p>
          <a:p>
            <a:pPr marL="342900" lvl="1" defTabSz="1016000"/>
            <a:endParaRPr lang="en-US" dirty="0" smtClean="0">
              <a:latin typeface="Times" pitchFamily="1" charset="0"/>
            </a:endParaRPr>
          </a:p>
          <a:p>
            <a:pPr marL="342900" lvl="1" defTabSz="1016000"/>
            <a:r>
              <a:rPr lang="en-US" dirty="0" smtClean="0">
                <a:latin typeface="Helvetica" pitchFamily="1" charset="0"/>
              </a:rPr>
              <a:t>*&lt;</a:t>
            </a:r>
            <a:r>
              <a:rPr lang="en-US" sz="1000" dirty="0">
                <a:solidFill>
                  <a:srgbClr val="0000FF"/>
                </a:solidFill>
                <a:latin typeface="Helvetica" pitchFamily="1" charset="0"/>
                <a:hlinkClick r:id="rId2"/>
              </a:rPr>
              <a:t>http://standards.ieee.org/faqs/affiliationFAQ.html</a:t>
            </a:r>
            <a:r>
              <a:rPr lang="en-US" dirty="0">
                <a:latin typeface="Helvetica" pitchFamily="1" charset="0"/>
              </a:rPr>
              <a:t>&gt;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Re:</a:t>
            </a:r>
          </a:p>
          <a:p>
            <a:pPr marL="114300" defTabSz="1016000"/>
            <a:endParaRPr lang="en-US" dirty="0" smtClean="0">
              <a:latin typeface="Times" pitchFamily="1" charset="0"/>
            </a:endParaRPr>
          </a:p>
          <a:p>
            <a:pPr marL="114300" defTabSz="1016000"/>
            <a:r>
              <a:rPr lang="en-US" dirty="0" smtClean="0">
                <a:latin typeface="Times" pitchFamily="1" charset="0"/>
              </a:rPr>
              <a:t>Base </a:t>
            </a:r>
            <a:r>
              <a:rPr lang="en-US" dirty="0">
                <a:latin typeface="Times" pitchFamily="1" charset="0"/>
              </a:rPr>
              <a:t>Contribution: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N/A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Purpose:</a:t>
            </a:r>
          </a:p>
          <a:p>
            <a:pPr marL="342900" lvl="1" defTabSz="1016000"/>
            <a:r>
              <a:rPr lang="en-US" dirty="0" smtClean="0">
                <a:latin typeface="Times" pitchFamily="18" charset="0"/>
                <a:cs typeface="Times New Roman" pitchFamily="18" charset="0"/>
              </a:rPr>
              <a:t>Session #92 Opening Report / Agenda for </a:t>
            </a:r>
            <a:r>
              <a:rPr lang="en-US" dirty="0" smtClean="0">
                <a:latin typeface="Times" pitchFamily="18" charset="0"/>
              </a:rPr>
              <a:t> P802.16q</a:t>
            </a:r>
            <a:endParaRPr lang="en-US" dirty="0" smtClean="0">
              <a:latin typeface="Times" pitchFamily="18" charset="0"/>
              <a:cs typeface="Times New Roman" pitchFamily="18" charset="0"/>
            </a:endParaRPr>
          </a:p>
          <a:p>
            <a:pPr marL="114300" defTabSz="1016000"/>
            <a:r>
              <a:rPr lang="en-US" dirty="0" smtClean="0">
                <a:latin typeface="Times" pitchFamily="1" charset="0"/>
              </a:rPr>
              <a:t>Notice</a:t>
            </a:r>
            <a:r>
              <a:rPr lang="en-US" dirty="0">
                <a:latin typeface="Times" pitchFamily="1" charset="0"/>
              </a:rPr>
              <a:t>:</a:t>
            </a:r>
          </a:p>
          <a:p>
            <a:pPr marL="342900" lvl="1" defTabSz="1016000"/>
            <a:r>
              <a:rPr lang="en-US" sz="1000" i="1" dirty="0">
                <a:latin typeface="Times" pitchFamily="1" charset="0"/>
              </a:rPr>
              <a:t>This document does not represent the agreed views of the IEEE 802.16 Working Group or any of its subgroups</a:t>
            </a:r>
            <a:r>
              <a:rPr lang="en-US" sz="1000" dirty="0">
                <a:latin typeface="Times" pitchFamily="1" charset="0"/>
              </a:rPr>
              <a:t>. It represents only the views of the participants listed in the “Source(s)” field above. It is offered as a basis for discussion. It is not binding on the contributor(s), who reserve(s) the right to add, amend or withdraw material contained herein.	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Copyright Policy: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The contributor is familiar with the IEEE-SA Copyright Policy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http://standards.ieee.org/IPR/copyrightpolicy.html</a:t>
            </a:r>
            <a:r>
              <a:rPr lang="en-US" sz="1000" dirty="0">
                <a:latin typeface="Times" pitchFamily="1" charset="0"/>
              </a:rPr>
              <a:t>&gt;.</a:t>
            </a:r>
            <a:r>
              <a:rPr lang="en-US" dirty="0">
                <a:latin typeface="Times" pitchFamily="1" charset="0"/>
              </a:rPr>
              <a:t>	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Patent </a:t>
            </a:r>
            <a:r>
              <a:rPr lang="en-US" dirty="0" smtClean="0">
                <a:latin typeface="Times" pitchFamily="1" charset="0"/>
              </a:rPr>
              <a:t>Policy:</a:t>
            </a:r>
            <a:endParaRPr lang="en-US" dirty="0">
              <a:latin typeface="Times" pitchFamily="1" charset="0"/>
            </a:endParaRP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The contributor is familiar with the IEEE-SA Patent Policy and Procedures:</a:t>
            </a:r>
          </a:p>
          <a:p>
            <a:pPr marL="2006600" lvl="3" defTabSz="1016000"/>
            <a:r>
              <a:rPr lang="en-US" sz="1000" dirty="0">
                <a:latin typeface="Times" pitchFamily="1" charset="0"/>
              </a:rPr>
              <a:t>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http://standards.ieee.org/guides/bylaws/sect6-7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3"/>
              </a:rPr>
              <a:t>.html#6</a:t>
            </a:r>
            <a:r>
              <a:rPr lang="en-US" sz="1000" dirty="0">
                <a:latin typeface="Times" pitchFamily="1" charset="0"/>
              </a:rPr>
              <a:t>&gt; and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http://standards.ieee.org/guides/opman/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4"/>
              </a:rPr>
              <a:t>sect6.html#6.3</a:t>
            </a:r>
            <a:r>
              <a:rPr lang="en-US" sz="1000" dirty="0">
                <a:latin typeface="Times" pitchFamily="1" charset="0"/>
              </a:rPr>
              <a:t>&gt;.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Further information is located at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5"/>
              </a:rPr>
              <a:t>http://standards.ieee.org/board/pat/pat-material.html</a:t>
            </a:r>
            <a:r>
              <a:rPr lang="en-US" sz="1000" dirty="0">
                <a:latin typeface="Times" pitchFamily="1" charset="0"/>
              </a:rPr>
              <a:t>&gt; and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6"/>
              </a:rPr>
              <a:t>http://standards.ieee.org/board/pat</a:t>
            </a:r>
            <a:r>
              <a:rPr lang="en-US" sz="1000" dirty="0">
                <a:latin typeface="Times" pitchFamily="1" charset="0"/>
                <a:hlinkClick r:id="rId6"/>
              </a:rPr>
              <a:t> </a:t>
            </a:r>
            <a:r>
              <a:rPr lang="en-US" sz="1000" dirty="0">
                <a:latin typeface="Times" pitchFamily="1" charset="0"/>
              </a:rPr>
              <a:t>&gt;.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itle 1"/>
          <p:cNvSpPr>
            <a:spLocks noGrp="1"/>
          </p:cNvSpPr>
          <p:nvPr>
            <p:ph type="ctrTitle"/>
          </p:nvPr>
        </p:nvSpPr>
        <p:spPr/>
        <p:txBody>
          <a:bodyPr anchor="t"/>
          <a:lstStyle/>
          <a:p>
            <a:pPr eaLnBrk="1" hangingPunct="1"/>
            <a:r>
              <a:rPr lang="en-US" sz="4000" dirty="0" smtClean="0"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>IEEE P802.16q Task Group</a:t>
            </a:r>
            <a:br>
              <a:rPr lang="en-US" sz="4000" dirty="0" smtClean="0">
                <a:latin typeface="Calibri" pitchFamily="34" charset="0"/>
                <a:ea typeface="ＭＳ Ｐゴシック" pitchFamily="34" charset="-128"/>
                <a:cs typeface="Calibri" pitchFamily="34" charset="0"/>
              </a:rPr>
            </a:br>
            <a:r>
              <a:rPr lang="en-US" sz="4000" dirty="0" smtClean="0"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>Opening Report</a:t>
            </a:r>
            <a:br>
              <a:rPr lang="en-US" sz="4000" dirty="0" smtClean="0">
                <a:latin typeface="Calibri" pitchFamily="34" charset="0"/>
                <a:ea typeface="ＭＳ Ｐゴシック" pitchFamily="34" charset="-128"/>
                <a:cs typeface="Calibri" pitchFamily="34" charset="0"/>
              </a:rPr>
            </a:br>
            <a:r>
              <a:rPr lang="en-US" sz="4000" dirty="0" smtClean="0"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/>
            </a:r>
            <a:br>
              <a:rPr lang="en-US" sz="4000" dirty="0" smtClean="0">
                <a:latin typeface="Calibri" pitchFamily="34" charset="0"/>
                <a:ea typeface="ＭＳ Ｐゴシック" pitchFamily="34" charset="-128"/>
                <a:cs typeface="Calibri" pitchFamily="34" charset="0"/>
              </a:rPr>
            </a:br>
            <a:r>
              <a:rPr lang="en-US" sz="4000" dirty="0" smtClean="0"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>Session #92, San Diego, California</a:t>
            </a:r>
          </a:p>
        </p:txBody>
      </p:sp>
      <p:sp>
        <p:nvSpPr>
          <p:cNvPr id="4100" name="Subtitle 2"/>
          <p:cNvSpPr>
            <a:spLocks noGrp="1"/>
          </p:cNvSpPr>
          <p:nvPr>
            <p:ph type="subTitle" idx="1"/>
          </p:nvPr>
        </p:nvSpPr>
        <p:spPr>
          <a:xfrm>
            <a:off x="1371600" y="5334000"/>
            <a:ext cx="6400800" cy="6096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898989"/>
                </a:solidFill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>14 July 2014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686800" cy="5334000"/>
          </a:xfrm>
        </p:spPr>
        <p:txBody>
          <a:bodyPr>
            <a:normAutofit fontScale="92500"/>
          </a:bodyPr>
          <a:lstStyle/>
          <a:p>
            <a:pPr eaLnBrk="1" hangingPunct="1">
              <a:defRPr/>
            </a:pPr>
            <a:r>
              <a:rPr lang="en-US" sz="3100" dirty="0" smtClean="0">
                <a:ea typeface="ＭＳ Ｐゴシック" pitchFamily="34" charset="-128"/>
              </a:rPr>
              <a:t>Letter Ballot #39 results:</a:t>
            </a:r>
          </a:p>
          <a:p>
            <a:pPr lvl="1" eaLnBrk="1" hangingPunct="1">
              <a:defRPr/>
            </a:pPr>
            <a:r>
              <a:rPr lang="en-US" sz="2700" dirty="0" smtClean="0">
                <a:ea typeface="ＭＳ Ｐゴシック" pitchFamily="34" charset="-128"/>
              </a:rPr>
              <a:t>66 comments </a:t>
            </a:r>
            <a:r>
              <a:rPr lang="en-US" sz="2700" dirty="0" smtClean="0">
                <a:ea typeface="ＭＳ Ｐゴシック" pitchFamily="34" charset="-128"/>
              </a:rPr>
              <a:t>received from Ballot Group of 9 members</a:t>
            </a:r>
          </a:p>
          <a:p>
            <a:pPr lvl="1" eaLnBrk="1" hangingPunct="1">
              <a:defRPr/>
            </a:pPr>
            <a:r>
              <a:rPr lang="en-US" sz="2700" dirty="0" smtClean="0">
                <a:ea typeface="ＭＳ Ｐゴシック" pitchFamily="34" charset="-128"/>
              </a:rPr>
              <a:t>Ballot Status Report:  6 Approve, 1 Disapprove, 0 Abstain</a:t>
            </a:r>
            <a:endParaRPr lang="en-US" sz="2700" dirty="0" smtClean="0">
              <a:ea typeface="ＭＳ Ｐゴシック" pitchFamily="34" charset="-128"/>
            </a:endParaRPr>
          </a:p>
          <a:p>
            <a:pPr lvl="1" eaLnBrk="1" hangingPunct="1">
              <a:defRPr/>
            </a:pPr>
            <a:r>
              <a:rPr lang="en-US" sz="2700" dirty="0" smtClean="0">
                <a:ea typeface="ＭＳ Ｐゴシック" pitchFamily="34" charset="-128"/>
              </a:rPr>
              <a:t>Reply comments:  802.16-14-42-02-000q</a:t>
            </a:r>
          </a:p>
          <a:p>
            <a:pPr eaLnBrk="1" hangingPunct="1">
              <a:defRPr/>
            </a:pPr>
            <a:r>
              <a:rPr lang="en-US" sz="3100" dirty="0" smtClean="0">
                <a:ea typeface="ＭＳ Ｐゴシック" pitchFamily="34" charset="-128"/>
              </a:rPr>
              <a:t>This week, we will</a:t>
            </a:r>
          </a:p>
          <a:p>
            <a:pPr lvl="1" eaLnBrk="1" hangingPunct="1">
              <a:defRPr/>
            </a:pPr>
            <a:r>
              <a:rPr lang="en-US" sz="2700" dirty="0" smtClean="0">
                <a:ea typeface="ＭＳ Ｐゴシック" pitchFamily="34" charset="-128"/>
              </a:rPr>
              <a:t>Review input contributions</a:t>
            </a:r>
          </a:p>
          <a:p>
            <a:pPr lvl="2" eaLnBrk="1" hangingPunct="1">
              <a:defRPr/>
            </a:pPr>
            <a:r>
              <a:rPr lang="en-US" sz="2000" dirty="0" smtClean="0">
                <a:ea typeface="ＭＳ Ｐゴシック" pitchFamily="34" charset="-128"/>
              </a:rPr>
              <a:t>802.16-14-0040-00-000q (Clarification of BS Power </a:t>
            </a:r>
            <a:r>
              <a:rPr lang="en-US" sz="2000" dirty="0" err="1" smtClean="0">
                <a:ea typeface="ＭＳ Ｐゴシック" pitchFamily="34" charset="-128"/>
              </a:rPr>
              <a:t>Mgmt</a:t>
            </a:r>
            <a:r>
              <a:rPr lang="en-US" sz="2000" dirty="0" smtClean="0">
                <a:ea typeface="ＭＳ Ｐゴシック" pitchFamily="34" charset="-128"/>
              </a:rPr>
              <a:t>)</a:t>
            </a:r>
          </a:p>
          <a:p>
            <a:pPr lvl="2" eaLnBrk="1" hangingPunct="1">
              <a:defRPr/>
            </a:pPr>
            <a:r>
              <a:rPr lang="en-US" sz="2000" dirty="0" smtClean="0">
                <a:ea typeface="ＭＳ Ｐゴシック" pitchFamily="34" charset="-128"/>
              </a:rPr>
              <a:t>802.16-14-0041-00-000q (Clarification on the Multi-BS cooperative transmission)</a:t>
            </a:r>
          </a:p>
          <a:p>
            <a:pPr lvl="2" eaLnBrk="1" hangingPunct="1">
              <a:defRPr/>
            </a:pPr>
            <a:r>
              <a:rPr lang="en-US" sz="2000" dirty="0" smtClean="0">
                <a:ea typeface="ＭＳ Ｐゴシック" pitchFamily="34" charset="-128"/>
              </a:rPr>
              <a:t>802.16-14-0047-00-000q (Small BS State Diagram)</a:t>
            </a:r>
          </a:p>
          <a:p>
            <a:pPr lvl="1" eaLnBrk="1" hangingPunct="1">
              <a:defRPr/>
            </a:pPr>
            <a:r>
              <a:rPr lang="en-US" sz="2700" dirty="0" smtClean="0">
                <a:ea typeface="ＭＳ Ｐゴシック" pitchFamily="34" charset="-128"/>
              </a:rPr>
              <a:t>perform comment resolution on LB #39 comments</a:t>
            </a:r>
          </a:p>
          <a:p>
            <a:pPr lvl="1" eaLnBrk="1" hangingPunct="1">
              <a:defRPr/>
            </a:pPr>
            <a:r>
              <a:rPr lang="en-US" sz="2700" dirty="0" smtClean="0">
                <a:ea typeface="ＭＳ Ｐゴシック" pitchFamily="34" charset="-128"/>
              </a:rPr>
              <a:t>request a recirculation of LB #39</a:t>
            </a:r>
          </a:p>
        </p:txBody>
      </p:sp>
      <p:sp>
        <p:nvSpPr>
          <p:cNvPr id="1024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Planned Accomplishments</a:t>
            </a:r>
            <a:r>
              <a:rPr lang="en-US" dirty="0" smtClean="0"/>
              <a:t> </a:t>
            </a:r>
            <a:r>
              <a:rPr lang="en-US" dirty="0" smtClean="0"/>
              <a:t>for Session #92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686800" cy="53340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3100" dirty="0" smtClean="0">
                <a:ea typeface="ＭＳ Ｐゴシック" pitchFamily="34" charset="-128"/>
              </a:rPr>
              <a:t>Scheduled times:</a:t>
            </a:r>
          </a:p>
          <a:p>
            <a:pPr lvl="1" eaLnBrk="1" hangingPunct="1">
              <a:defRPr/>
            </a:pPr>
            <a:r>
              <a:rPr lang="en-US" sz="2700" dirty="0" smtClean="0">
                <a:ea typeface="ＭＳ Ｐゴシック" pitchFamily="34" charset="-128"/>
              </a:rPr>
              <a:t>Monday, 14 July 	PM2		4:00 PM – 6:00 PM</a:t>
            </a:r>
          </a:p>
          <a:p>
            <a:pPr lvl="1" eaLnBrk="1" hangingPunct="1">
              <a:defRPr/>
            </a:pPr>
            <a:r>
              <a:rPr lang="en-US" sz="2700" dirty="0" smtClean="0">
                <a:ea typeface="ＭＳ Ｐゴシック" pitchFamily="34" charset="-128"/>
              </a:rPr>
              <a:t>Wednesday, 16 July	PM1		1:30 PM – 3:30 PM</a:t>
            </a:r>
          </a:p>
          <a:p>
            <a:pPr lvl="1" eaLnBrk="1" hangingPunct="1">
              <a:defRPr/>
            </a:pPr>
            <a:r>
              <a:rPr lang="en-US" sz="2700" dirty="0" smtClean="0">
                <a:ea typeface="ＭＳ Ｐゴシック" pitchFamily="34" charset="-128"/>
              </a:rPr>
              <a:t>Wednesday, 16 July	PM2		4:00 PM – 6:00 PM</a:t>
            </a:r>
          </a:p>
          <a:p>
            <a:pPr lvl="1" eaLnBrk="1" hangingPunct="1">
              <a:defRPr/>
            </a:pPr>
            <a:r>
              <a:rPr lang="en-US" sz="2700" dirty="0" smtClean="0">
                <a:ea typeface="ＭＳ Ｐゴシック" pitchFamily="34" charset="-128"/>
              </a:rPr>
              <a:t>Thursday, 17 July	AM2	       10:30 PM – 12:30 PM</a:t>
            </a:r>
          </a:p>
        </p:txBody>
      </p:sp>
      <p:sp>
        <p:nvSpPr>
          <p:cNvPr id="1024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Schedule </a:t>
            </a:r>
            <a:r>
              <a:rPr lang="en-US" dirty="0" smtClean="0"/>
              <a:t>for the week</a:t>
            </a:r>
          </a:p>
        </p:txBody>
      </p:sp>
    </p:spTree>
    <p:extLst>
      <p:ext uri="{BB962C8B-B14F-4D97-AF65-F5344CB8AC3E}">
        <p14:creationId xmlns:p14="http://schemas.microsoft.com/office/powerpoint/2010/main" val="32584003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FF"/>
      </a:hlink>
      <a:folHlink>
        <a:srgbClr val="B2B2B2"/>
      </a:folHlink>
    </a:clrScheme>
    <a:fontScheme name="Template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Roger's PowerBook HD:802:802.16:meetings:#3 9909 Boulder:Template.pot</Template>
  <TotalTime>7120</TotalTime>
  <Words>185</Words>
  <Application>Microsoft Macintosh PowerPoint</Application>
  <PresentationFormat>On-screen Show (4:3)</PresentationFormat>
  <Paragraphs>49</Paragraphs>
  <Slides>4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Template</vt:lpstr>
      <vt:lpstr>PowerPoint Presentation</vt:lpstr>
      <vt:lpstr>IEEE P802.16q Task Group Opening Report  Session #92, San Diego, California</vt:lpstr>
      <vt:lpstr>Planned Accomplishments for Session #92</vt:lpstr>
      <vt:lpstr>Proposed Schedule for the week</vt:lpstr>
    </vt:vector>
  </TitlesOfParts>
  <Company>NIST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Roger Marks</dc:creator>
  <cp:lastModifiedBy>Harry Bims User</cp:lastModifiedBy>
  <cp:revision>705</cp:revision>
  <cp:lastPrinted>1998-02-10T13:28:06Z</cp:lastPrinted>
  <dcterms:created xsi:type="dcterms:W3CDTF">2011-12-30T17:06:23Z</dcterms:created>
  <dcterms:modified xsi:type="dcterms:W3CDTF">2014-07-14T06:04:27Z</dcterms:modified>
</cp:coreProperties>
</file>