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6" r:id="rId3"/>
    <p:sldId id="283" r:id="rId4"/>
    <p:sldId id="284" r:id="rId5"/>
    <p:sldId id="285" r:id="rId6"/>
    <p:sldId id="282" r:id="rId7"/>
    <p:sldId id="286" r:id="rId8"/>
  </p:sldIdLst>
  <p:sldSz cx="9144000" cy="6858000" type="screen4x3"/>
  <p:notesSz cx="6797675" cy="98567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94" autoAdjust="0"/>
  </p:normalViewPr>
  <p:slideViewPr>
    <p:cSldViewPr>
      <p:cViewPr>
        <p:scale>
          <a:sx n="100" d="100"/>
          <a:sy n="100" d="100"/>
        </p:scale>
        <p:origin x="-1848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-3696" y="-90"/>
      </p:cViewPr>
      <p:guideLst>
        <p:guide orient="horz" pos="3104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8908" y="9468992"/>
            <a:ext cx="2180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1402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2298" y="9468991"/>
            <a:ext cx="55884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97598" y="9468991"/>
            <a:ext cx="726481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32636" y="119712"/>
            <a:ext cx="99578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839920" y="119712"/>
            <a:ext cx="161454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631383" y="9468991"/>
            <a:ext cx="167385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911574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4538"/>
            <a:ext cx="4911725" cy="36845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682228"/>
            <a:ext cx="4986207" cy="443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1551" y="9388060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72298" y="9388059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296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06135" y="9345909"/>
            <a:ext cx="726481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82036" y="38781"/>
            <a:ext cx="99578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541121" y="38781"/>
            <a:ext cx="1614545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183185" y="9388060"/>
            <a:ext cx="167385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8056165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atatracker.ietf.org/wg/ipp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0010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i="1" dirty="0" smtClean="0">
                <a:latin typeface="Times" pitchFamily="1" charset="0"/>
              </a:rPr>
              <a:t>Discussion on </a:t>
            </a:r>
            <a:r>
              <a:rPr lang="en-US" sz="1400" b="1" i="1" dirty="0" smtClean="0"/>
              <a:t>IEEE 802.16.3 metrics guidelines</a:t>
            </a:r>
            <a:endParaRPr lang="en-US" dirty="0">
              <a:latin typeface="Times" pitchFamily="1" charset="0"/>
            </a:endParaRP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Document </a:t>
            </a:r>
            <a:r>
              <a:rPr lang="en-US" dirty="0">
                <a:latin typeface="Times" pitchFamily="1" charset="0"/>
              </a:rPr>
              <a:t>Number</a:t>
            </a:r>
            <a:r>
              <a:rPr lang="en-US" dirty="0" smtClean="0">
                <a:latin typeface="Times" pitchFamily="1" charset="0"/>
              </a:rPr>
              <a:t>: IEEE </a:t>
            </a:r>
            <a:r>
              <a:rPr lang="en-US" dirty="0" smtClean="0">
                <a:latin typeface="Times" pitchFamily="1" charset="0"/>
              </a:rPr>
              <a:t>802.</a:t>
            </a:r>
            <a:r>
              <a:rPr lang="en-US" b="1" dirty="0" smtClean="0"/>
              <a:t>16-14-0036-00-03R0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</a:t>
            </a:r>
            <a:r>
              <a:rPr lang="en-US" dirty="0" smtClean="0">
                <a:latin typeface="Times" pitchFamily="1" charset="0"/>
              </a:rPr>
              <a:t>: </a:t>
            </a:r>
            <a:r>
              <a:rPr lang="en-US" dirty="0" smtClean="0">
                <a:latin typeface="Times" pitchFamily="1" charset="0"/>
              </a:rPr>
              <a:t>2014-04-24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Source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Antonio Bovo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+390497623908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TEKCOMMS			E-mail:	antonio.bovo@tekcomms.com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Re: </a:t>
            </a:r>
            <a:r>
              <a:rPr lang="en-US" b="1" dirty="0" smtClean="0"/>
              <a:t>16-14-0036-00-03R0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Purpose: WG discussion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/>
              <a:t>Discussion on </a:t>
            </a:r>
            <a:r>
              <a:rPr lang="en-US" sz="2800" dirty="0" smtClean="0"/>
              <a:t>IEEE 802.16.3 metrics guidelines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altLang="en-US" sz="2800" dirty="0" smtClean="0"/>
              <a:t>Content</a:t>
            </a:r>
            <a:r>
              <a:rPr lang="en-US" altLang="en-US" sz="2800" dirty="0"/>
              <a:t>: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dirty="0"/>
              <a:t>Recap </a:t>
            </a:r>
            <a:r>
              <a:rPr lang="en-US" altLang="en-US" dirty="0" smtClean="0"/>
              <a:t>of IPPM metrics</a:t>
            </a:r>
            <a:endParaRPr lang="en-US" altLang="en-US" dirty="0"/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dirty="0" smtClean="0"/>
              <a:t>CAIDA AIMS 2014</a:t>
            </a:r>
            <a:endParaRPr lang="en-US" altLang="en-US" dirty="0"/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dirty="0" smtClean="0"/>
              <a:t>Guidelines to be discussed for IEEE 802.16.3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1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2800" dirty="0"/>
              <a:t>Recap of </a:t>
            </a:r>
            <a:r>
              <a:rPr lang="en-US" sz="2800" dirty="0" smtClean="0"/>
              <a:t>IPPM metrics (1/3)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534400" cy="5638800"/>
          </a:xfrm>
        </p:spPr>
        <p:txBody>
          <a:bodyPr/>
          <a:lstStyle/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Summary of IPPM-related specifications </a:t>
            </a:r>
            <a:r>
              <a:rPr lang="en-US" altLang="en-US" sz="2200" dirty="0"/>
              <a:t>is available </a:t>
            </a:r>
            <a:r>
              <a:rPr lang="en-US" altLang="en-US" sz="2200" dirty="0"/>
              <a:t>at: </a:t>
            </a:r>
            <a:r>
              <a:rPr lang="en-US" altLang="en-US" sz="2200" dirty="0">
                <a:hlinkClick r:id="rId2"/>
              </a:rPr>
              <a:t>http</a:t>
            </a:r>
            <a:r>
              <a:rPr lang="en-US" altLang="en-US" sz="2200" dirty="0">
                <a:hlinkClick r:id="rId2"/>
              </a:rPr>
              <a:t>://datatracker.ietf.org/wg/ippm</a:t>
            </a:r>
            <a:r>
              <a:rPr lang="en-US" altLang="en-US" sz="2200" dirty="0">
                <a:hlinkClick r:id="rId2"/>
              </a:rPr>
              <a:t>/</a:t>
            </a:r>
            <a:r>
              <a:rPr lang="en-US" altLang="en-US" sz="2200" dirty="0"/>
              <a:t> 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There are either stable specifications or drafts related to new proposals (I-D Initial Default state</a:t>
            </a:r>
            <a:r>
              <a:rPr lang="en-US" altLang="en-US" sz="2200" dirty="0" smtClean="0"/>
              <a:t>).</a:t>
            </a:r>
            <a:endParaRPr lang="en-US" altLang="en-US" sz="2200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The metrics specified are related to the active test scenario (so called Type-T testing).</a:t>
            </a:r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There are several IP Performance metrics defined, for example: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ＭＳ Ｐゴシック" charset="-128"/>
              </a:rPr>
              <a:t>ROUND TRIP DELAY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ＭＳ Ｐゴシック" charset="-128"/>
              </a:rPr>
              <a:t>ONE-WAY CONNECTIVITY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ＭＳ Ｐゴシック" charset="-128"/>
              </a:rPr>
              <a:t>ONE-WAY DELAY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ＭＳ Ｐゴシック" charset="-128"/>
              </a:rPr>
              <a:t>ONE-WAY LOSS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ＭＳ Ｐゴシック" charset="-128"/>
              </a:rPr>
              <a:t>LOSS DISTRIBUTION, LOSS PATTERNS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ＭＳ Ｐゴシック" charset="-128"/>
              </a:rPr>
              <a:t>JITTER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ＭＳ Ｐゴシック" charset="-128"/>
              </a:rPr>
              <a:t>ROUND TRIP PACKET </a:t>
            </a:r>
            <a:r>
              <a:rPr lang="en-US" altLang="en-US" sz="1800" dirty="0" smtClean="0">
                <a:cs typeface="ＭＳ Ｐゴシック" charset="-128"/>
              </a:rPr>
              <a:t>LOSS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ＭＳ Ｐゴシック" charset="-128"/>
              </a:rPr>
              <a:t>TCP THROUGHPUT</a:t>
            </a:r>
            <a:endParaRPr lang="en-US" altLang="en-US" sz="1800" dirty="0">
              <a:cs typeface="ＭＳ Ｐゴシック" charset="-128"/>
            </a:endParaRP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ＭＳ Ｐゴシック" charset="-128"/>
              </a:rPr>
              <a:t>…</a:t>
            </a:r>
            <a:endParaRPr lang="en-US" altLang="en-US" sz="1800" dirty="0">
              <a:cs typeface="ＭＳ Ｐゴシック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04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2800" dirty="0"/>
              <a:t>Recap of </a:t>
            </a:r>
            <a:r>
              <a:rPr lang="en-US" sz="2800" dirty="0" smtClean="0"/>
              <a:t>IPPM metrics (2/3)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86400"/>
          </a:xfrm>
        </p:spPr>
        <p:txBody>
          <a:bodyPr/>
          <a:lstStyle/>
          <a:p>
            <a:pPr marL="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Some </a:t>
            </a:r>
            <a:r>
              <a:rPr lang="en-US" altLang="en-US" sz="2200" dirty="0"/>
              <a:t>specifications are also </a:t>
            </a:r>
            <a:r>
              <a:rPr lang="en-US" altLang="en-US" sz="2200" dirty="0" smtClean="0"/>
              <a:t>related </a:t>
            </a:r>
            <a:r>
              <a:rPr lang="en-US" altLang="en-US" sz="2200" dirty="0"/>
              <a:t>to service measurements, defining for example what could be the definition </a:t>
            </a:r>
            <a:r>
              <a:rPr lang="en-US" altLang="en-US" sz="2200" dirty="0" smtClean="0"/>
              <a:t>for some </a:t>
            </a:r>
            <a:r>
              <a:rPr lang="en-US" altLang="en-US" sz="2200" dirty="0"/>
              <a:t>web metrics.</a:t>
            </a:r>
          </a:p>
          <a:p>
            <a:pPr marL="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Finally, it is mentioned also the possibility to define hybrid scenarios, with active and passive measurements both applied to the network. </a:t>
            </a:r>
            <a:endParaRPr lang="en-US" altLang="en-US" sz="2200" dirty="0" smtClean="0"/>
          </a:p>
          <a:p>
            <a:pPr marL="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This hybrid scenario is </a:t>
            </a:r>
            <a:r>
              <a:rPr lang="en-US" altLang="en-US" sz="2200" dirty="0"/>
              <a:t>claimed useful for several reasons, </a:t>
            </a:r>
            <a:r>
              <a:rPr lang="en-US" altLang="en-US" sz="2200" dirty="0" smtClean="0"/>
              <a:t>for example: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</a:t>
            </a:r>
            <a:r>
              <a:rPr lang="en-US" altLang="en-US" sz="2000" dirty="0"/>
              <a:t>possibility to test paths with high and small traffic and potentially compare results</a:t>
            </a:r>
            <a:r>
              <a:rPr lang="en-US" altLang="en-US" sz="2000" dirty="0" smtClean="0"/>
              <a:t>.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Or the possibility to build a measurement baseline with passive measurements against which comparing the results of the active ones.</a:t>
            </a:r>
          </a:p>
          <a:p>
            <a:pPr marL="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200" dirty="0"/>
              <a:t>A couple of specifications describe the so called </a:t>
            </a:r>
            <a:r>
              <a:rPr lang="en-US" altLang="en-US" sz="2200" dirty="0" smtClean="0"/>
              <a:t>“</a:t>
            </a:r>
            <a:r>
              <a:rPr lang="en-US" sz="2200" dirty="0" smtClean="0"/>
              <a:t>Two-Way </a:t>
            </a:r>
            <a:r>
              <a:rPr lang="en-US" sz="2200" dirty="0"/>
              <a:t>Active Measurement </a:t>
            </a:r>
            <a:r>
              <a:rPr lang="en-US" sz="2200" dirty="0" smtClean="0"/>
              <a:t>Protocol” </a:t>
            </a:r>
            <a:r>
              <a:rPr lang="en-US" sz="2200" dirty="0"/>
              <a:t>(TWAMP) and the </a:t>
            </a:r>
            <a:r>
              <a:rPr lang="en-US" sz="2200" dirty="0" smtClean="0"/>
              <a:t>“One-way </a:t>
            </a:r>
            <a:r>
              <a:rPr lang="en-US" sz="2200" dirty="0"/>
              <a:t>Active Measurement </a:t>
            </a:r>
            <a:r>
              <a:rPr lang="en-US" sz="2200" dirty="0" smtClean="0"/>
              <a:t>Protocol” </a:t>
            </a:r>
            <a:r>
              <a:rPr lang="en-US" sz="2200" dirty="0"/>
              <a:t>(OWAMP</a:t>
            </a:r>
            <a:r>
              <a:rPr lang="en-US" sz="2200" dirty="0" smtClean="0"/>
              <a:t>)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These protocols are dedicated to activation, control and results’ collection for one-way or two-way metrics.</a:t>
            </a:r>
            <a:endParaRPr lang="en-US" altLang="en-US" sz="2000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5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2800" dirty="0"/>
              <a:t>Recap of </a:t>
            </a:r>
            <a:r>
              <a:rPr lang="en-US" sz="2800" dirty="0" smtClean="0"/>
              <a:t>IPPM metrics (3/3)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305800" cy="5410200"/>
          </a:xfrm>
        </p:spPr>
        <p:txBody>
          <a:bodyPr/>
          <a:lstStyle/>
          <a:p>
            <a:pPr marL="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In addition, there are some proposals for measurements’ registry, in order to define for example which are the configuration parameters open for each measurements and the criteria used to provide the results.</a:t>
            </a:r>
          </a:p>
          <a:p>
            <a:pPr marL="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The proposed registry is different for active and passive measurements.</a:t>
            </a:r>
          </a:p>
          <a:p>
            <a:pPr marL="285750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Another aspect considered within IETF IPPM is the security mechanisms:</a:t>
            </a:r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draft specification is related to the usage of IPSEC and IKEv2 protocols in order to assure confidentiality and authentication between the peers involved in the measurements process.</a:t>
            </a:r>
          </a:p>
          <a:p>
            <a:pPr marL="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marL="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marL="285750" indent="-285750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marL="685800" lvl="1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59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CAIDA AIMS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52596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400" dirty="0"/>
              <a:t>Last CAIDA Active Internet Measurements workshop has discussed several topics, some of them related also to mobile broadband performance measurements</a:t>
            </a:r>
            <a:r>
              <a:rPr lang="en-US" sz="2400" dirty="0" smtClean="0"/>
              <a:t>.</a:t>
            </a:r>
          </a:p>
          <a:p>
            <a:pPr>
              <a:buClr>
                <a:srgbClr val="FF0000"/>
              </a:buClr>
            </a:pPr>
            <a:r>
              <a:rPr lang="en-US" sz="2400" dirty="0" smtClean="0"/>
              <a:t>Some </a:t>
            </a:r>
            <a:r>
              <a:rPr lang="en-US" sz="2400" dirty="0"/>
              <a:t>examples of discussed topics are for example how a measurement app can be deployed and used to obtain meaningful results, or the Network Operator perspective about next generation networks and wireless measurements.</a:t>
            </a:r>
          </a:p>
          <a:p>
            <a:pPr>
              <a:buClr>
                <a:srgbClr val="FF0000"/>
              </a:buClr>
            </a:pPr>
            <a:r>
              <a:rPr lang="en-US" sz="2400" dirty="0"/>
              <a:t>Some of the contributions are </a:t>
            </a:r>
            <a:r>
              <a:rPr lang="en-US" sz="2400" dirty="0" smtClean="0"/>
              <a:t>focused more on </a:t>
            </a:r>
            <a:r>
              <a:rPr lang="en-US" sz="2400" dirty="0"/>
              <a:t>the application perspective than on the IP side only.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7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Guidelines to be discussed for IEEE 802.16.3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5410200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en-US" sz="2000" dirty="0" smtClean="0"/>
              <a:t>About measurements within IEEE 802.16.3 current approach is: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/>
              <a:t>“…</a:t>
            </a:r>
            <a:r>
              <a:rPr lang="en-US" sz="1800" i="1" dirty="0" smtClean="0"/>
              <a:t>The </a:t>
            </a:r>
            <a:r>
              <a:rPr lang="en-US" sz="1800" i="1" dirty="0"/>
              <a:t>standard should reference metrics specified by IETF (particularly from the IP Performance Metrics (IPPM) Working Group) whenever feasible</a:t>
            </a:r>
            <a:r>
              <a:rPr lang="en-US" sz="1800" i="1" dirty="0" smtClean="0"/>
              <a:t>.</a:t>
            </a:r>
          </a:p>
          <a:p>
            <a:pPr lvl="1"/>
            <a:r>
              <a:rPr lang="en-US" sz="1800" i="1" dirty="0" smtClean="0"/>
              <a:t>The </a:t>
            </a:r>
            <a:r>
              <a:rPr lang="en-US" sz="1800" i="1" dirty="0"/>
              <a:t>standard shall specify to consider also radio quality measurements, if possible.</a:t>
            </a:r>
          </a:p>
          <a:p>
            <a:pPr lvl="1"/>
            <a:r>
              <a:rPr lang="en-US" sz="1800" i="1" dirty="0"/>
              <a:t>The standard shall specify to consider measurements related to different radio conditions, if possible </a:t>
            </a:r>
            <a:r>
              <a:rPr lang="en-US" sz="1800" i="1" dirty="0" smtClean="0"/>
              <a:t>….</a:t>
            </a:r>
          </a:p>
          <a:p>
            <a:pPr lvl="1"/>
            <a:r>
              <a:rPr lang="en-US" sz="1800" i="1" dirty="0"/>
              <a:t>In addition to active testing with specific test packets designed for “ad-hoc” </a:t>
            </a:r>
            <a:r>
              <a:rPr lang="en-US" sz="1800" i="1" dirty="0" smtClean="0"/>
              <a:t>measurements…, </a:t>
            </a:r>
            <a:r>
              <a:rPr lang="en-US" sz="1800" i="1" dirty="0"/>
              <a:t>it could be considered also measurements obtained analyzing normal traffic to typical </a:t>
            </a:r>
            <a:r>
              <a:rPr lang="en-US" sz="1800" i="1" dirty="0" smtClean="0"/>
              <a:t>hosts/services</a:t>
            </a:r>
            <a:r>
              <a:rPr lang="en-US" sz="1800" dirty="0" smtClean="0"/>
              <a:t>…”</a:t>
            </a:r>
          </a:p>
          <a:p>
            <a:pPr>
              <a:buClr>
                <a:srgbClr val="FF0000"/>
              </a:buClr>
            </a:pPr>
            <a:r>
              <a:rPr lang="en-US" sz="2000" dirty="0" smtClean="0"/>
              <a:t>So, a possible guideline to be discussed for performance metrics could be: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/>
              <a:t>Propose which IPPM metrics to incorporate as reference into IEEE 802.16.3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/>
              <a:t>Define which modifications, if any, should be needed to incorporate such IPPM metrics.</a:t>
            </a:r>
          </a:p>
          <a:p>
            <a:pPr lvl="1">
              <a:buClr>
                <a:srgbClr val="FF0000"/>
              </a:buClr>
            </a:pPr>
            <a:r>
              <a:rPr lang="en-US" sz="1800" dirty="0" smtClean="0"/>
              <a:t>Define the strategy for new additional measurements definition (e.g. passive vs active, radio vs wired, application vs IP-based).</a:t>
            </a:r>
          </a:p>
          <a:p>
            <a:pPr lvl="1">
              <a:buClr>
                <a:srgbClr val="FF0000"/>
              </a:buClr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124966" y="6356354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For 802.16.3 WG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</TotalTime>
  <Words>641</Words>
  <Application>Microsoft Office PowerPoint</Application>
  <PresentationFormat>On-screen Show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Discussion on IEEE 802.16.3 metrics guidelines</vt:lpstr>
      <vt:lpstr>Recap of IPPM metrics (1/3)</vt:lpstr>
      <vt:lpstr>Recap of IPPM metrics (2/3)</vt:lpstr>
      <vt:lpstr>Recap of IPPM metrics (3/3)</vt:lpstr>
      <vt:lpstr>CAIDA AIMS 2014</vt:lpstr>
      <vt:lpstr>Guidelines to be discussed for IEEE 802.16.3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Marks</dc:creator>
  <cp:lastModifiedBy>Bovo, Antonio</cp:lastModifiedBy>
  <cp:revision>100</cp:revision>
  <cp:lastPrinted>2014-04-24T15:20:29Z</cp:lastPrinted>
  <dcterms:created xsi:type="dcterms:W3CDTF">2011-12-30T17:06:23Z</dcterms:created>
  <dcterms:modified xsi:type="dcterms:W3CDTF">2014-04-24T15:22:26Z</dcterms:modified>
</cp:coreProperties>
</file>