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65" r:id="rId3"/>
    <p:sldId id="266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30" autoAdjust="0"/>
    <p:restoredTop sz="94660"/>
  </p:normalViewPr>
  <p:slideViewPr>
    <p:cSldViewPr>
      <p:cViewPr varScale="1">
        <p:scale>
          <a:sx n="98" d="100"/>
          <a:sy n="98" d="100"/>
        </p:scale>
        <p:origin x="-5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16-14-0031-00-Gcon_802-16-treasurers-report_March_2014</a:t>
            </a:r>
            <a:endParaRPr lang="en-US" sz="1400" dirty="0" smtClean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18 March 2014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802.16 Working Group Treasurer’s Report - Session #90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</a:t>
            </a:r>
            <a:r>
              <a:rPr lang="en-US" dirty="0" smtClean="0"/>
              <a:t> 16-14-0031-00-Gcon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18 March 2014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#90  Working Group Treasurer Report (March 2014)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</a:t>
            </a:r>
            <a:r>
              <a:rPr lang="en-US" dirty="0" smtClean="0"/>
              <a:t>Annual Statement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371602"/>
          <a:ext cx="8534399" cy="3657596"/>
        </p:xfrm>
        <a:graphic>
          <a:graphicData uri="http://schemas.openxmlformats.org/drawingml/2006/table">
            <a:tbl>
              <a:tblPr/>
              <a:tblGrid>
                <a:gridCol w="1869748"/>
                <a:gridCol w="1437590"/>
                <a:gridCol w="1234740"/>
                <a:gridCol w="1081867"/>
                <a:gridCol w="485075"/>
                <a:gridCol w="696745"/>
                <a:gridCol w="1728634"/>
              </a:tblGrid>
              <a:tr h="28511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700" b="1" i="0" u="sng" strike="noStrike">
                          <a:solidFill>
                            <a:srgbClr val="000000"/>
                          </a:solidFill>
                          <a:latin typeface="Courier New"/>
                        </a:rPr>
                        <a:t>Date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sng" strike="noStrike">
                          <a:solidFill>
                            <a:srgbClr val="000000"/>
                          </a:solidFill>
                          <a:latin typeface="Courier New"/>
                        </a:rPr>
                        <a:t>Transaction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sng" strike="noStrike">
                          <a:solidFill>
                            <a:srgbClr val="000000"/>
                          </a:solidFill>
                          <a:latin typeface="Courier New"/>
                        </a:rPr>
                        <a:t>Transaction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700" b="1" i="0" u="sng" strike="noStrike">
                          <a:solidFill>
                            <a:srgbClr val="000000"/>
                          </a:solidFill>
                          <a:latin typeface="Courier New"/>
                        </a:rPr>
                        <a:t>SubGroup</a:t>
                      </a:r>
                    </a:p>
                  </a:txBody>
                  <a:tcPr marL="5675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fontAlgn="t"/>
                      <a:r>
                        <a:rPr lang="en-US" sz="700" b="1" i="0" u="sng" strike="noStrike">
                          <a:solidFill>
                            <a:srgbClr val="000000"/>
                          </a:solidFill>
                          <a:latin typeface="Courier New"/>
                        </a:rPr>
                        <a:t>Amount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700" b="1" i="0" u="sng" strike="noStrike">
                          <a:solidFill>
                            <a:srgbClr val="000000"/>
                          </a:solidFill>
                          <a:latin typeface="Courier New"/>
                        </a:rPr>
                        <a:t>Balance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700" b="1" i="0" u="sng" strike="noStrike">
                          <a:solidFill>
                            <a:srgbClr val="000000"/>
                          </a:solidFill>
                          <a:latin typeface="Courier New"/>
                        </a:rPr>
                        <a:t>Additional Information</a:t>
                      </a:r>
                    </a:p>
                  </a:txBody>
                  <a:tcPr marL="5675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2851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sng" strike="noStrike">
                          <a:solidFill>
                            <a:srgbClr val="000000"/>
                          </a:solidFill>
                          <a:latin typeface="Courier New"/>
                        </a:rPr>
                        <a:t>Type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sng" strike="noStrike">
                          <a:solidFill>
                            <a:srgbClr val="000000"/>
                          </a:solidFill>
                          <a:latin typeface="Courier New"/>
                        </a:rPr>
                        <a:t>Code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1-Jan-13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Interest Paid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REC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Interest Paid</a:t>
                      </a:r>
                    </a:p>
                  </a:txBody>
                  <a:tcPr marL="5675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11.37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38,945.20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1-Feb-13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Interest Paid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REC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Interest Paid</a:t>
                      </a:r>
                    </a:p>
                  </a:txBody>
                  <a:tcPr marL="5675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8.93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38,954.13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1-Mar-13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Interest Paid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REC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Interest Paid</a:t>
                      </a:r>
                    </a:p>
                  </a:txBody>
                  <a:tcPr marL="5675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7.77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38,961.90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1-Apr-13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Interest Paid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REC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Interest Paid</a:t>
                      </a:r>
                    </a:p>
                  </a:txBody>
                  <a:tcPr marL="5675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8.93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38,970.83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1-May-13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Interest Paid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REC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Interest Paid</a:t>
                      </a:r>
                    </a:p>
                  </a:txBody>
                  <a:tcPr marL="5675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8.33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38,979.16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1-Jun-13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Interest Paid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REC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Interest Paid</a:t>
                      </a:r>
                    </a:p>
                  </a:txBody>
                  <a:tcPr marL="5675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8.61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38,987.77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1-Jul-13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Interest Paid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REC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Interest Paid</a:t>
                      </a:r>
                    </a:p>
                  </a:txBody>
                  <a:tcPr marL="5675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8.65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38,996.42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1-Aug-13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Interest Paid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REC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Interest Paid</a:t>
                      </a:r>
                    </a:p>
                  </a:txBody>
                  <a:tcPr marL="5675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8.94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39,005.36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1-Sep-13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Interest Paid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REC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Interest Paid</a:t>
                      </a:r>
                    </a:p>
                  </a:txBody>
                  <a:tcPr marL="5675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8.94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39,014.30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1-Oct-13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Interest Paid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REC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Interest Paid</a:t>
                      </a:r>
                    </a:p>
                  </a:txBody>
                  <a:tcPr marL="5675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8.66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39,022.96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1-Nov-13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Interest Paid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REC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Interest Paid</a:t>
                      </a:r>
                    </a:p>
                  </a:txBody>
                  <a:tcPr marL="5675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8.95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39,031.91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414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25-Nov-13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Check Paid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PAY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Checks Paid</a:t>
                      </a:r>
                    </a:p>
                  </a:txBody>
                  <a:tcPr marL="5675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-129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38,902.91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Check# 5608026008</a:t>
                      </a:r>
                    </a:p>
                  </a:txBody>
                  <a:tcPr marL="5675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1-Dec-13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Interest Paid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REC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Interest Paid</a:t>
                      </a:r>
                    </a:p>
                  </a:txBody>
                  <a:tcPr marL="5675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8.66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ourier New"/>
                        </a:rPr>
                        <a:t>38,911.57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06" marR="6306" marT="63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 </a:t>
            </a:r>
            <a:r>
              <a:rPr lang="en-US" dirty="0" smtClean="0"/>
              <a:t>Transactions to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72000"/>
          </a:xfrm>
        </p:spPr>
        <p:txBody>
          <a:bodyPr/>
          <a:lstStyle/>
          <a:p>
            <a:r>
              <a:rPr lang="en-US" sz="2400" dirty="0" smtClean="0"/>
              <a:t>Closing Balance </a:t>
            </a:r>
            <a:r>
              <a:rPr lang="en-US" sz="2400" dirty="0" smtClean="0"/>
              <a:t>at end of 2013 </a:t>
            </a:r>
            <a:r>
              <a:rPr lang="en-US" sz="2400" dirty="0" smtClean="0"/>
              <a:t>	</a:t>
            </a:r>
            <a:r>
              <a:rPr lang="en-US" sz="2400" dirty="0" smtClean="0"/>
              <a:t>	</a:t>
            </a:r>
            <a:r>
              <a:rPr lang="en-US" sz="2400" dirty="0" smtClean="0"/>
              <a:t>	$38,911.57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No expenses since last report (November 2013 Plenary)</a:t>
            </a:r>
          </a:p>
          <a:p>
            <a:r>
              <a:rPr lang="en-US" sz="2400" dirty="0" smtClean="0"/>
              <a:t>No account activity other than interest payments</a:t>
            </a:r>
          </a:p>
          <a:p>
            <a:endParaRPr lang="en-US" sz="2400" dirty="0" smtClean="0"/>
          </a:p>
          <a:p>
            <a:r>
              <a:rPr lang="en-US" sz="2400" dirty="0" smtClean="0"/>
              <a:t>Closing </a:t>
            </a:r>
            <a:r>
              <a:rPr lang="en-US" sz="2400" dirty="0" smtClean="0"/>
              <a:t>Balance as of </a:t>
            </a:r>
            <a:r>
              <a:rPr lang="en-US" sz="2400" dirty="0" smtClean="0"/>
              <a:t>March 2014 </a:t>
            </a:r>
            <a:r>
              <a:rPr lang="en-US" sz="2400" dirty="0" smtClean="0"/>
              <a:t>Plenary: 	</a:t>
            </a:r>
            <a:r>
              <a:rPr lang="en-US" sz="2400" dirty="0" smtClean="0"/>
              <a:t>$</a:t>
            </a:r>
            <a:r>
              <a:rPr lang="en-US" sz="2400" dirty="0" smtClean="0"/>
              <a:t>38,936.29</a:t>
            </a:r>
            <a:endParaRPr lang="en-US" sz="2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120874"/>
            <a:ext cx="8763000" cy="7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9062" y="2862192"/>
            <a:ext cx="8872538" cy="757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" y="3594702"/>
            <a:ext cx="8991601" cy="784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6579</TotalTime>
  <Words>168</Words>
  <Application>Microsoft Office PowerPoint</Application>
  <PresentationFormat>On-screen Show (4:3)</PresentationFormat>
  <Paragraphs>139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Template</vt:lpstr>
      <vt:lpstr>Slide 1</vt:lpstr>
      <vt:lpstr>2013 Annual Statement</vt:lpstr>
      <vt:lpstr>2014 Transactions to date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672</cp:revision>
  <cp:lastPrinted>1998-02-10T13:28:06Z</cp:lastPrinted>
  <dcterms:created xsi:type="dcterms:W3CDTF">2011-12-30T17:06:23Z</dcterms:created>
  <dcterms:modified xsi:type="dcterms:W3CDTF">2014-03-18T10:00:09Z</dcterms:modified>
</cp:coreProperties>
</file>