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62" r:id="rId3"/>
    <p:sldId id="263" r:id="rId4"/>
    <p:sldId id="266" r:id="rId5"/>
    <p:sldId id="264" r:id="rId6"/>
    <p:sldId id="265" r:id="rId7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1344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80" d="100"/>
          <a:sy n="80" d="100"/>
        </p:scale>
        <p:origin x="-3120" y="-120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 dirty="0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46140754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 dirty="0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 dirty="0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36693217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22748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FD3B331-72B1-F946-AF7D-D265CAA405D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41819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1066800" y="6396335"/>
            <a:ext cx="76962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b="1" dirty="0" smtClean="0"/>
              <a:t>16-14-0024-00-000r</a:t>
            </a:r>
            <a:r>
              <a:rPr lang="en-US" b="1" dirty="0"/>
              <a:t>					</a:t>
            </a:r>
            <a:r>
              <a:rPr lang="en-US" b="1" baseline="0" dirty="0" smtClean="0"/>
              <a:t>                  </a:t>
            </a:r>
            <a:r>
              <a:rPr lang="en-US" b="1" baseline="0" dirty="0" smtClean="0"/>
              <a:t>23 January</a:t>
            </a:r>
            <a:r>
              <a:rPr lang="en-US" b="1" dirty="0" smtClean="0"/>
              <a:t> 2014</a:t>
            </a:r>
            <a:endParaRPr lang="en-US" dirty="0">
              <a:latin typeface="Times" pitchFamily="1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standards.ieee.org/board/pat" TargetMode="External"/><Relationship Id="rId5" Type="http://schemas.openxmlformats.org/officeDocument/2006/relationships/hyperlink" Target="http://standards.ieee.org/board/pat/pat-material.html" TargetMode="Externa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4"/>
          <p:cNvSpPr txBox="1">
            <a:spLocks noChangeArrowheads="1"/>
          </p:cNvSpPr>
          <p:nvPr/>
        </p:nvSpPr>
        <p:spPr bwMode="auto">
          <a:xfrm>
            <a:off x="0" y="0"/>
            <a:ext cx="9144000" cy="529375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 marL="342900" lvl="1" algn="ctr" defTabSz="1016000"/>
            <a:r>
              <a:rPr lang="en-US" sz="1400" b="1" dirty="0" smtClean="0">
                <a:latin typeface="Times" pitchFamily="1" charset="0"/>
              </a:rPr>
              <a:t>P802.16r Small Cell Backhaul Closing Report – Session #</a:t>
            </a:r>
            <a:r>
              <a:rPr lang="en-US" sz="1400" b="1" dirty="0" smtClean="0">
                <a:latin typeface="Times" pitchFamily="1" charset="0"/>
              </a:rPr>
              <a:t>89</a:t>
            </a:r>
            <a:endParaRPr lang="en-US" dirty="0">
              <a:latin typeface="Times" pitchFamily="1" charset="0"/>
            </a:endParaRPr>
          </a:p>
          <a:p>
            <a:pPr marL="114300" algn="ctr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b="1" dirty="0">
                <a:latin typeface="Times" pitchFamily="1" charset="0"/>
              </a:rPr>
              <a:t>[IEEE 802.16 Mentor Presentation Template (Rev. 0)]</a:t>
            </a:r>
            <a:r>
              <a:rPr lang="en-US" dirty="0">
                <a:latin typeface="Times" pitchFamily="1" charset="0"/>
              </a:rPr>
              <a:t> 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Document Number:</a:t>
            </a:r>
          </a:p>
          <a:p>
            <a:pPr marL="342900" lvl="1" defTabSz="1016000"/>
            <a:r>
              <a:rPr lang="en-US" b="1" dirty="0" smtClean="0"/>
              <a:t>IEEE 802.16-14-0024-00-000r</a:t>
            </a:r>
            <a:endParaRPr lang="en-US" dirty="0" smtClean="0">
              <a:latin typeface="Times" pitchFamily="1" charset="0"/>
            </a:endParaRPr>
          </a:p>
          <a:p>
            <a:pPr marL="114300" defTabSz="1016000"/>
            <a:r>
              <a:rPr lang="en-US" dirty="0" smtClean="0">
                <a:latin typeface="Times" pitchFamily="1" charset="0"/>
              </a:rPr>
              <a:t>Date </a:t>
            </a:r>
            <a:r>
              <a:rPr lang="en-US" dirty="0">
                <a:latin typeface="Times" pitchFamily="1" charset="0"/>
              </a:rPr>
              <a:t>Submitted: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23</a:t>
            </a:r>
            <a:r>
              <a:rPr lang="en-US" dirty="0" smtClean="0">
                <a:latin typeface="Times" pitchFamily="1" charset="0"/>
              </a:rPr>
              <a:t> January 2014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Source: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David Castelow</a:t>
            </a:r>
            <a:r>
              <a:rPr lang="en-US" dirty="0">
                <a:latin typeface="Times" pitchFamily="1" charset="0"/>
              </a:rPr>
              <a:t>			Voice:	</a:t>
            </a:r>
            <a:r>
              <a:rPr lang="en-US" dirty="0" smtClean="0">
                <a:latin typeface="Times" pitchFamily="1" charset="0"/>
              </a:rPr>
              <a:t>+44 1895 467281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r>
              <a:rPr lang="en-US" dirty="0" err="1" smtClean="0">
                <a:latin typeface="Times" pitchFamily="1" charset="0"/>
              </a:rPr>
              <a:t>Airspan</a:t>
            </a:r>
            <a:r>
              <a:rPr lang="en-US" dirty="0" smtClean="0">
                <a:latin typeface="Times" pitchFamily="1" charset="0"/>
              </a:rPr>
              <a:t> Communications Ltd</a:t>
            </a:r>
            <a:r>
              <a:rPr lang="en-US" dirty="0">
                <a:latin typeface="Times" pitchFamily="1" charset="0"/>
              </a:rPr>
              <a:t>			</a:t>
            </a:r>
            <a:r>
              <a:rPr lang="en-US" dirty="0" smtClean="0">
                <a:latin typeface="Times" pitchFamily="1" charset="0"/>
              </a:rPr>
              <a:t>E-mail: </a:t>
            </a:r>
            <a:r>
              <a:rPr lang="en-US" dirty="0" err="1" smtClean="0">
                <a:latin typeface="Times" pitchFamily="1" charset="0"/>
              </a:rPr>
              <a:t>dcastelow</a:t>
            </a:r>
            <a:r>
              <a:rPr lang="en-US" dirty="0" smtClean="0">
                <a:latin typeface="Times" pitchFamily="1" charset="0"/>
              </a:rPr>
              <a:t> at </a:t>
            </a:r>
            <a:r>
              <a:rPr lang="en-US" dirty="0" err="1" smtClean="0">
                <a:latin typeface="Times" pitchFamily="1" charset="0"/>
              </a:rPr>
              <a:t>airspan</a:t>
            </a:r>
            <a:r>
              <a:rPr lang="en-US" dirty="0" smtClean="0">
                <a:latin typeface="Times" pitchFamily="1" charset="0"/>
              </a:rPr>
              <a:t> dot com</a:t>
            </a:r>
            <a:endParaRPr lang="en-US" dirty="0">
              <a:latin typeface="Times" pitchFamily="1" charset="0"/>
            </a:endParaRPr>
          </a:p>
          <a:p>
            <a:pPr marL="342900" lvl="1" defTabSz="1016000"/>
            <a:endParaRPr lang="en-US" dirty="0" smtClean="0">
              <a:latin typeface="Times" pitchFamily="1" charset="0"/>
            </a:endParaRPr>
          </a:p>
          <a:p>
            <a:pPr marL="342900" lvl="1" defTabSz="1016000"/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Re: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Base Contribution: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NONE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Purpose:</a:t>
            </a:r>
          </a:p>
          <a:p>
            <a:pPr marL="342900" lvl="1" defTabSz="1016000"/>
            <a:r>
              <a:rPr lang="en-US" dirty="0" smtClean="0">
                <a:latin typeface="Times" pitchFamily="1" charset="0"/>
              </a:rPr>
              <a:t>This contribution summarizes the activities of the 802.16 Small Cell Backhaul TG for Session #</a:t>
            </a:r>
            <a:r>
              <a:rPr lang="en-US" dirty="0" smtClean="0">
                <a:latin typeface="Times" pitchFamily="1" charset="0"/>
              </a:rPr>
              <a:t>8</a:t>
            </a:r>
            <a:r>
              <a:rPr lang="en-US" altLang="zh-TW" dirty="0" smtClean="0">
                <a:latin typeface="Times" pitchFamily="1" charset="0"/>
              </a:rPr>
              <a:t>9</a:t>
            </a:r>
            <a:r>
              <a:rPr lang="en-US" dirty="0" smtClean="0">
                <a:latin typeface="Times" pitchFamily="1" charset="0"/>
              </a:rPr>
              <a:t> </a:t>
            </a:r>
            <a:r>
              <a:rPr lang="en-US" dirty="0" smtClean="0">
                <a:latin typeface="Times" pitchFamily="1" charset="0"/>
              </a:rPr>
              <a:t>and requests 802.16 action on the TG outputs.</a:t>
            </a:r>
            <a:endParaRPr lang="en-US" dirty="0">
              <a:latin typeface="Times" pitchFamily="1" charset="0"/>
            </a:endParaRPr>
          </a:p>
          <a:p>
            <a:pPr marL="114300" defTabSz="1016000"/>
            <a:r>
              <a:rPr lang="en-US" dirty="0">
                <a:latin typeface="Times" pitchFamily="1" charset="0"/>
              </a:rPr>
              <a:t>Notice:</a:t>
            </a:r>
          </a:p>
          <a:p>
            <a:pPr marL="342900" lvl="1" defTabSz="1016000"/>
            <a:r>
              <a:rPr lang="en-US" sz="1000" i="1" dirty="0">
                <a:latin typeface="Times" pitchFamily="1" charset="0"/>
              </a:rPr>
              <a:t>This document does not represent the agreed views of the IEEE 802.16 Working Group or any of its subgroups</a:t>
            </a:r>
            <a:r>
              <a:rPr lang="en-US" sz="1000" dirty="0">
                <a:latin typeface="Times" pitchFamily="1" charset="0"/>
              </a:rPr>
              <a:t>. It represents only the views of the participants listed in the “Source(s)” field above. It is offered as a basis for discussion. It is not binding on the contributor(s), who reserve(s) the right to add, amend or withdraw material contained herein.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Copyright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Copyright Policy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http://standards.ieee.org/IPR/copyrightpolicy.html</a:t>
            </a:r>
            <a:r>
              <a:rPr lang="en-US" sz="1000" dirty="0">
                <a:latin typeface="Times" pitchFamily="1" charset="0"/>
              </a:rPr>
              <a:t>&gt;.</a:t>
            </a:r>
            <a:r>
              <a:rPr lang="en-US" dirty="0">
                <a:latin typeface="Times" pitchFamily="1" charset="0"/>
              </a:rPr>
              <a:t>	</a:t>
            </a:r>
          </a:p>
          <a:p>
            <a:pPr marL="114300" defTabSz="1016000"/>
            <a:r>
              <a:rPr lang="en-US" dirty="0">
                <a:latin typeface="Times" pitchFamily="1" charset="0"/>
              </a:rPr>
              <a:t>Patent Policy: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The contributor is familiar with the IEEE-SA Patent Policy and Procedures:</a:t>
            </a:r>
          </a:p>
          <a:p>
            <a:pPr marL="2006600" lvl="3" defTabSz="1016000"/>
            <a:r>
              <a:rPr lang="en-US" sz="1000" dirty="0">
                <a:latin typeface="Times" pitchFamily="1" charset="0"/>
              </a:rPr>
              <a:t>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http://standards.ieee.org/guides/bylaws/sect6-7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3"/>
              </a:rPr>
              <a:t>.html#6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</a:rPr>
              <a:t>http://standards.ieee.org/guides/opman/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4"/>
              </a:rPr>
              <a:t>sect6.html#6.3</a:t>
            </a:r>
            <a:r>
              <a:rPr lang="en-US" sz="1000" dirty="0">
                <a:latin typeface="Times" pitchFamily="1" charset="0"/>
              </a:rPr>
              <a:t>&gt;.</a:t>
            </a:r>
          </a:p>
          <a:p>
            <a:pPr marL="342900" lvl="1" defTabSz="1016000"/>
            <a:r>
              <a:rPr lang="en-US" sz="1000" dirty="0">
                <a:latin typeface="Times" pitchFamily="1" charset="0"/>
              </a:rPr>
              <a:t>Further information is located at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5"/>
              </a:rPr>
              <a:t>http://standards.ieee.org/board/pat/pat-material.html</a:t>
            </a:r>
            <a:r>
              <a:rPr lang="en-US" sz="1000" dirty="0">
                <a:latin typeface="Times" pitchFamily="1" charset="0"/>
              </a:rPr>
              <a:t>&gt; and &lt;</a:t>
            </a:r>
            <a:r>
              <a:rPr lang="en-US" sz="1000" dirty="0">
                <a:solidFill>
                  <a:srgbClr val="0000FF"/>
                </a:solidFill>
                <a:latin typeface="Times" pitchFamily="1" charset="0"/>
                <a:hlinkClick r:id="rId6"/>
              </a:rPr>
              <a:t>http://standards.ieee.org/board/pat</a:t>
            </a:r>
            <a:r>
              <a:rPr lang="en-US" sz="1000" dirty="0">
                <a:latin typeface="Times" pitchFamily="1" charset="0"/>
                <a:hlinkClick r:id="rId6"/>
              </a:rPr>
              <a:t> </a:t>
            </a:r>
            <a:r>
              <a:rPr lang="en-US" sz="1000" dirty="0">
                <a:latin typeface="Times" pitchFamily="1" charset="0"/>
              </a:rPr>
              <a:t>&gt;.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Meeting Sessions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During Session #</a:t>
            </a:r>
            <a:r>
              <a:rPr lang="en-US" dirty="0" smtClean="0"/>
              <a:t>89, </a:t>
            </a:r>
            <a:r>
              <a:rPr lang="en-US" dirty="0" smtClean="0"/>
              <a:t>the Small Cell Backhaul </a:t>
            </a:r>
            <a:r>
              <a:rPr lang="en-US" dirty="0"/>
              <a:t>P</a:t>
            </a:r>
            <a:r>
              <a:rPr lang="en-US" dirty="0" smtClean="0"/>
              <a:t>802.16r held three meetings:</a:t>
            </a:r>
          </a:p>
          <a:p>
            <a:r>
              <a:rPr lang="en-US" sz="2400" dirty="0" smtClean="0"/>
              <a:t>Tuesday </a:t>
            </a:r>
            <a:r>
              <a:rPr lang="en-US" sz="2400" dirty="0" smtClean="0"/>
              <a:t>21 January 2014</a:t>
            </a:r>
            <a:r>
              <a:rPr lang="en-US" sz="2400" dirty="0"/>
              <a:t>	</a:t>
            </a:r>
            <a:r>
              <a:rPr lang="en-US" sz="2400" dirty="0" smtClean="0"/>
              <a:t>	10:30 </a:t>
            </a:r>
            <a:r>
              <a:rPr lang="en-US" sz="2400" dirty="0" smtClean="0"/>
              <a:t>AM </a:t>
            </a:r>
            <a:r>
              <a:rPr lang="en-US" sz="2400" dirty="0"/>
              <a:t>– </a:t>
            </a:r>
            <a:r>
              <a:rPr lang="en-US" sz="2400" dirty="0" smtClean="0"/>
              <a:t>12:30 </a:t>
            </a:r>
            <a:r>
              <a:rPr lang="en-US" sz="2400" dirty="0"/>
              <a:t>PM</a:t>
            </a:r>
          </a:p>
          <a:p>
            <a:pPr lvl="1"/>
            <a:r>
              <a:rPr lang="en-US" sz="2000" dirty="0" smtClean="0"/>
              <a:t>Room 503</a:t>
            </a:r>
            <a:endParaRPr lang="en-US" sz="2000" dirty="0"/>
          </a:p>
          <a:p>
            <a:r>
              <a:rPr lang="en-US" sz="2400" dirty="0" smtClean="0"/>
              <a:t>Wednesday </a:t>
            </a:r>
            <a:r>
              <a:rPr lang="en-US" sz="2400" dirty="0" smtClean="0"/>
              <a:t>22 </a:t>
            </a:r>
            <a:r>
              <a:rPr lang="en-US" sz="2400" dirty="0"/>
              <a:t>January 2014 </a:t>
            </a:r>
            <a:r>
              <a:rPr lang="en-US" sz="2400" dirty="0"/>
              <a:t>	</a:t>
            </a:r>
            <a:r>
              <a:rPr lang="en-US" sz="2400" dirty="0"/>
              <a:t>10:30 AM – 12:30 PM</a:t>
            </a:r>
          </a:p>
          <a:p>
            <a:pPr lvl="1"/>
            <a:r>
              <a:rPr lang="en-US" sz="2000" dirty="0" smtClean="0"/>
              <a:t>Room </a:t>
            </a:r>
            <a:r>
              <a:rPr lang="en-US" sz="2000" dirty="0"/>
              <a:t>503</a:t>
            </a:r>
          </a:p>
          <a:p>
            <a:r>
              <a:rPr lang="en-US" sz="2400" dirty="0"/>
              <a:t>Thursday </a:t>
            </a:r>
            <a:r>
              <a:rPr lang="en-US" sz="2400" dirty="0" smtClean="0"/>
              <a:t>23 </a:t>
            </a:r>
            <a:r>
              <a:rPr lang="en-US" sz="2400" dirty="0"/>
              <a:t>January 2014 </a:t>
            </a:r>
            <a:r>
              <a:rPr lang="en-US" sz="2400" dirty="0" smtClean="0"/>
              <a:t>	10:30 AM </a:t>
            </a:r>
            <a:r>
              <a:rPr lang="en-US" sz="2400" dirty="0"/>
              <a:t>– </a:t>
            </a:r>
            <a:r>
              <a:rPr lang="en-US" sz="2400" dirty="0" smtClean="0"/>
              <a:t>12:30 PM</a:t>
            </a:r>
            <a:endParaRPr lang="en-US" sz="2400" dirty="0"/>
          </a:p>
          <a:p>
            <a:pPr lvl="1"/>
            <a:r>
              <a:rPr lang="en-US" sz="2000" dirty="0"/>
              <a:t>Room </a:t>
            </a:r>
            <a:r>
              <a:rPr lang="en-US" sz="2000" dirty="0" smtClean="0"/>
              <a:t>503</a:t>
            </a:r>
            <a:endParaRPr lang="en-US" sz="2000" dirty="0" smtClean="0"/>
          </a:p>
          <a:p>
            <a:pPr lvl="1"/>
            <a:endParaRPr lang="en-US" sz="2000" dirty="0" smtClean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Input Contribution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4501737"/>
              </p:ext>
            </p:extLst>
          </p:nvPr>
        </p:nvGraphicFramePr>
        <p:xfrm>
          <a:off x="228600" y="1219200"/>
          <a:ext cx="8534400" cy="34095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802.16-13-0073-04-000r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</a:t>
                      </a:r>
                      <a:r>
                        <a:rPr lang="en-US" sz="1800" baseline="0" dirty="0" smtClean="0"/>
                        <a:t> and </a:t>
                      </a:r>
                      <a:r>
                        <a:rPr lang="en-US" sz="1800" dirty="0" smtClean="0"/>
                        <a:t>accepted the</a:t>
                      </a:r>
                      <a:r>
                        <a:rPr lang="en-US" sz="1800" baseline="0" dirty="0" smtClean="0"/>
                        <a:t> contribution; generated a new version </a:t>
                      </a:r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802.16-14-0001-00-000r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Proposed</a:t>
                      </a:r>
                      <a:r>
                        <a:rPr lang="en-US" sz="1800" b="0" baseline="0" dirty="0" smtClean="0"/>
                        <a:t> </a:t>
                      </a:r>
                      <a:r>
                        <a:rPr lang="en-US" sz="1800" b="0" baseline="0" dirty="0" err="1" smtClean="0"/>
                        <a:t>ToC</a:t>
                      </a:r>
                      <a:r>
                        <a:rPr lang="en-US" sz="1800" b="0" baseline="0" dirty="0" smtClean="0"/>
                        <a:t> for AWD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Castelow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 smtClean="0"/>
                        <a:t>Discussed and accepted</a:t>
                      </a:r>
                      <a:r>
                        <a:rPr lang="en-US" sz="1800" baseline="0" dirty="0" smtClean="0"/>
                        <a:t> an amended version of the document.</a:t>
                      </a:r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853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Summary of </a:t>
            </a:r>
            <a:r>
              <a:rPr lang="en-US" dirty="0" smtClean="0"/>
              <a:t>Output Documents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2230679"/>
              </p:ext>
            </p:extLst>
          </p:nvPr>
        </p:nvGraphicFramePr>
        <p:xfrm>
          <a:off x="228600" y="1219200"/>
          <a:ext cx="8534400" cy="30437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2895600"/>
                <a:gridCol w="1447800"/>
                <a:gridCol w="1676400"/>
              </a:tblGrid>
              <a:tr h="483438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REF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TITLE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SOURCE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ACTION</a:t>
                      </a:r>
                      <a:endParaRPr lang="en-US" sz="1800" dirty="0"/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802.16-13-0073-05-000r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Architecture </a:t>
                      </a:r>
                      <a:r>
                        <a:rPr lang="en-US" sz="1800" b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and Requirements Document for Small Cell Backhaul</a:t>
                      </a:r>
                      <a:r>
                        <a:rPr lang="en-US" b="0" dirty="0" smtClean="0">
                          <a:effectLst/>
                        </a:rPr>
                        <a:t> 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802.16-14-0018-00-000r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GB" sz="1800" b="0" dirty="0" smtClean="0"/>
                        <a:t>Initial Table of Contents for P802.16r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  <a:tr h="731520"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802.16-14-0019-00-000r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800" b="0" dirty="0" smtClean="0"/>
                        <a:t>P802.16r Call for Contributions towards Session</a:t>
                      </a:r>
                      <a:r>
                        <a:rPr lang="en-US" sz="1800" b="0" baseline="0" dirty="0" smtClean="0"/>
                        <a:t> #90</a:t>
                      </a:r>
                      <a:endParaRPr lang="en-US" sz="18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P802.16r</a:t>
                      </a:r>
                      <a:endParaRPr lang="en-US" sz="1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endParaRPr lang="en-US" sz="18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6923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dirty="0" smtClean="0"/>
              <a:t>Chair’s Summary of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029199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000" dirty="0"/>
              <a:t>Approved </a:t>
            </a:r>
            <a:r>
              <a:rPr lang="en-GB" sz="2000" dirty="0" smtClean="0"/>
              <a:t>802.16-13-0193-02, as a report of </a:t>
            </a:r>
            <a:r>
              <a:rPr lang="en-US" sz="2000" dirty="0" smtClean="0"/>
              <a:t>session </a:t>
            </a:r>
            <a:r>
              <a:rPr lang="en-US" sz="2000" dirty="0"/>
              <a:t>#</a:t>
            </a:r>
            <a:r>
              <a:rPr lang="en-US" sz="2000" dirty="0" smtClean="0"/>
              <a:t>88</a:t>
            </a:r>
            <a:r>
              <a:rPr lang="en-US" sz="2000" dirty="0"/>
              <a:t>.</a:t>
            </a:r>
          </a:p>
          <a:p>
            <a:r>
              <a:rPr lang="en-US" sz="2000" dirty="0" smtClean="0"/>
              <a:t>The </a:t>
            </a:r>
            <a:r>
              <a:rPr lang="en-US" sz="2000" dirty="0" smtClean="0"/>
              <a:t>project discussed </a:t>
            </a:r>
            <a:r>
              <a:rPr lang="en-US" sz="2000" dirty="0" smtClean="0"/>
              <a:t>the Architecture </a:t>
            </a:r>
            <a:r>
              <a:rPr lang="en-US" sz="2000" dirty="0"/>
              <a:t>and Requirements Document for Small Cell </a:t>
            </a:r>
            <a:r>
              <a:rPr lang="en-US" sz="2000" dirty="0" smtClean="0"/>
              <a:t>Backhaul. </a:t>
            </a:r>
            <a:r>
              <a:rPr lang="en-US" sz="2000" dirty="0"/>
              <a:t>A</a:t>
            </a:r>
            <a:r>
              <a:rPr lang="en-US" sz="2000" dirty="0" smtClean="0"/>
              <a:t> </a:t>
            </a:r>
            <a:r>
              <a:rPr lang="en-US" sz="2000" dirty="0" smtClean="0"/>
              <a:t>new version </a:t>
            </a:r>
            <a:r>
              <a:rPr lang="en-US" sz="2000" dirty="0" smtClean="0"/>
              <a:t>(</a:t>
            </a:r>
            <a:r>
              <a:rPr lang="en-US" sz="2000" dirty="0" smtClean="0"/>
              <a:t>802.16-13-0073-05-000r</a:t>
            </a:r>
            <a:r>
              <a:rPr lang="en-US" sz="2000" dirty="0" smtClean="0"/>
              <a:t>) created to fix references.</a:t>
            </a:r>
            <a:endParaRPr lang="en-US" sz="2000" dirty="0" smtClean="0"/>
          </a:p>
          <a:p>
            <a:r>
              <a:rPr lang="en-US" sz="2000" dirty="0" smtClean="0"/>
              <a:t>The group reviewed, enhanced and accepted a contribution that proposed an outline Table of </a:t>
            </a:r>
            <a:r>
              <a:rPr lang="en-US" sz="2000" dirty="0"/>
              <a:t>Contents (802.16-14-0018-00-000r</a:t>
            </a:r>
            <a:r>
              <a:rPr lang="en-US" sz="2000" dirty="0" smtClean="0"/>
              <a:t>) for </a:t>
            </a:r>
            <a:r>
              <a:rPr lang="en-US" sz="2000" dirty="0" smtClean="0"/>
              <a:t>the Amendment Working Document.</a:t>
            </a:r>
            <a:endParaRPr lang="en-US" sz="2000" dirty="0" smtClean="0"/>
          </a:p>
          <a:p>
            <a:r>
              <a:rPr lang="en-US" sz="2000" dirty="0" smtClean="0"/>
              <a:t>Completed </a:t>
            </a:r>
            <a:r>
              <a:rPr lang="en-US" sz="2000" dirty="0" smtClean="0"/>
              <a:t>call </a:t>
            </a:r>
            <a:r>
              <a:rPr lang="en-US" sz="2000" dirty="0"/>
              <a:t>for </a:t>
            </a:r>
            <a:r>
              <a:rPr lang="en-US" sz="2000" dirty="0" smtClean="0"/>
              <a:t>contributions towards </a:t>
            </a:r>
            <a:r>
              <a:rPr lang="en-US" sz="2000" dirty="0" smtClean="0"/>
              <a:t>#</a:t>
            </a:r>
            <a:r>
              <a:rPr lang="en-US" sz="2000" dirty="0" smtClean="0"/>
              <a:t>90 (802.16-14-0019-00-000r).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96253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ctr"/>
          <a:lstStyle/>
          <a:p>
            <a:r>
              <a:rPr lang="en-US" dirty="0"/>
              <a:t>Plenary Approval </a:t>
            </a:r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MOTION:  To approve </a:t>
            </a:r>
            <a:r>
              <a:rPr lang="en-US" dirty="0" smtClean="0"/>
              <a:t>and issue the </a:t>
            </a:r>
            <a:r>
              <a:rPr lang="en-US" kern="1200" dirty="0">
                <a:solidFill>
                  <a:schemeClr val="dk1"/>
                </a:solidFill>
              </a:rPr>
              <a:t>Proposed</a:t>
            </a:r>
            <a:r>
              <a:rPr lang="en-US" b="1" i="1" kern="1200" dirty="0">
                <a:solidFill>
                  <a:schemeClr val="dk1"/>
                </a:solidFill>
              </a:rPr>
              <a:t> </a:t>
            </a:r>
            <a:r>
              <a:rPr lang="en-US" kern="1200" dirty="0">
                <a:solidFill>
                  <a:schemeClr val="dk1"/>
                </a:solidFill>
              </a:rPr>
              <a:t>P802.16r Call for Contributions towards Session </a:t>
            </a:r>
            <a:r>
              <a:rPr lang="en-US" kern="1200" dirty="0" smtClean="0">
                <a:solidFill>
                  <a:schemeClr val="dk1"/>
                </a:solidFill>
              </a:rPr>
              <a:t>#</a:t>
            </a:r>
            <a:r>
              <a:rPr lang="en-US" kern="1200" dirty="0" smtClean="0">
                <a:solidFill>
                  <a:schemeClr val="dk1"/>
                </a:solidFill>
              </a:rPr>
              <a:t>90</a:t>
            </a:r>
            <a:endParaRPr lang="en-US" dirty="0"/>
          </a:p>
          <a:p>
            <a:r>
              <a:rPr lang="en-US" dirty="0" smtClean="0"/>
              <a:t>(</a:t>
            </a:r>
            <a:r>
              <a:rPr lang="en-US" dirty="0" smtClean="0"/>
              <a:t>802.16-14-0019-00-000r</a:t>
            </a:r>
            <a:r>
              <a:rPr lang="en-US" dirty="0" smtClean="0"/>
              <a:t>)</a:t>
            </a:r>
            <a:endParaRPr lang="en-US" dirty="0"/>
          </a:p>
          <a:p>
            <a:pPr lvl="1"/>
            <a:r>
              <a:rPr lang="en-US" dirty="0"/>
              <a:t>Mover:	</a:t>
            </a:r>
            <a:r>
              <a:rPr lang="en-US" dirty="0" smtClean="0"/>
              <a:t>  David Castelow	</a:t>
            </a:r>
            <a:r>
              <a:rPr lang="en-US" dirty="0"/>
              <a:t>	</a:t>
            </a:r>
          </a:p>
          <a:p>
            <a:pPr lvl="1"/>
            <a:r>
              <a:rPr lang="en-US" dirty="0"/>
              <a:t>Second</a:t>
            </a:r>
            <a:r>
              <a:rPr lang="en-US" dirty="0" smtClean="0"/>
              <a:t>: </a:t>
            </a:r>
            <a:r>
              <a:rPr lang="en-US" dirty="0" err="1" smtClean="0"/>
              <a:t>Jaesun</a:t>
            </a:r>
            <a:r>
              <a:rPr lang="en-US" dirty="0" smtClean="0"/>
              <a:t> Cha</a:t>
            </a:r>
          </a:p>
          <a:p>
            <a:pPr lvl="1"/>
            <a:r>
              <a:rPr lang="en-US" dirty="0" smtClean="0"/>
              <a:t>Approved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09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plate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9784</TotalTime>
  <Words>238</Words>
  <Application>Microsoft Office PowerPoint</Application>
  <PresentationFormat>On-screen Show (4:3)</PresentationFormat>
  <Paragraphs>74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ＭＳ Ｐゴシック</vt:lpstr>
      <vt:lpstr>Times</vt:lpstr>
      <vt:lpstr>Times New Roman</vt:lpstr>
      <vt:lpstr>Template</vt:lpstr>
      <vt:lpstr>PowerPoint Presentation</vt:lpstr>
      <vt:lpstr>Summary of Meeting Sessions</vt:lpstr>
      <vt:lpstr>Summary of Input Contribution</vt:lpstr>
      <vt:lpstr>Summary of Output Documents</vt:lpstr>
      <vt:lpstr>Chair’s Summary of Discussions</vt:lpstr>
      <vt:lpstr>Plenary Approval Motion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David Castelow</cp:lastModifiedBy>
  <cp:revision>178</cp:revision>
  <cp:lastPrinted>1998-02-10T13:28:06Z</cp:lastPrinted>
  <dcterms:created xsi:type="dcterms:W3CDTF">2011-12-30T17:06:23Z</dcterms:created>
  <dcterms:modified xsi:type="dcterms:W3CDTF">2014-01-23T22:26:47Z</dcterms:modified>
</cp:coreProperties>
</file>