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972" r:id="rId1"/>
  </p:sldMasterIdLst>
  <p:notesMasterIdLst>
    <p:notesMasterId r:id="rId13"/>
  </p:notesMasterIdLst>
  <p:sldIdLst>
    <p:sldId id="356" r:id="rId2"/>
    <p:sldId id="357" r:id="rId3"/>
    <p:sldId id="360" r:id="rId4"/>
    <p:sldId id="358" r:id="rId5"/>
    <p:sldId id="361" r:id="rId6"/>
    <p:sldId id="362" r:id="rId7"/>
    <p:sldId id="365" r:id="rId8"/>
    <p:sldId id="366" r:id="rId9"/>
    <p:sldId id="367" r:id="rId10"/>
    <p:sldId id="368" r:id="rId11"/>
    <p:sldId id="369" r:id="rId12"/>
  </p:sldIdLst>
  <p:sldSz cx="9144000" cy="6858000" type="letter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9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321393" algn="ctr" rtl="0" fontAlgn="base">
      <a:spcBef>
        <a:spcPct val="0"/>
      </a:spcBef>
      <a:spcAft>
        <a:spcPct val="0"/>
      </a:spcAft>
      <a:defRPr sz="29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642787" algn="ctr" rtl="0" fontAlgn="base">
      <a:spcBef>
        <a:spcPct val="0"/>
      </a:spcBef>
      <a:spcAft>
        <a:spcPct val="0"/>
      </a:spcAft>
      <a:defRPr sz="29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964179" algn="ctr" rtl="0" fontAlgn="base">
      <a:spcBef>
        <a:spcPct val="0"/>
      </a:spcBef>
      <a:spcAft>
        <a:spcPct val="0"/>
      </a:spcAft>
      <a:defRPr sz="29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285573" algn="ctr" rtl="0" fontAlgn="base">
      <a:spcBef>
        <a:spcPct val="0"/>
      </a:spcBef>
      <a:spcAft>
        <a:spcPct val="0"/>
      </a:spcAft>
      <a:defRPr sz="29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1606966" algn="l" defTabSz="321393" rtl="0" eaLnBrk="1" latinLnBrk="0" hangingPunct="1">
      <a:defRPr sz="29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1928359" algn="l" defTabSz="321393" rtl="0" eaLnBrk="1" latinLnBrk="0" hangingPunct="1">
      <a:defRPr sz="29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2249753" algn="l" defTabSz="321393" rtl="0" eaLnBrk="1" latinLnBrk="0" hangingPunct="1">
      <a:defRPr sz="29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2571146" algn="l" defTabSz="321393" rtl="0" eaLnBrk="1" latinLnBrk="0" hangingPunct="1">
      <a:defRPr sz="29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45">
          <p15:clr>
            <a:srgbClr val="A4A3A4"/>
          </p15:clr>
        </p15:guide>
        <p15:guide id="2" pos="54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0397B"/>
    <a:srgbClr val="42BECD"/>
    <a:srgbClr val="FFFFCC"/>
    <a:srgbClr val="DCE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43" autoAdjust="0"/>
  </p:normalViewPr>
  <p:slideViewPr>
    <p:cSldViewPr snapToGrid="0" snapToObjects="1">
      <p:cViewPr varScale="1">
        <p:scale>
          <a:sx n="70" d="100"/>
          <a:sy n="70" d="100"/>
        </p:scale>
        <p:origin x="-924" y="-102"/>
      </p:cViewPr>
      <p:guideLst>
        <p:guide orient="horz" pos="945"/>
        <p:guide pos="547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4820"/>
          </a:xfrm>
          <a:prstGeom prst="rect">
            <a:avLst/>
          </a:prstGeom>
        </p:spPr>
        <p:txBody>
          <a:bodyPr vert="horz" lIns="93153" tIns="46577" rIns="93153" bIns="465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4820"/>
          </a:xfrm>
          <a:prstGeom prst="rect">
            <a:avLst/>
          </a:prstGeom>
        </p:spPr>
        <p:txBody>
          <a:bodyPr vert="horz" lIns="93153" tIns="46577" rIns="93153" bIns="46577" rtlCol="0"/>
          <a:lstStyle>
            <a:lvl1pPr algn="r">
              <a:defRPr sz="1200"/>
            </a:lvl1pPr>
          </a:lstStyle>
          <a:p>
            <a:fld id="{153B1D51-1B1C-5440-9936-6A5C6A4D6414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3" tIns="46577" rIns="93153" bIns="465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3" tIns="46577" rIns="93153" bIns="4657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53" tIns="46577" rIns="93153" bIns="465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53" tIns="46577" rIns="93153" bIns="46577" rtlCol="0" anchor="b"/>
          <a:lstStyle>
            <a:lvl1pPr algn="r">
              <a:defRPr sz="1200"/>
            </a:lvl1pPr>
          </a:lstStyle>
          <a:p>
            <a:fld id="{471AAF2E-E393-4D48-8B39-6E28104252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8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21457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21457" algn="l" defTabSz="321457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42915" algn="l" defTabSz="321457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64372" algn="l" defTabSz="321457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85829" algn="l" defTabSz="321457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607287" algn="l" defTabSz="321457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28744" algn="l" defTabSz="321457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50201" algn="l" defTabSz="321457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71659" algn="l" defTabSz="321457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9"/>
            <a:ext cx="7773293" cy="1470049"/>
          </a:xfrm>
          <a:prstGeom prst="rect">
            <a:avLst/>
          </a:prstGeom>
        </p:spPr>
        <p:txBody>
          <a:bodyPr vert="horz" lIns="64279" tIns="32139" rIns="64279" bIns="32139"/>
          <a:lstStyle>
            <a:lvl1pPr>
              <a:defRPr sz="4300">
                <a:solidFill>
                  <a:srgbClr val="42BEC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0"/>
          </a:xfrm>
          <a:prstGeom prst="rect">
            <a:avLst/>
          </a:prstGeom>
        </p:spPr>
        <p:txBody>
          <a:bodyPr vert="horz" lIns="64279" tIns="32139" rIns="64279" bIns="32139"/>
          <a:lstStyle>
            <a:lvl1pPr marL="0" indent="0" algn="ctr">
              <a:buNone/>
              <a:defRPr sz="2600">
                <a:solidFill>
                  <a:srgbClr val="00397B"/>
                </a:solidFill>
              </a:defRPr>
            </a:lvl1pPr>
            <a:lvl2pPr marL="321393" indent="0" algn="ctr">
              <a:buNone/>
              <a:defRPr/>
            </a:lvl2pPr>
            <a:lvl3pPr marL="642787" indent="0" algn="ctr">
              <a:buNone/>
              <a:defRPr/>
            </a:lvl3pPr>
            <a:lvl4pPr marL="964179" indent="0" algn="ctr">
              <a:buNone/>
              <a:defRPr/>
            </a:lvl4pPr>
            <a:lvl5pPr marL="1285573" indent="0" algn="ctr">
              <a:buNone/>
              <a:defRPr/>
            </a:lvl5pPr>
            <a:lvl6pPr marL="1606966" indent="0" algn="ctr">
              <a:buNone/>
              <a:defRPr/>
            </a:lvl6pPr>
            <a:lvl7pPr marL="1928359" indent="0" algn="ctr">
              <a:buNone/>
              <a:defRPr/>
            </a:lvl7pPr>
            <a:lvl8pPr marL="2249753" indent="0" algn="ctr">
              <a:buNone/>
              <a:defRPr/>
            </a:lvl8pPr>
            <a:lvl9pPr marL="257114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846FC-4BEC-8740-B9FC-CDC5DE8132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464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6311057" cy="1143000"/>
          </a:xfrm>
          <a:prstGeom prst="rect">
            <a:avLst/>
          </a:prstGeom>
        </p:spPr>
        <p:txBody>
          <a:bodyPr vert="horz" lIns="64279" tIns="32139" rIns="64279" bIns="32139"/>
          <a:lstStyle>
            <a:lvl1pPr algn="l">
              <a:defRPr sz="3200">
                <a:solidFill>
                  <a:srgbClr val="42BEC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7" y="1600647"/>
            <a:ext cx="8228707" cy="4525118"/>
          </a:xfrm>
          <a:prstGeom prst="rect">
            <a:avLst/>
          </a:prstGeom>
        </p:spPr>
        <p:txBody>
          <a:bodyPr vert="eaVert" lIns="64279" tIns="32139" rIns="64279" bIns="32139"/>
          <a:lstStyle>
            <a:lvl1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2000">
                <a:solidFill>
                  <a:srgbClr val="00397B"/>
                </a:solidFill>
              </a:defRPr>
            </a:lvl1pPr>
            <a:lvl2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700">
                <a:solidFill>
                  <a:srgbClr val="00397B"/>
                </a:solidFill>
              </a:defRPr>
            </a:lvl2pPr>
            <a:lvl3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500">
                <a:solidFill>
                  <a:srgbClr val="00397B"/>
                </a:solidFill>
              </a:defRPr>
            </a:lvl3pPr>
            <a:lvl4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300">
                <a:solidFill>
                  <a:srgbClr val="00397B"/>
                </a:solidFill>
              </a:defRPr>
            </a:lvl4pPr>
            <a:lvl5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100">
                <a:solidFill>
                  <a:srgbClr val="00397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CCBE8-4625-E640-8A63-AA4B5D706E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69542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177" y="1071563"/>
            <a:ext cx="2057176" cy="5054202"/>
          </a:xfrm>
          <a:prstGeom prst="rect">
            <a:avLst/>
          </a:prstGeom>
        </p:spPr>
        <p:txBody>
          <a:bodyPr vert="eaVert" lIns="64279" tIns="32139" rIns="64279" bIns="32139"/>
          <a:lstStyle>
            <a:lvl1pPr>
              <a:defRPr sz="3200">
                <a:solidFill>
                  <a:srgbClr val="42BEC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7" y="274589"/>
            <a:ext cx="6064374" cy="5851177"/>
          </a:xfrm>
          <a:prstGeom prst="rect">
            <a:avLst/>
          </a:prstGeom>
        </p:spPr>
        <p:txBody>
          <a:bodyPr vert="eaVert" lIns="64279" tIns="32139" rIns="64279" bIns="32139"/>
          <a:lstStyle>
            <a:lvl1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2000">
                <a:solidFill>
                  <a:srgbClr val="00397B"/>
                </a:solidFill>
              </a:defRPr>
            </a:lvl1pPr>
            <a:lvl2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700">
                <a:solidFill>
                  <a:srgbClr val="00397B"/>
                </a:solidFill>
              </a:defRPr>
            </a:lvl2pPr>
            <a:lvl3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500">
                <a:solidFill>
                  <a:srgbClr val="00397B"/>
                </a:solidFill>
              </a:defRPr>
            </a:lvl3pPr>
            <a:lvl4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300">
                <a:solidFill>
                  <a:srgbClr val="00397B"/>
                </a:solidFill>
              </a:defRPr>
            </a:lvl4pPr>
            <a:lvl5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100">
                <a:solidFill>
                  <a:srgbClr val="00397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EBE37-FFBB-5A4B-B19F-8E2352FE27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8918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6311057" cy="1143000"/>
          </a:xfrm>
          <a:prstGeom prst="rect">
            <a:avLst/>
          </a:prstGeom>
        </p:spPr>
        <p:txBody>
          <a:bodyPr vert="horz" lIns="64279" tIns="32139" rIns="64279" bIns="32139"/>
          <a:lstStyle>
            <a:lvl1pPr algn="l">
              <a:defRPr sz="3200">
                <a:solidFill>
                  <a:srgbClr val="42BEC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647" y="1600647"/>
            <a:ext cx="8228707" cy="4525118"/>
          </a:xfrm>
          <a:prstGeom prst="rect">
            <a:avLst/>
          </a:prstGeom>
        </p:spPr>
        <p:txBody>
          <a:bodyPr vert="horz" lIns="64279" tIns="32139" rIns="64279" bIns="32139"/>
          <a:lstStyle>
            <a:lvl1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2000">
                <a:solidFill>
                  <a:srgbClr val="00397B"/>
                </a:solidFill>
              </a:defRPr>
            </a:lvl1pPr>
            <a:lvl2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700">
                <a:solidFill>
                  <a:srgbClr val="00397B"/>
                </a:solidFill>
              </a:defRPr>
            </a:lvl2pPr>
            <a:lvl3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500">
                <a:solidFill>
                  <a:srgbClr val="00397B"/>
                </a:solidFill>
              </a:defRPr>
            </a:lvl3pPr>
            <a:lvl4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300">
                <a:solidFill>
                  <a:srgbClr val="00397B"/>
                </a:solidFill>
              </a:defRPr>
            </a:lvl4pPr>
            <a:lvl5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100">
                <a:solidFill>
                  <a:srgbClr val="00397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xfrm>
            <a:off x="4446984" y="6587155"/>
            <a:ext cx="241102" cy="258962"/>
          </a:xfr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C4410A78-FCD3-504F-A7CA-129367DF0A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724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  <a:prstGeom prst="rect">
            <a:avLst/>
          </a:prstGeom>
        </p:spPr>
        <p:txBody>
          <a:bodyPr vert="horz" lIns="64279" tIns="32139" rIns="64279" bIns="32139" anchor="t"/>
          <a:lstStyle>
            <a:lvl1pPr algn="l">
              <a:defRPr sz="2800" b="1" cap="all">
                <a:solidFill>
                  <a:srgbClr val="42BEC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4"/>
            <a:ext cx="7772176" cy="1500188"/>
          </a:xfrm>
          <a:prstGeom prst="rect">
            <a:avLst/>
          </a:prstGeom>
        </p:spPr>
        <p:txBody>
          <a:bodyPr vert="horz" lIns="64279" tIns="32139" rIns="64279" bIns="32139" anchor="b"/>
          <a:lstStyle>
            <a:lvl1pPr marL="0" indent="0">
              <a:buNone/>
              <a:defRPr sz="1500">
                <a:solidFill>
                  <a:srgbClr val="00397B"/>
                </a:solidFill>
              </a:defRPr>
            </a:lvl1pPr>
            <a:lvl2pPr marL="321393" indent="0">
              <a:buNone/>
              <a:defRPr sz="1300"/>
            </a:lvl2pPr>
            <a:lvl3pPr marL="642787" indent="0">
              <a:buNone/>
              <a:defRPr sz="1100"/>
            </a:lvl3pPr>
            <a:lvl4pPr marL="964179" indent="0">
              <a:buNone/>
              <a:defRPr sz="1000"/>
            </a:lvl4pPr>
            <a:lvl5pPr marL="1285573" indent="0">
              <a:buNone/>
              <a:defRPr sz="1000"/>
            </a:lvl5pPr>
            <a:lvl6pPr marL="1606966" indent="0">
              <a:buNone/>
              <a:defRPr sz="1000"/>
            </a:lvl6pPr>
            <a:lvl7pPr marL="1928359" indent="0">
              <a:buNone/>
              <a:defRPr sz="1000"/>
            </a:lvl7pPr>
            <a:lvl8pPr marL="2249753" indent="0">
              <a:buNone/>
              <a:defRPr sz="1000"/>
            </a:lvl8pPr>
            <a:lvl9pPr marL="257114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020DF-2E23-DA45-B2E9-4E3C316C62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42888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6311057" cy="1143000"/>
          </a:xfrm>
          <a:prstGeom prst="rect">
            <a:avLst/>
          </a:prstGeom>
        </p:spPr>
        <p:txBody>
          <a:bodyPr vert="horz" lIns="64279" tIns="32139" rIns="64279" bIns="32139"/>
          <a:lstStyle>
            <a:lvl1pPr algn="l">
              <a:defRPr sz="3200">
                <a:solidFill>
                  <a:srgbClr val="42BEC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48" y="1600647"/>
            <a:ext cx="4060775" cy="4525118"/>
          </a:xfrm>
          <a:prstGeom prst="rect">
            <a:avLst/>
          </a:prstGeom>
        </p:spPr>
        <p:txBody>
          <a:bodyPr vert="horz" lIns="64279" tIns="32139" rIns="64279" bIns="32139"/>
          <a:lstStyle>
            <a:lvl1pPr>
              <a:defRPr sz="2000">
                <a:solidFill>
                  <a:srgbClr val="00397B"/>
                </a:solidFill>
              </a:defRPr>
            </a:lvl1pPr>
            <a:lvl2pPr>
              <a:defRPr sz="1700">
                <a:solidFill>
                  <a:srgbClr val="00397B"/>
                </a:solidFill>
              </a:defRPr>
            </a:lvl2pPr>
            <a:lvl3pPr>
              <a:defRPr sz="1500">
                <a:solidFill>
                  <a:srgbClr val="00397B"/>
                </a:solidFill>
              </a:defRPr>
            </a:lvl3pPr>
            <a:lvl4pPr>
              <a:defRPr sz="1300">
                <a:solidFill>
                  <a:srgbClr val="00397B"/>
                </a:solidFill>
              </a:defRPr>
            </a:lvl4pPr>
            <a:lvl5pPr>
              <a:defRPr sz="1300">
                <a:solidFill>
                  <a:srgbClr val="00397B"/>
                </a:solidFill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9" y="1600647"/>
            <a:ext cx="4060775" cy="4525118"/>
          </a:xfrm>
          <a:prstGeom prst="rect">
            <a:avLst/>
          </a:prstGeom>
        </p:spPr>
        <p:txBody>
          <a:bodyPr vert="horz" lIns="64279" tIns="32139" rIns="64279" bIns="32139"/>
          <a:lstStyle>
            <a:lvl1pPr>
              <a:defRPr sz="2000">
                <a:solidFill>
                  <a:srgbClr val="00397B"/>
                </a:solidFill>
              </a:defRPr>
            </a:lvl1pPr>
            <a:lvl2pPr>
              <a:defRPr sz="1700">
                <a:solidFill>
                  <a:srgbClr val="00397B"/>
                </a:solidFill>
              </a:defRPr>
            </a:lvl2pPr>
            <a:lvl3pPr>
              <a:defRPr sz="1500">
                <a:solidFill>
                  <a:srgbClr val="00397B"/>
                </a:solidFill>
              </a:defRPr>
            </a:lvl3pPr>
            <a:lvl4pPr>
              <a:defRPr sz="1300">
                <a:solidFill>
                  <a:srgbClr val="00397B"/>
                </a:solidFill>
              </a:defRPr>
            </a:lvl4pPr>
            <a:lvl5pPr>
              <a:defRPr sz="1300">
                <a:solidFill>
                  <a:srgbClr val="00397B"/>
                </a:solidFill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FEF5C-9FA2-CC42-B1F9-D2DBD2E031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15743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6257479" cy="1143000"/>
          </a:xfrm>
          <a:prstGeom prst="rect">
            <a:avLst/>
          </a:prstGeom>
        </p:spPr>
        <p:txBody>
          <a:bodyPr vert="horz" lIns="64279" tIns="32139" rIns="64279" bIns="32139"/>
          <a:lstStyle>
            <a:lvl1pPr algn="l">
              <a:defRPr sz="3200">
                <a:solidFill>
                  <a:srgbClr val="42BEC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8"/>
          </a:xfrm>
          <a:prstGeom prst="rect">
            <a:avLst/>
          </a:prstGeom>
        </p:spPr>
        <p:txBody>
          <a:bodyPr vert="horz" lIns="64279" tIns="32139" rIns="64279" bIns="32139" anchor="b"/>
          <a:lstStyle>
            <a:lvl1pPr marL="0" indent="0">
              <a:buNone/>
              <a:defRPr sz="1700" b="1">
                <a:solidFill>
                  <a:srgbClr val="00397B"/>
                </a:solidFill>
              </a:defRPr>
            </a:lvl1pPr>
            <a:lvl2pPr marL="321393" indent="0">
              <a:buNone/>
              <a:defRPr sz="1500" b="1"/>
            </a:lvl2pPr>
            <a:lvl3pPr marL="642787" indent="0">
              <a:buNone/>
              <a:defRPr sz="1300" b="1"/>
            </a:lvl3pPr>
            <a:lvl4pPr marL="964179" indent="0">
              <a:buNone/>
              <a:defRPr sz="1100" b="1"/>
            </a:lvl4pPr>
            <a:lvl5pPr marL="1285573" indent="0">
              <a:buNone/>
              <a:defRPr sz="1100" b="1"/>
            </a:lvl5pPr>
            <a:lvl6pPr marL="1606966" indent="0">
              <a:buNone/>
              <a:defRPr sz="1100" b="1"/>
            </a:lvl6pPr>
            <a:lvl7pPr marL="1928359" indent="0">
              <a:buNone/>
              <a:defRPr sz="1100" b="1"/>
            </a:lvl7pPr>
            <a:lvl8pPr marL="2249753" indent="0">
              <a:buNone/>
              <a:defRPr sz="1100" b="1"/>
            </a:lvl8pPr>
            <a:lvl9pPr marL="257114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  <a:prstGeom prst="rect">
            <a:avLst/>
          </a:prstGeom>
        </p:spPr>
        <p:txBody>
          <a:bodyPr vert="horz" lIns="64279" tIns="32139" rIns="64279" bIns="32139"/>
          <a:lstStyle>
            <a:lvl1pPr>
              <a:buClr>
                <a:srgbClr val="DCE214"/>
              </a:buClr>
              <a:defRPr sz="1700">
                <a:solidFill>
                  <a:srgbClr val="00397B"/>
                </a:solidFill>
              </a:defRPr>
            </a:lvl1pPr>
            <a:lvl2pPr>
              <a:buClr>
                <a:srgbClr val="DCE214"/>
              </a:buClr>
              <a:defRPr sz="1500">
                <a:solidFill>
                  <a:srgbClr val="00397B"/>
                </a:solidFill>
              </a:defRPr>
            </a:lvl2pPr>
            <a:lvl3pPr>
              <a:buClr>
                <a:srgbClr val="DCE214"/>
              </a:buClr>
              <a:defRPr sz="1300">
                <a:solidFill>
                  <a:srgbClr val="00397B"/>
                </a:solidFill>
              </a:defRPr>
            </a:lvl3pPr>
            <a:lvl4pPr>
              <a:buClr>
                <a:srgbClr val="DCE214"/>
              </a:buClr>
              <a:defRPr sz="1100">
                <a:solidFill>
                  <a:srgbClr val="00397B"/>
                </a:solidFill>
              </a:defRPr>
            </a:lvl4pPr>
            <a:lvl5pPr>
              <a:buClr>
                <a:srgbClr val="DCE214"/>
              </a:buClr>
              <a:defRPr sz="1100">
                <a:solidFill>
                  <a:srgbClr val="00397B"/>
                </a:solidFill>
              </a:defRPr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8"/>
          </a:xfrm>
          <a:prstGeom prst="rect">
            <a:avLst/>
          </a:prstGeom>
        </p:spPr>
        <p:txBody>
          <a:bodyPr vert="horz" lIns="64279" tIns="32139" rIns="64279" bIns="32139" anchor="b"/>
          <a:lstStyle>
            <a:lvl1pPr marL="0" indent="0">
              <a:buNone/>
              <a:defRPr sz="1700" b="1">
                <a:solidFill>
                  <a:srgbClr val="00397B"/>
                </a:solidFill>
              </a:defRPr>
            </a:lvl1pPr>
            <a:lvl2pPr marL="321393" indent="0">
              <a:buNone/>
              <a:defRPr sz="1500" b="1"/>
            </a:lvl2pPr>
            <a:lvl3pPr marL="642787" indent="0">
              <a:buNone/>
              <a:defRPr sz="1300" b="1"/>
            </a:lvl3pPr>
            <a:lvl4pPr marL="964179" indent="0">
              <a:buNone/>
              <a:defRPr sz="1100" b="1"/>
            </a:lvl4pPr>
            <a:lvl5pPr marL="1285573" indent="0">
              <a:buNone/>
              <a:defRPr sz="1100" b="1"/>
            </a:lvl5pPr>
            <a:lvl6pPr marL="1606966" indent="0">
              <a:buNone/>
              <a:defRPr sz="1100" b="1"/>
            </a:lvl6pPr>
            <a:lvl7pPr marL="1928359" indent="0">
              <a:buNone/>
              <a:defRPr sz="1100" b="1"/>
            </a:lvl7pPr>
            <a:lvl8pPr marL="2249753" indent="0">
              <a:buNone/>
              <a:defRPr sz="1100" b="1"/>
            </a:lvl8pPr>
            <a:lvl9pPr marL="257114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  <a:prstGeom prst="rect">
            <a:avLst/>
          </a:prstGeom>
        </p:spPr>
        <p:txBody>
          <a:bodyPr vert="horz" lIns="64279" tIns="32139" rIns="64279" bIns="32139"/>
          <a:lstStyle>
            <a:lvl1pPr>
              <a:buClr>
                <a:srgbClr val="DCE214"/>
              </a:buClr>
              <a:defRPr sz="1700">
                <a:solidFill>
                  <a:srgbClr val="00397B"/>
                </a:solidFill>
              </a:defRPr>
            </a:lvl1pPr>
            <a:lvl2pPr>
              <a:buClr>
                <a:srgbClr val="DCE214"/>
              </a:buClr>
              <a:defRPr sz="1500">
                <a:solidFill>
                  <a:srgbClr val="00397B"/>
                </a:solidFill>
              </a:defRPr>
            </a:lvl2pPr>
            <a:lvl3pPr>
              <a:buClr>
                <a:srgbClr val="DCE214"/>
              </a:buClr>
              <a:defRPr sz="1300">
                <a:solidFill>
                  <a:srgbClr val="00397B"/>
                </a:solidFill>
              </a:defRPr>
            </a:lvl3pPr>
            <a:lvl4pPr>
              <a:buClr>
                <a:srgbClr val="DCE214"/>
              </a:buClr>
              <a:defRPr sz="1100">
                <a:solidFill>
                  <a:srgbClr val="00397B"/>
                </a:solidFill>
              </a:defRPr>
            </a:lvl4pPr>
            <a:lvl5pPr>
              <a:buClr>
                <a:srgbClr val="DCE214"/>
              </a:buClr>
              <a:defRPr sz="1100">
                <a:solidFill>
                  <a:srgbClr val="00397B"/>
                </a:solidFill>
              </a:defRPr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313BC-F93B-404A-98E3-B2CF7491B5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87465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6257479" cy="1143000"/>
          </a:xfrm>
          <a:prstGeom prst="rect">
            <a:avLst/>
          </a:prstGeom>
        </p:spPr>
        <p:txBody>
          <a:bodyPr vert="horz" lIns="64279" tIns="32139" rIns="64279" bIns="32139"/>
          <a:lstStyle>
            <a:lvl1pPr algn="l">
              <a:defRPr sz="3200">
                <a:solidFill>
                  <a:srgbClr val="42BEC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CF445-B826-7E4D-83B9-DF78E81D7E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51365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25438-CCF1-B845-A4FE-250287EC91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71543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8" y="273474"/>
            <a:ext cx="3008189" cy="1161975"/>
          </a:xfrm>
          <a:prstGeom prst="rect">
            <a:avLst/>
          </a:prstGeom>
        </p:spPr>
        <p:txBody>
          <a:bodyPr vert="horz" lIns="64279" tIns="32139" rIns="64279" bIns="32139" anchor="b"/>
          <a:lstStyle>
            <a:lvl1pPr algn="l">
              <a:defRPr sz="1500" b="1">
                <a:solidFill>
                  <a:srgbClr val="00397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  <a:prstGeom prst="rect">
            <a:avLst/>
          </a:prstGeom>
        </p:spPr>
        <p:txBody>
          <a:bodyPr vert="horz" lIns="64279" tIns="32139" rIns="64279" bIns="32139"/>
          <a:lstStyle>
            <a:lvl1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2200">
                <a:solidFill>
                  <a:srgbClr val="00397B"/>
                </a:solidFill>
              </a:defRPr>
            </a:lvl1pPr>
            <a:lvl2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2000">
                <a:solidFill>
                  <a:srgbClr val="00397B"/>
                </a:solidFill>
              </a:defRPr>
            </a:lvl2pPr>
            <a:lvl3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700">
                <a:solidFill>
                  <a:srgbClr val="00397B"/>
                </a:solidFill>
              </a:defRPr>
            </a:lvl3pPr>
            <a:lvl4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500">
                <a:solidFill>
                  <a:srgbClr val="00397B"/>
                </a:solidFill>
              </a:defRPr>
            </a:lvl4pPr>
            <a:lvl5pPr>
              <a:spcBef>
                <a:spcPts val="422"/>
              </a:spcBef>
              <a:spcAft>
                <a:spcPts val="422"/>
              </a:spcAft>
              <a:buClr>
                <a:srgbClr val="DCE214"/>
              </a:buClr>
              <a:defRPr sz="1500">
                <a:solidFill>
                  <a:srgbClr val="00397B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8" y="1435449"/>
            <a:ext cx="3008189" cy="4690318"/>
          </a:xfrm>
          <a:prstGeom prst="rect">
            <a:avLst/>
          </a:prstGeom>
        </p:spPr>
        <p:txBody>
          <a:bodyPr vert="horz" lIns="64279" tIns="32139" rIns="64279" bIns="32139"/>
          <a:lstStyle>
            <a:lvl1pPr marL="0" indent="0">
              <a:buNone/>
              <a:defRPr sz="1000">
                <a:solidFill>
                  <a:srgbClr val="00397B"/>
                </a:solidFill>
              </a:defRPr>
            </a:lvl1pPr>
            <a:lvl2pPr marL="321393" indent="0">
              <a:buNone/>
              <a:defRPr sz="900"/>
            </a:lvl2pPr>
            <a:lvl3pPr marL="642787" indent="0">
              <a:buNone/>
              <a:defRPr sz="700"/>
            </a:lvl3pPr>
            <a:lvl4pPr marL="964179" indent="0">
              <a:buNone/>
              <a:defRPr sz="700"/>
            </a:lvl4pPr>
            <a:lvl5pPr marL="1285573" indent="0">
              <a:buNone/>
              <a:defRPr sz="700"/>
            </a:lvl5pPr>
            <a:lvl6pPr marL="1606966" indent="0">
              <a:buNone/>
              <a:defRPr sz="700"/>
            </a:lvl6pPr>
            <a:lvl7pPr marL="1928359" indent="0">
              <a:buNone/>
              <a:defRPr sz="700"/>
            </a:lvl7pPr>
            <a:lvl8pPr marL="2249753" indent="0">
              <a:buNone/>
              <a:defRPr sz="700"/>
            </a:lvl8pPr>
            <a:lvl9pPr marL="2571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107BB-55B8-6F44-AF2C-6A6CD1AEFC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50428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6" y="4800825"/>
            <a:ext cx="5486177" cy="567034"/>
          </a:xfrm>
          <a:prstGeom prst="rect">
            <a:avLst/>
          </a:prstGeom>
        </p:spPr>
        <p:txBody>
          <a:bodyPr vert="horz" lIns="64279" tIns="32139" rIns="64279" bIns="32139" anchor="b"/>
          <a:lstStyle>
            <a:lvl1pPr algn="l">
              <a:defRPr sz="1500" b="1">
                <a:solidFill>
                  <a:srgbClr val="00397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6" y="612801"/>
            <a:ext cx="5486177" cy="4114354"/>
          </a:xfrm>
          <a:prstGeom prst="rect">
            <a:avLst/>
          </a:prstGeom>
        </p:spPr>
        <p:txBody>
          <a:bodyPr vert="horz" lIns="64279" tIns="32139" rIns="64279" bIns="32139"/>
          <a:lstStyle>
            <a:lvl1pPr marL="0" indent="0">
              <a:buNone/>
              <a:defRPr sz="2200"/>
            </a:lvl1pPr>
            <a:lvl2pPr marL="321393" indent="0">
              <a:buNone/>
              <a:defRPr sz="2000"/>
            </a:lvl2pPr>
            <a:lvl3pPr marL="642787" indent="0">
              <a:buNone/>
              <a:defRPr sz="1700"/>
            </a:lvl3pPr>
            <a:lvl4pPr marL="964179" indent="0">
              <a:buNone/>
              <a:defRPr sz="1500"/>
            </a:lvl4pPr>
            <a:lvl5pPr marL="1285573" indent="0">
              <a:buNone/>
              <a:defRPr sz="1500"/>
            </a:lvl5pPr>
            <a:lvl6pPr marL="1606966" indent="0">
              <a:buNone/>
              <a:defRPr sz="1500"/>
            </a:lvl6pPr>
            <a:lvl7pPr marL="1928359" indent="0">
              <a:buNone/>
              <a:defRPr sz="1500"/>
            </a:lvl7pPr>
            <a:lvl8pPr marL="2249753" indent="0">
              <a:buNone/>
              <a:defRPr sz="1500"/>
            </a:lvl8pPr>
            <a:lvl9pPr marL="2571146" indent="0">
              <a:buNone/>
              <a:defRPr sz="15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6" y="5367860"/>
            <a:ext cx="5486177" cy="804788"/>
          </a:xfrm>
          <a:prstGeom prst="rect">
            <a:avLst/>
          </a:prstGeom>
        </p:spPr>
        <p:txBody>
          <a:bodyPr vert="horz" lIns="64279" tIns="32139" rIns="64279" bIns="32139"/>
          <a:lstStyle>
            <a:lvl1pPr marL="0" indent="0">
              <a:buNone/>
              <a:defRPr sz="1000">
                <a:solidFill>
                  <a:srgbClr val="00397B"/>
                </a:solidFill>
              </a:defRPr>
            </a:lvl1pPr>
            <a:lvl2pPr marL="321393" indent="0">
              <a:buNone/>
              <a:defRPr sz="900"/>
            </a:lvl2pPr>
            <a:lvl3pPr marL="642787" indent="0">
              <a:buNone/>
              <a:defRPr sz="700"/>
            </a:lvl3pPr>
            <a:lvl4pPr marL="964179" indent="0">
              <a:buNone/>
              <a:defRPr sz="700"/>
            </a:lvl4pPr>
            <a:lvl5pPr marL="1285573" indent="0">
              <a:buNone/>
              <a:defRPr sz="700"/>
            </a:lvl5pPr>
            <a:lvl6pPr marL="1606966" indent="0">
              <a:buNone/>
              <a:defRPr sz="700"/>
            </a:lvl6pPr>
            <a:lvl7pPr marL="1928359" indent="0">
              <a:buNone/>
              <a:defRPr sz="700"/>
            </a:lvl7pPr>
            <a:lvl8pPr marL="2249753" indent="0">
              <a:buNone/>
              <a:defRPr sz="700"/>
            </a:lvl8pPr>
            <a:lvl9pPr marL="2571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83B31-74F7-1D41-809B-E0FBF15E9A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6017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494" y="212080"/>
            <a:ext cx="1444122" cy="550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4446984" y="6509742"/>
            <a:ext cx="241102" cy="258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64279" tIns="32139" rIns="64279" bIns="3213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 smtClean="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522264" indent="-200871" eaLnBrk="0" hangingPunct="0">
              <a:defRPr sz="29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803483" indent="-160696" eaLnBrk="0" hangingPunct="0">
              <a:defRPr sz="29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124877" indent="-160696" eaLnBrk="0" hangingPunct="0">
              <a:defRPr sz="29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1446270" indent="-160696" eaLnBrk="0" hangingPunct="0">
              <a:defRPr sz="29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1767662" indent="-160696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089056" indent="-160696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2410449" indent="-160696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2731842" indent="-160696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>
              <a:defRPr/>
            </a:pPr>
            <a:fld id="{55E00578-A74E-F745-9ADA-726725969A1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685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5pPr>
      <a:lvl6pPr marL="321393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64278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96417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285573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624931" indent="-401742" algn="l" rtl="0" eaLnBrk="0" fontAlgn="base" hangingPunct="0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29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37397" indent="-401742" algn="l" rtl="0" eaLnBrk="0" fontAlgn="base" hangingPunct="0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29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49863" indent="-401742" algn="l" rtl="0" eaLnBrk="0" fontAlgn="base" hangingPunct="0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29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62328" indent="-401742" algn="l" rtl="0" eaLnBrk="0" fontAlgn="base" hangingPunct="0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29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74794" indent="-401742" algn="l" rtl="0" eaLnBrk="0" fontAlgn="base" hangingPunct="0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29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96186" indent="-40174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29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17580" indent="-40174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29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8973" indent="-40174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29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60367" indent="-401742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29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39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393" algn="l" defTabSz="32139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787" algn="l" defTabSz="32139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179" algn="l" defTabSz="32139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573" algn="l" defTabSz="32139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6966" algn="l" defTabSz="32139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359" algn="l" defTabSz="32139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49753" algn="l" defTabSz="32139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146" algn="l" defTabSz="32139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998085"/>
            <a:ext cx="7773293" cy="1949831"/>
          </a:xfrm>
        </p:spPr>
        <p:txBody>
          <a:bodyPr/>
          <a:lstStyle/>
          <a:p>
            <a:r>
              <a:rPr lang="en-US" dirty="0" smtClean="0"/>
              <a:t>IEEE 802 Wireless Use Cases</a:t>
            </a:r>
            <a:br>
              <a:rPr lang="en-US" dirty="0" smtClean="0"/>
            </a:br>
            <a:r>
              <a:rPr lang="en-US" dirty="0" smtClean="0"/>
              <a:t>Wireless &amp; Mobility </a:t>
            </a:r>
            <a:r>
              <a:rPr lang="en-US" dirty="0" smtClean="0"/>
              <a:t>DG</a:t>
            </a:r>
            <a:br>
              <a:rPr lang="en-US" dirty="0" smtClean="0"/>
            </a:br>
            <a:r>
              <a:rPr lang="en-US" sz="3600" dirty="0"/>
              <a:t>DCN 16-14-0020-00-Gcon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138984"/>
            <a:ext cx="6400354" cy="2844468"/>
          </a:xfrm>
        </p:spPr>
        <p:txBody>
          <a:bodyPr/>
          <a:lstStyle/>
          <a:p>
            <a:r>
              <a:rPr lang="en-US" dirty="0" smtClean="0"/>
              <a:t>Charlie </a:t>
            </a:r>
            <a:r>
              <a:rPr lang="en-US" dirty="0" smtClean="0"/>
              <a:t>Perkins / </a:t>
            </a:r>
            <a:r>
              <a:rPr lang="en-US" dirty="0" err="1" smtClean="0"/>
              <a:t>Futurewei</a:t>
            </a:r>
            <a:endParaRPr lang="en-US" dirty="0" smtClean="0"/>
          </a:p>
          <a:p>
            <a:r>
              <a:rPr lang="en-US" dirty="0" smtClean="0"/>
              <a:t>IEEE 802 Wireless Interim, Los Angeles</a:t>
            </a:r>
          </a:p>
          <a:p>
            <a:r>
              <a:rPr lang="en-US" dirty="0" smtClean="0"/>
              <a:t>January 23, 2014 SDN </a:t>
            </a:r>
            <a:r>
              <a:rPr lang="en-US" dirty="0" err="1" smtClean="0"/>
              <a:t>BoF</a:t>
            </a:r>
            <a:endParaRPr lang="en-US" dirty="0" smtClean="0"/>
          </a:p>
          <a:p>
            <a:r>
              <a:rPr lang="en-US" dirty="0" smtClean="0"/>
              <a:t>Previously presented:</a:t>
            </a:r>
            <a:endParaRPr lang="en-US" dirty="0" smtClean="0"/>
          </a:p>
          <a:p>
            <a:r>
              <a:rPr lang="en-US" dirty="0" smtClean="0"/>
              <a:t>October 10, 2013 ONF Member Workday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588"/>
            <a:ext cx="7531099" cy="1143000"/>
          </a:xfrm>
        </p:spPr>
        <p:txBody>
          <a:bodyPr/>
          <a:lstStyle/>
          <a:p>
            <a:r>
              <a:rPr lang="en-US" dirty="0" smtClean="0"/>
              <a:t>Use Case 15: Sharing access and backhaul network resources [OmniRAN]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Sharing access and backhaul network resources</a:t>
            </a:r>
          </a:p>
          <a:p>
            <a:r>
              <a:rPr lang="en-US" dirty="0" smtClean="0"/>
              <a:t>abstracting multiple heterogeneous access networks into a single access model</a:t>
            </a:r>
          </a:p>
          <a:p>
            <a:r>
              <a:rPr lang="en-US" dirty="0" smtClean="0"/>
              <a:t>need to define open interfaces to manage and configure heterogeneous access networks</a:t>
            </a:r>
          </a:p>
          <a:p>
            <a:r>
              <a:rPr lang="en-US" dirty="0" smtClean="0"/>
              <a:t>OmniRAN provides a generic model of an access network based on multiple IEEE 802 technologies</a:t>
            </a:r>
          </a:p>
          <a:p>
            <a:r>
              <a:rPr lang="en-US" dirty="0" smtClean="0"/>
              <a:t>Proposal:</a:t>
            </a:r>
          </a:p>
          <a:p>
            <a:pPr lvl="1"/>
            <a:r>
              <a:rPr lang="en-US" dirty="0" smtClean="0"/>
              <a:t>OpenFlow protocol extensions for controlling and configuring IEEE 802 nodes - </a:t>
            </a:r>
            <a:r>
              <a:rPr lang="en-US" u="sng" dirty="0" smtClean="0"/>
              <a:t>ONF responsibility</a:t>
            </a:r>
            <a:endParaRPr lang="en-US" dirty="0" smtClean="0"/>
          </a:p>
          <a:p>
            <a:pPr lvl="1"/>
            <a:r>
              <a:rPr lang="en-US" dirty="0" smtClean="0"/>
              <a:t>‘OmniRAN’ Network Reference Model (e.g. listing the control functions and interfaces required for controlling the access networks), APIs and features for the individual IEEE 802 technologies - </a:t>
            </a:r>
            <a:r>
              <a:rPr lang="en-US" u="sng" dirty="0" smtClean="0"/>
              <a:t>IEEE 802 responsibility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410A78-FCD3-504F-A7CA-129367DF0A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6768653" cy="1143000"/>
          </a:xfrm>
        </p:spPr>
        <p:txBody>
          <a:bodyPr/>
          <a:lstStyle/>
          <a:p>
            <a:r>
              <a:rPr lang="en-US" dirty="0" smtClean="0"/>
              <a:t>SDN-based OmniRAN Architecture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8CF445-B826-7E4D-83B9-DF78E81D7E9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801" y="901700"/>
            <a:ext cx="7759700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IEEE 802 Wireless standardization effort</a:t>
            </a:r>
          </a:p>
          <a:p>
            <a:r>
              <a:rPr lang="en-US" dirty="0" smtClean="0"/>
              <a:t>Brief overview of three groups contributing use cases</a:t>
            </a:r>
          </a:p>
          <a:p>
            <a:r>
              <a:rPr lang="en-US" dirty="0" smtClean="0"/>
              <a:t>802.16r: Connection-Oriented SDN for Wireless SCB</a:t>
            </a:r>
          </a:p>
          <a:p>
            <a:r>
              <a:rPr lang="en-US" dirty="0" smtClean="0"/>
              <a:t>802.21: Media-Independent Handover</a:t>
            </a:r>
          </a:p>
          <a:p>
            <a:r>
              <a:rPr lang="en-US" dirty="0" smtClean="0"/>
              <a:t>OmniRAN: Sharing access and backhaul network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410A78-FCD3-504F-A7CA-129367DF0A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6257479" cy="626749"/>
          </a:xfrm>
        </p:spPr>
        <p:txBody>
          <a:bodyPr/>
          <a:lstStyle/>
          <a:p>
            <a:r>
              <a:rPr lang="en-US" dirty="0" smtClean="0"/>
              <a:t>Overview of </a:t>
            </a: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8CF445-B826-7E4D-83B9-DF78E81D7E9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51619" y="1050131"/>
            <a:ext cx="8913813" cy="5284788"/>
            <a:chOff x="152400" y="1295400"/>
            <a:chExt cx="8913813" cy="5284788"/>
          </a:xfrm>
        </p:grpSpPr>
        <p:sp>
          <p:nvSpPr>
            <p:cNvPr id="5" name="CustomShape 2"/>
            <p:cNvSpPr>
              <a:spLocks noChangeArrowheads="1"/>
            </p:cNvSpPr>
            <p:nvPr/>
          </p:nvSpPr>
          <p:spPr bwMode="auto">
            <a:xfrm>
              <a:off x="1652588" y="2022475"/>
              <a:ext cx="1346200" cy="7493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CustomShape 3"/>
            <p:cNvSpPr>
              <a:spLocks noChangeArrowheads="1"/>
            </p:cNvSpPr>
            <p:nvPr/>
          </p:nvSpPr>
          <p:spPr bwMode="auto">
            <a:xfrm>
              <a:off x="1890713" y="2063750"/>
              <a:ext cx="933450" cy="636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802.3</a:t>
              </a:r>
              <a:endParaRPr lang="en-US"/>
            </a:p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Ethernet</a:t>
              </a:r>
              <a:endParaRPr lang="en-US"/>
            </a:p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David Law</a:t>
              </a:r>
              <a:endParaRPr lang="en-US"/>
            </a:p>
          </p:txBody>
        </p:sp>
        <p:sp>
          <p:nvSpPr>
            <p:cNvPr id="7" name="CustomShape 4"/>
            <p:cNvSpPr>
              <a:spLocks noChangeArrowheads="1"/>
            </p:cNvSpPr>
            <p:nvPr/>
          </p:nvSpPr>
          <p:spPr bwMode="auto">
            <a:xfrm>
              <a:off x="1627188" y="2930525"/>
              <a:ext cx="1358900" cy="7620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CustomShape 5"/>
            <p:cNvSpPr>
              <a:spLocks noChangeArrowheads="1"/>
            </p:cNvSpPr>
            <p:nvPr/>
          </p:nvSpPr>
          <p:spPr bwMode="auto">
            <a:xfrm>
              <a:off x="1790700" y="2978150"/>
              <a:ext cx="1103313" cy="636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200" b="1" dirty="0">
                  <a:solidFill>
                    <a:srgbClr val="000000"/>
                  </a:solidFill>
                </a:rPr>
                <a:t>802.16</a:t>
              </a:r>
              <a:endParaRPr lang="en-US" dirty="0"/>
            </a:p>
            <a:p>
              <a:pPr algn="ctr"/>
              <a:r>
                <a:rPr lang="en-US" sz="1200" b="1" dirty="0">
                  <a:solidFill>
                    <a:srgbClr val="000000"/>
                  </a:solidFill>
                </a:rPr>
                <a:t>BWA</a:t>
              </a:r>
              <a:endParaRPr lang="en-US" dirty="0"/>
            </a:p>
            <a:p>
              <a:pPr algn="ctr"/>
              <a:r>
                <a:rPr lang="en-US" sz="1200" b="1" dirty="0">
                  <a:solidFill>
                    <a:srgbClr val="000000"/>
                  </a:solidFill>
                </a:rPr>
                <a:t>Roger Marks</a:t>
              </a:r>
              <a:endParaRPr lang="en-US" dirty="0"/>
            </a:p>
          </p:txBody>
        </p:sp>
        <p:sp>
          <p:nvSpPr>
            <p:cNvPr id="9" name="CustomShape 6"/>
            <p:cNvSpPr>
              <a:spLocks noChangeArrowheads="1"/>
            </p:cNvSpPr>
            <p:nvPr/>
          </p:nvSpPr>
          <p:spPr bwMode="auto">
            <a:xfrm>
              <a:off x="3155950" y="2016125"/>
              <a:ext cx="1282700" cy="7493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CustomShape 7"/>
            <p:cNvSpPr>
              <a:spLocks noChangeArrowheads="1"/>
            </p:cNvSpPr>
            <p:nvPr/>
          </p:nvSpPr>
          <p:spPr bwMode="auto">
            <a:xfrm>
              <a:off x="3200400" y="2057400"/>
              <a:ext cx="1273175" cy="636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802.11</a:t>
              </a:r>
              <a:endParaRPr lang="en-US"/>
            </a:p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WLAN</a:t>
              </a:r>
              <a:endParaRPr lang="en-US"/>
            </a:p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Bruce Kraemer</a:t>
              </a:r>
              <a:endParaRPr lang="en-US"/>
            </a:p>
          </p:txBody>
        </p:sp>
        <p:grpSp>
          <p:nvGrpSpPr>
            <p:cNvPr id="11" name="Group 47"/>
            <p:cNvGrpSpPr/>
            <p:nvPr/>
          </p:nvGrpSpPr>
          <p:grpSpPr>
            <a:xfrm>
              <a:off x="180975" y="2022475"/>
              <a:ext cx="1423988" cy="749300"/>
              <a:chOff x="228600" y="2778125"/>
              <a:chExt cx="1423988" cy="749300"/>
            </a:xfrm>
          </p:grpSpPr>
          <p:sp>
            <p:nvSpPr>
              <p:cNvPr id="54" name="CustomShape 8"/>
              <p:cNvSpPr>
                <a:spLocks noChangeArrowheads="1"/>
              </p:cNvSpPr>
              <p:nvPr/>
            </p:nvSpPr>
            <p:spPr bwMode="auto">
              <a:xfrm>
                <a:off x="267494" y="2778125"/>
                <a:ext cx="1346200" cy="749300"/>
              </a:xfrm>
              <a:prstGeom prst="rect">
                <a:avLst/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CustomShape 9"/>
              <p:cNvSpPr>
                <a:spLocks noChangeArrowheads="1"/>
              </p:cNvSpPr>
              <p:nvPr/>
            </p:nvSpPr>
            <p:spPr bwMode="auto">
              <a:xfrm>
                <a:off x="228600" y="2834481"/>
                <a:ext cx="1423988" cy="6365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360" tIns="44280" rIns="90360" bIns="44280"/>
              <a:lstStyle/>
              <a:p>
                <a:pPr algn="ctr"/>
                <a:r>
                  <a:rPr lang="en-US" sz="1200" b="1">
                    <a:solidFill>
                      <a:srgbClr val="000000"/>
                    </a:solidFill>
                  </a:rPr>
                  <a:t>802.1</a:t>
                </a:r>
                <a:endParaRPr lang="en-US"/>
              </a:p>
              <a:p>
                <a:pPr algn="ctr"/>
                <a:r>
                  <a:rPr lang="en-US" sz="1200" b="1">
                    <a:solidFill>
                      <a:srgbClr val="000000"/>
                    </a:solidFill>
                  </a:rPr>
                  <a:t>BRIDGING/ARCH</a:t>
                </a:r>
                <a:endParaRPr lang="en-US"/>
              </a:p>
              <a:p>
                <a:pPr algn="ctr"/>
                <a:r>
                  <a:rPr lang="en-US" sz="1200" b="1">
                    <a:solidFill>
                      <a:srgbClr val="000000"/>
                    </a:solidFill>
                  </a:rPr>
                  <a:t>Tony Jeffree</a:t>
                </a:r>
                <a:endParaRPr lang="en-US"/>
              </a:p>
            </p:txBody>
          </p:sp>
        </p:grpSp>
        <p:sp>
          <p:nvSpPr>
            <p:cNvPr id="12" name="CustomShape 10"/>
            <p:cNvSpPr>
              <a:spLocks noChangeArrowheads="1"/>
            </p:cNvSpPr>
            <p:nvPr/>
          </p:nvSpPr>
          <p:spPr bwMode="auto">
            <a:xfrm>
              <a:off x="568325" y="1681163"/>
              <a:ext cx="2813050" cy="331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r>
                <a:rPr lang="en-US" sz="1600" b="1">
                  <a:solidFill>
                    <a:srgbClr val="000000"/>
                  </a:solidFill>
                </a:rPr>
                <a:t>Working Group/TAG Chairs</a:t>
              </a:r>
              <a:endParaRPr lang="en-US"/>
            </a:p>
          </p:txBody>
        </p:sp>
        <p:sp>
          <p:nvSpPr>
            <p:cNvPr id="13" name="CustomShape 11"/>
            <p:cNvSpPr>
              <a:spLocks noChangeArrowheads="1"/>
            </p:cNvSpPr>
            <p:nvPr/>
          </p:nvSpPr>
          <p:spPr bwMode="auto">
            <a:xfrm>
              <a:off x="6159500" y="2778125"/>
              <a:ext cx="1346200" cy="7493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CustomShape 12"/>
            <p:cNvSpPr>
              <a:spLocks noChangeArrowheads="1"/>
            </p:cNvSpPr>
            <p:nvPr/>
          </p:nvSpPr>
          <p:spPr bwMode="auto">
            <a:xfrm>
              <a:off x="6210300" y="2819400"/>
              <a:ext cx="1323975" cy="454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1st VICE CHAIR</a:t>
              </a:r>
              <a:endParaRPr lang="en-US"/>
            </a:p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Pat Thaler</a:t>
              </a:r>
              <a:endParaRPr lang="en-US"/>
            </a:p>
          </p:txBody>
        </p:sp>
        <p:sp>
          <p:nvSpPr>
            <p:cNvPr id="15" name="CustomShape 13"/>
            <p:cNvSpPr>
              <a:spLocks noChangeArrowheads="1"/>
            </p:cNvSpPr>
            <p:nvPr/>
          </p:nvSpPr>
          <p:spPr bwMode="auto">
            <a:xfrm>
              <a:off x="7651750" y="3640138"/>
              <a:ext cx="1346200" cy="7493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CustomShape 14"/>
            <p:cNvSpPr>
              <a:spLocks noChangeArrowheads="1"/>
            </p:cNvSpPr>
            <p:nvPr/>
          </p:nvSpPr>
          <p:spPr bwMode="auto">
            <a:xfrm>
              <a:off x="7613650" y="3681413"/>
              <a:ext cx="1452563" cy="439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100" b="1" dirty="0">
                  <a:solidFill>
                    <a:srgbClr val="000000"/>
                  </a:solidFill>
                </a:rPr>
                <a:t>RECORDING SECY</a:t>
              </a:r>
              <a:endParaRPr lang="en-US" dirty="0"/>
            </a:p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John </a:t>
              </a:r>
              <a:r>
                <a:rPr lang="en-US" sz="1200" b="1" dirty="0" err="1" smtClean="0">
                  <a:solidFill>
                    <a:srgbClr val="000000"/>
                  </a:solidFill>
                </a:rPr>
                <a:t>D’Ambrosia</a:t>
              </a:r>
              <a:endParaRPr lang="en-US" dirty="0"/>
            </a:p>
          </p:txBody>
        </p:sp>
        <p:sp>
          <p:nvSpPr>
            <p:cNvPr id="17" name="CustomShape 15"/>
            <p:cNvSpPr>
              <a:spLocks noChangeArrowheads="1"/>
            </p:cNvSpPr>
            <p:nvPr/>
          </p:nvSpPr>
          <p:spPr bwMode="auto">
            <a:xfrm>
              <a:off x="6172200" y="4457700"/>
              <a:ext cx="1346200" cy="754063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CustomShape 16"/>
            <p:cNvSpPr>
              <a:spLocks noChangeArrowheads="1"/>
            </p:cNvSpPr>
            <p:nvPr/>
          </p:nvSpPr>
          <p:spPr bwMode="auto">
            <a:xfrm>
              <a:off x="6253163" y="4610100"/>
              <a:ext cx="1130300" cy="454025"/>
            </a:xfrm>
            <a:prstGeom prst="rect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200" b="1" dirty="0">
                  <a:solidFill>
                    <a:srgbClr val="000000"/>
                  </a:solidFill>
                </a:rPr>
                <a:t>TREASURER</a:t>
              </a:r>
              <a:endParaRPr lang="en-US" dirty="0"/>
            </a:p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Clint Chaplin</a:t>
              </a:r>
              <a:endParaRPr lang="en-US" dirty="0"/>
            </a:p>
          </p:txBody>
        </p:sp>
        <p:sp>
          <p:nvSpPr>
            <p:cNvPr id="19" name="CustomShape 17"/>
            <p:cNvSpPr>
              <a:spLocks noChangeArrowheads="1"/>
            </p:cNvSpPr>
            <p:nvPr/>
          </p:nvSpPr>
          <p:spPr bwMode="auto">
            <a:xfrm>
              <a:off x="6167438" y="3633788"/>
              <a:ext cx="1344612" cy="7493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CustomShape 18"/>
            <p:cNvSpPr>
              <a:spLocks noChangeArrowheads="1"/>
            </p:cNvSpPr>
            <p:nvPr/>
          </p:nvSpPr>
          <p:spPr bwMode="auto">
            <a:xfrm>
              <a:off x="6175375" y="3676650"/>
              <a:ext cx="1392238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100" b="1">
                  <a:solidFill>
                    <a:srgbClr val="000000"/>
                  </a:solidFill>
                </a:rPr>
                <a:t>EXECUTIVE SECY</a:t>
              </a:r>
              <a:endParaRPr lang="en-US"/>
            </a:p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Jon Rosdahl</a:t>
              </a:r>
              <a:endParaRPr lang="en-US"/>
            </a:p>
          </p:txBody>
        </p:sp>
        <p:sp>
          <p:nvSpPr>
            <p:cNvPr id="21" name="CustomShape 19"/>
            <p:cNvSpPr>
              <a:spLocks noChangeArrowheads="1"/>
            </p:cNvSpPr>
            <p:nvPr/>
          </p:nvSpPr>
          <p:spPr bwMode="auto">
            <a:xfrm>
              <a:off x="6554788" y="2411413"/>
              <a:ext cx="2008187" cy="331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r>
                <a:rPr lang="en-US" sz="1600" b="1">
                  <a:solidFill>
                    <a:srgbClr val="000000"/>
                  </a:solidFill>
                </a:rPr>
                <a:t>Appointed Officers</a:t>
              </a:r>
              <a:endParaRPr lang="en-US"/>
            </a:p>
          </p:txBody>
        </p:sp>
        <p:grpSp>
          <p:nvGrpSpPr>
            <p:cNvPr id="22" name="Group 46"/>
            <p:cNvGrpSpPr/>
            <p:nvPr/>
          </p:nvGrpSpPr>
          <p:grpSpPr>
            <a:xfrm>
              <a:off x="5105400" y="1295400"/>
              <a:ext cx="1317625" cy="454025"/>
              <a:chOff x="3863975" y="1714500"/>
              <a:chExt cx="1317625" cy="454025"/>
            </a:xfrm>
          </p:grpSpPr>
          <p:sp>
            <p:nvSpPr>
              <p:cNvPr id="52" name="CustomShape 20"/>
              <p:cNvSpPr>
                <a:spLocks noChangeArrowheads="1"/>
              </p:cNvSpPr>
              <p:nvPr/>
            </p:nvSpPr>
            <p:spPr bwMode="auto">
              <a:xfrm>
                <a:off x="3863975" y="1720850"/>
                <a:ext cx="1317625" cy="441325"/>
              </a:xfrm>
              <a:prstGeom prst="rect">
                <a:avLst/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CustomShape 21"/>
              <p:cNvSpPr>
                <a:spLocks noChangeArrowheads="1"/>
              </p:cNvSpPr>
              <p:nvPr/>
            </p:nvSpPr>
            <p:spPr bwMode="auto">
              <a:xfrm>
                <a:off x="3953668" y="1714500"/>
                <a:ext cx="1138238" cy="454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360" tIns="44280" rIns="90360" bIns="44280"/>
              <a:lstStyle/>
              <a:p>
                <a:pPr algn="ctr"/>
                <a:r>
                  <a:rPr lang="en-US" sz="1200" b="1" dirty="0">
                    <a:solidFill>
                      <a:srgbClr val="000000"/>
                    </a:solidFill>
                  </a:rPr>
                  <a:t>CHAIR</a:t>
                </a:r>
                <a:endParaRPr lang="en-US" dirty="0"/>
              </a:p>
              <a:p>
                <a:pPr algn="ctr"/>
                <a:r>
                  <a:rPr lang="en-US" sz="1200" b="1" dirty="0">
                    <a:solidFill>
                      <a:srgbClr val="000000"/>
                    </a:solidFill>
                  </a:rPr>
                  <a:t>Paul </a:t>
                </a:r>
                <a:r>
                  <a:rPr lang="en-US" sz="1200" b="1" dirty="0" err="1">
                    <a:solidFill>
                      <a:srgbClr val="000000"/>
                    </a:solidFill>
                  </a:rPr>
                  <a:t>Nikolich</a:t>
                </a:r>
                <a:endParaRPr lang="en-US" dirty="0"/>
              </a:p>
            </p:txBody>
          </p:sp>
        </p:grpSp>
        <p:sp>
          <p:nvSpPr>
            <p:cNvPr id="23" name="CustomShape 23"/>
            <p:cNvSpPr>
              <a:spLocks noChangeArrowheads="1"/>
            </p:cNvSpPr>
            <p:nvPr/>
          </p:nvSpPr>
          <p:spPr bwMode="auto">
            <a:xfrm>
              <a:off x="179388" y="2930525"/>
              <a:ext cx="1282700" cy="7493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CustomShape 24"/>
            <p:cNvSpPr>
              <a:spLocks noChangeArrowheads="1"/>
            </p:cNvSpPr>
            <p:nvPr/>
          </p:nvSpPr>
          <p:spPr bwMode="auto">
            <a:xfrm>
              <a:off x="406400" y="2959100"/>
              <a:ext cx="882650" cy="819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r>
                <a:rPr lang="en-US" sz="1200" b="1" dirty="0">
                  <a:solidFill>
                    <a:srgbClr val="000000"/>
                  </a:solidFill>
                </a:rPr>
                <a:t>802.15</a:t>
              </a:r>
              <a:endParaRPr lang="en-US" dirty="0"/>
            </a:p>
            <a:p>
              <a:r>
                <a:rPr lang="en-US" sz="1200" b="1" dirty="0">
                  <a:solidFill>
                    <a:srgbClr val="000000"/>
                  </a:solidFill>
                </a:rPr>
                <a:t>WPAN</a:t>
              </a:r>
              <a:endParaRPr lang="en-US" dirty="0"/>
            </a:p>
            <a:p>
              <a:r>
                <a:rPr lang="en-US" sz="1200" b="1" dirty="0">
                  <a:solidFill>
                    <a:srgbClr val="000000"/>
                  </a:solidFill>
                </a:rPr>
                <a:t>Bob </a:t>
              </a:r>
              <a:r>
                <a:rPr lang="en-US" sz="1200" b="1" dirty="0" err="1">
                  <a:solidFill>
                    <a:srgbClr val="000000"/>
                  </a:solidFill>
                </a:rPr>
                <a:t>Heile</a:t>
              </a:r>
              <a:endParaRPr lang="en-US" dirty="0"/>
            </a:p>
            <a:p>
              <a:endParaRPr lang="en-US" dirty="0"/>
            </a:p>
          </p:txBody>
        </p:sp>
        <p:sp>
          <p:nvSpPr>
            <p:cNvPr id="25" name="CustomShape 25"/>
            <p:cNvSpPr>
              <a:spLocks noChangeArrowheads="1"/>
            </p:cNvSpPr>
            <p:nvPr/>
          </p:nvSpPr>
          <p:spPr bwMode="auto">
            <a:xfrm>
              <a:off x="3113088" y="2930525"/>
              <a:ext cx="1346200" cy="7493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CustomShape 26"/>
            <p:cNvSpPr>
              <a:spLocks noChangeArrowheads="1"/>
            </p:cNvSpPr>
            <p:nvPr/>
          </p:nvSpPr>
          <p:spPr bwMode="auto">
            <a:xfrm>
              <a:off x="3036888" y="3006725"/>
              <a:ext cx="1443037" cy="636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200" b="1" dirty="0">
                  <a:solidFill>
                    <a:srgbClr val="000000"/>
                  </a:solidFill>
                </a:rPr>
                <a:t>802.18 TAG</a:t>
              </a:r>
              <a:endParaRPr lang="en-US" dirty="0"/>
            </a:p>
            <a:p>
              <a:pPr algn="ctr"/>
              <a:r>
                <a:rPr lang="en-US" sz="1200" b="1" dirty="0">
                  <a:solidFill>
                    <a:srgbClr val="000000"/>
                  </a:solidFill>
                </a:rPr>
                <a:t>Radio Regulatory</a:t>
              </a:r>
              <a:endParaRPr lang="en-US" dirty="0"/>
            </a:p>
            <a:p>
              <a:pPr algn="ctr"/>
              <a:r>
                <a:rPr lang="en-US" sz="1200" b="1" dirty="0">
                  <a:solidFill>
                    <a:srgbClr val="000000"/>
                  </a:solidFill>
                </a:rPr>
                <a:t>Mike Lynch</a:t>
              </a:r>
              <a:endParaRPr lang="en-US" dirty="0"/>
            </a:p>
          </p:txBody>
        </p:sp>
        <p:grpSp>
          <p:nvGrpSpPr>
            <p:cNvPr id="27" name="Group 48"/>
            <p:cNvGrpSpPr/>
            <p:nvPr/>
          </p:nvGrpSpPr>
          <p:grpSpPr>
            <a:xfrm>
              <a:off x="152400" y="3886200"/>
              <a:ext cx="1470025" cy="747712"/>
              <a:chOff x="130175" y="4243388"/>
              <a:chExt cx="1470025" cy="747712"/>
            </a:xfrm>
          </p:grpSpPr>
          <p:sp>
            <p:nvSpPr>
              <p:cNvPr id="50" name="CustomShape 27"/>
              <p:cNvSpPr>
                <a:spLocks noChangeArrowheads="1"/>
              </p:cNvSpPr>
              <p:nvPr/>
            </p:nvSpPr>
            <p:spPr bwMode="auto">
              <a:xfrm>
                <a:off x="192087" y="4243388"/>
                <a:ext cx="1346200" cy="747712"/>
              </a:xfrm>
              <a:prstGeom prst="rect">
                <a:avLst/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CustomShape 28"/>
              <p:cNvSpPr>
                <a:spLocks noChangeArrowheads="1"/>
              </p:cNvSpPr>
              <p:nvPr/>
            </p:nvSpPr>
            <p:spPr bwMode="auto">
              <a:xfrm>
                <a:off x="130175" y="4306888"/>
                <a:ext cx="1470025" cy="620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360" tIns="44280" rIns="90360" bIns="44280"/>
              <a:lstStyle/>
              <a:p>
                <a:pPr algn="ctr"/>
                <a:r>
                  <a:rPr lang="en-US" sz="1200" b="1">
                    <a:solidFill>
                      <a:srgbClr val="000000"/>
                    </a:solidFill>
                  </a:rPr>
                  <a:t>802.19</a:t>
                </a:r>
                <a:endParaRPr lang="en-US"/>
              </a:p>
              <a:p>
                <a:pPr algn="ctr"/>
                <a:r>
                  <a:rPr lang="en-US" sz="1200" b="1">
                    <a:solidFill>
                      <a:srgbClr val="000000"/>
                    </a:solidFill>
                  </a:rPr>
                  <a:t>Coexistence</a:t>
                </a:r>
                <a:endParaRPr lang="en-US"/>
              </a:p>
              <a:p>
                <a:pPr algn="ctr"/>
                <a:r>
                  <a:rPr lang="en-US" sz="1100" b="1">
                    <a:solidFill>
                      <a:srgbClr val="000000"/>
                    </a:solidFill>
                  </a:rPr>
                  <a:t>Steve Shellhammer</a:t>
                </a:r>
                <a:endParaRPr lang="en-US"/>
              </a:p>
            </p:txBody>
          </p:sp>
        </p:grpSp>
        <p:sp>
          <p:nvSpPr>
            <p:cNvPr id="28" name="CustomShape 29"/>
            <p:cNvSpPr>
              <a:spLocks noChangeArrowheads="1"/>
            </p:cNvSpPr>
            <p:nvPr/>
          </p:nvSpPr>
          <p:spPr bwMode="auto">
            <a:xfrm>
              <a:off x="7651750" y="2771775"/>
              <a:ext cx="1346200" cy="7493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CustomShape 30"/>
            <p:cNvSpPr>
              <a:spLocks noChangeArrowheads="1"/>
            </p:cNvSpPr>
            <p:nvPr/>
          </p:nvSpPr>
          <p:spPr bwMode="auto">
            <a:xfrm>
              <a:off x="7634288" y="2832100"/>
              <a:ext cx="1374775" cy="454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200" b="1" dirty="0">
                  <a:solidFill>
                    <a:srgbClr val="000000"/>
                  </a:solidFill>
                </a:rPr>
                <a:t>2nd VICE CHAIR</a:t>
              </a:r>
              <a:endParaRPr lang="en-US" dirty="0"/>
            </a:p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James P.K. </a:t>
              </a:r>
              <a:r>
                <a:rPr lang="en-US" sz="1200" b="1" dirty="0" err="1" smtClean="0">
                  <a:solidFill>
                    <a:srgbClr val="000000"/>
                  </a:solidFill>
                </a:rPr>
                <a:t>Gilb</a:t>
              </a:r>
              <a:endParaRPr lang="en-US" dirty="0"/>
            </a:p>
          </p:txBody>
        </p:sp>
        <p:sp>
          <p:nvSpPr>
            <p:cNvPr id="30" name="CustomShape 31"/>
            <p:cNvSpPr>
              <a:spLocks noChangeArrowheads="1"/>
            </p:cNvSpPr>
            <p:nvPr/>
          </p:nvSpPr>
          <p:spPr bwMode="auto">
            <a:xfrm>
              <a:off x="1633538" y="3884613"/>
              <a:ext cx="1358900" cy="7620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CustomShape 32"/>
            <p:cNvSpPr>
              <a:spLocks noChangeArrowheads="1"/>
            </p:cNvSpPr>
            <p:nvPr/>
          </p:nvSpPr>
          <p:spPr bwMode="auto">
            <a:xfrm>
              <a:off x="1747838" y="3889375"/>
              <a:ext cx="1103312" cy="817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802.21
Media indep.
handover</a:t>
              </a:r>
              <a:endParaRPr lang="en-US"/>
            </a:p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Subir Das</a:t>
              </a:r>
              <a:endParaRPr lang="en-US"/>
            </a:p>
          </p:txBody>
        </p:sp>
        <p:sp>
          <p:nvSpPr>
            <p:cNvPr id="32" name="CustomShape 33"/>
            <p:cNvSpPr>
              <a:spLocks noChangeArrowheads="1"/>
            </p:cNvSpPr>
            <p:nvPr/>
          </p:nvSpPr>
          <p:spPr bwMode="auto">
            <a:xfrm>
              <a:off x="3119438" y="3892550"/>
              <a:ext cx="1358900" cy="7620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CustomShape 34"/>
            <p:cNvSpPr>
              <a:spLocks noChangeArrowheads="1"/>
            </p:cNvSpPr>
            <p:nvPr/>
          </p:nvSpPr>
          <p:spPr bwMode="auto">
            <a:xfrm>
              <a:off x="3209925" y="3892550"/>
              <a:ext cx="1146175" cy="636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802.22
WRAN</a:t>
              </a:r>
              <a:endParaRPr lang="en-US"/>
            </a:p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Apurva Mody</a:t>
              </a:r>
              <a:endParaRPr lang="en-US"/>
            </a:p>
          </p:txBody>
        </p:sp>
        <p:sp>
          <p:nvSpPr>
            <p:cNvPr id="34" name="CustomShape 36"/>
            <p:cNvSpPr>
              <a:spLocks noChangeArrowheads="1"/>
            </p:cNvSpPr>
            <p:nvPr/>
          </p:nvSpPr>
          <p:spPr bwMode="auto">
            <a:xfrm>
              <a:off x="6172200" y="5715000"/>
              <a:ext cx="1346200" cy="8382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CustomShape 37"/>
            <p:cNvSpPr>
              <a:spLocks noChangeArrowheads="1"/>
            </p:cNvSpPr>
            <p:nvPr/>
          </p:nvSpPr>
          <p:spPr bwMode="auto">
            <a:xfrm>
              <a:off x="6248400" y="5791200"/>
              <a:ext cx="1244600" cy="773113"/>
            </a:xfrm>
            <a:prstGeom prst="rect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90360" tIns="44280" rIns="90360" bIns="44280"/>
            <a:lstStyle/>
            <a:p>
              <a:pPr algn="ctr"/>
              <a:r>
                <a:rPr lang="en-US" sz="1100" b="1">
                  <a:solidFill>
                    <a:srgbClr val="000000"/>
                  </a:solidFill>
                </a:rPr>
                <a:t>MEETING MGR</a:t>
              </a:r>
              <a:endParaRPr lang="en-US"/>
            </a:p>
            <a:p>
              <a:pPr algn="ctr"/>
              <a:r>
                <a:rPr lang="en-US" sz="1100" b="1">
                  <a:solidFill>
                    <a:srgbClr val="000000"/>
                  </a:solidFill>
                </a:rPr>
                <a:t>MEMBER EMERITUS</a:t>
              </a:r>
              <a:endParaRPr lang="en-US"/>
            </a:p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Buzz Rigsbee</a:t>
              </a:r>
              <a:endParaRPr lang="en-US"/>
            </a:p>
          </p:txBody>
        </p:sp>
        <p:sp>
          <p:nvSpPr>
            <p:cNvPr id="36" name="CustomShape 38"/>
            <p:cNvSpPr>
              <a:spLocks noChangeArrowheads="1"/>
            </p:cNvSpPr>
            <p:nvPr/>
          </p:nvSpPr>
          <p:spPr bwMode="auto">
            <a:xfrm>
              <a:off x="7637463" y="5715000"/>
              <a:ext cx="1346200" cy="8382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CustomShape 39"/>
            <p:cNvSpPr>
              <a:spLocks noChangeArrowheads="1"/>
            </p:cNvSpPr>
            <p:nvPr/>
          </p:nvSpPr>
          <p:spPr bwMode="auto">
            <a:xfrm>
              <a:off x="7713663" y="5791200"/>
              <a:ext cx="1244600" cy="788988"/>
            </a:xfrm>
            <a:prstGeom prst="rect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90360" tIns="44280" rIns="90360" bIns="44280"/>
            <a:lstStyle/>
            <a:p>
              <a:pPr algn="ctr"/>
              <a:r>
                <a:rPr lang="en-US" sz="1100" b="1">
                  <a:solidFill>
                    <a:srgbClr val="000000"/>
                  </a:solidFill>
                </a:rPr>
                <a:t>MEMBER EMERITUS</a:t>
              </a:r>
              <a:endParaRPr lang="en-US"/>
            </a:p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Geoff Thompson</a:t>
              </a:r>
              <a:endParaRPr lang="en-US"/>
            </a:p>
          </p:txBody>
        </p:sp>
        <p:sp>
          <p:nvSpPr>
            <p:cNvPr id="38" name="CustomShape 40"/>
            <p:cNvSpPr>
              <a:spLocks noChangeArrowheads="1"/>
            </p:cNvSpPr>
            <p:nvPr/>
          </p:nvSpPr>
          <p:spPr bwMode="auto">
            <a:xfrm>
              <a:off x="4587875" y="2514600"/>
              <a:ext cx="1511300" cy="758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Hibernating</a:t>
              </a:r>
              <a:endParaRPr lang="en-US"/>
            </a:p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WG Chairs</a:t>
              </a:r>
              <a:endParaRPr lang="en-US"/>
            </a:p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(non voting)</a:t>
              </a:r>
              <a:endParaRPr lang="en-US"/>
            </a:p>
          </p:txBody>
        </p:sp>
        <p:sp>
          <p:nvSpPr>
            <p:cNvPr id="39" name="CustomShape 41"/>
            <p:cNvSpPr>
              <a:spLocks noChangeArrowheads="1"/>
            </p:cNvSpPr>
            <p:nvPr/>
          </p:nvSpPr>
          <p:spPr bwMode="auto">
            <a:xfrm>
              <a:off x="4652963" y="3262313"/>
              <a:ext cx="1358900" cy="760412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CustomShape 42"/>
            <p:cNvSpPr>
              <a:spLocks noChangeArrowheads="1"/>
            </p:cNvSpPr>
            <p:nvPr/>
          </p:nvSpPr>
          <p:spPr bwMode="auto">
            <a:xfrm>
              <a:off x="4664075" y="3262313"/>
              <a:ext cx="1306513" cy="817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802.17
Resilent Packet</a:t>
              </a:r>
              <a:endParaRPr lang="en-US"/>
            </a:p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Ring</a:t>
              </a:r>
              <a:endParaRPr lang="en-US"/>
            </a:p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John Lemon</a:t>
              </a:r>
              <a:endParaRPr lang="en-US"/>
            </a:p>
          </p:txBody>
        </p:sp>
        <p:sp>
          <p:nvSpPr>
            <p:cNvPr id="41" name="CustomShape 43"/>
            <p:cNvSpPr>
              <a:spLocks noChangeArrowheads="1"/>
            </p:cNvSpPr>
            <p:nvPr/>
          </p:nvSpPr>
          <p:spPr bwMode="auto">
            <a:xfrm>
              <a:off x="228600" y="4724400"/>
              <a:ext cx="1358900" cy="7620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CustomShape 44"/>
            <p:cNvSpPr>
              <a:spLocks noChangeArrowheads="1"/>
            </p:cNvSpPr>
            <p:nvPr/>
          </p:nvSpPr>
          <p:spPr bwMode="auto">
            <a:xfrm>
              <a:off x="251619" y="4741069"/>
              <a:ext cx="1312863" cy="728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802.24</a:t>
              </a:r>
              <a:r>
                <a:rPr lang="en-US" sz="1200" b="1" dirty="0">
                  <a:solidFill>
                    <a:srgbClr val="000000"/>
                  </a:solidFill>
                </a:rPr>
                <a:t>
</a:t>
              </a:r>
              <a:r>
                <a:rPr lang="en-US" sz="1200" b="1" dirty="0" smtClean="0">
                  <a:solidFill>
                    <a:srgbClr val="000000"/>
                  </a:solidFill>
                </a:rPr>
                <a:t>Smart Grid</a:t>
              </a:r>
              <a:endParaRPr lang="en-US" dirty="0"/>
            </a:p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James P.K. </a:t>
              </a:r>
              <a:r>
                <a:rPr lang="en-US" sz="1200" b="1" dirty="0" err="1" smtClean="0">
                  <a:solidFill>
                    <a:srgbClr val="000000"/>
                  </a:solidFill>
                </a:rPr>
                <a:t>Gilb</a:t>
              </a:r>
              <a:endParaRPr lang="en-US" sz="1200" dirty="0"/>
            </a:p>
          </p:txBody>
        </p:sp>
        <p:sp>
          <p:nvSpPr>
            <p:cNvPr id="43" name="CustomShape 45"/>
            <p:cNvSpPr>
              <a:spLocks noChangeArrowheads="1"/>
            </p:cNvSpPr>
            <p:nvPr/>
          </p:nvSpPr>
          <p:spPr bwMode="auto">
            <a:xfrm>
              <a:off x="6524625" y="5176838"/>
              <a:ext cx="2008188" cy="51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360" tIns="44280" rIns="90360" bIns="44280"/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Appointed Officers</a:t>
              </a:r>
              <a:endParaRPr lang="en-US"/>
            </a:p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(non voting)</a:t>
              </a:r>
              <a:endParaRPr lang="en-US"/>
            </a:p>
          </p:txBody>
        </p:sp>
        <p:grpSp>
          <p:nvGrpSpPr>
            <p:cNvPr id="44" name="Group 51"/>
            <p:cNvGrpSpPr/>
            <p:nvPr/>
          </p:nvGrpSpPr>
          <p:grpSpPr>
            <a:xfrm>
              <a:off x="4648200" y="4191000"/>
              <a:ext cx="1358900" cy="762000"/>
              <a:chOff x="4652963" y="4189413"/>
              <a:chExt cx="1358900" cy="762000"/>
            </a:xfrm>
          </p:grpSpPr>
          <p:sp>
            <p:nvSpPr>
              <p:cNvPr id="48" name="CustomShape 43"/>
              <p:cNvSpPr>
                <a:spLocks noChangeArrowheads="1"/>
              </p:cNvSpPr>
              <p:nvPr/>
            </p:nvSpPr>
            <p:spPr bwMode="auto">
              <a:xfrm>
                <a:off x="4652963" y="4189413"/>
                <a:ext cx="1358900" cy="762000"/>
              </a:xfrm>
              <a:prstGeom prst="rect">
                <a:avLst/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CustomShape 44"/>
              <p:cNvSpPr>
                <a:spLocks noChangeArrowheads="1"/>
              </p:cNvSpPr>
              <p:nvPr/>
            </p:nvSpPr>
            <p:spPr bwMode="auto">
              <a:xfrm>
                <a:off x="4675982" y="4206082"/>
                <a:ext cx="1312863" cy="728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360" tIns="44280" rIns="90360" bIns="44280"/>
              <a:lstStyle/>
              <a:p>
                <a:pPr algn="ctr"/>
                <a:r>
                  <a:rPr lang="en-US" sz="1200" b="1">
                    <a:solidFill>
                      <a:srgbClr val="000000"/>
                    </a:solidFill>
                  </a:rPr>
                  <a:t>802.20
MBWA</a:t>
                </a:r>
                <a:endParaRPr lang="en-US"/>
              </a:p>
              <a:p>
                <a:pPr algn="ctr"/>
                <a:r>
                  <a:rPr lang="en-US" sz="1200" b="1">
                    <a:solidFill>
                      <a:srgbClr val="000000"/>
                    </a:solidFill>
                  </a:rPr>
                  <a:t>Mark Klerer</a:t>
                </a:r>
                <a:endParaRPr lang="en-US"/>
              </a:p>
            </p:txBody>
          </p:sp>
        </p:grpSp>
        <p:grpSp>
          <p:nvGrpSpPr>
            <p:cNvPr id="45" name="Group 54"/>
            <p:cNvGrpSpPr/>
            <p:nvPr/>
          </p:nvGrpSpPr>
          <p:grpSpPr>
            <a:xfrm>
              <a:off x="3124200" y="4724400"/>
              <a:ext cx="1358900" cy="762000"/>
              <a:chOff x="4652963" y="4189413"/>
              <a:chExt cx="1358900" cy="762000"/>
            </a:xfrm>
          </p:grpSpPr>
          <p:sp>
            <p:nvSpPr>
              <p:cNvPr id="46" name="CustomShape 43"/>
              <p:cNvSpPr>
                <a:spLocks noChangeArrowheads="1"/>
              </p:cNvSpPr>
              <p:nvPr/>
            </p:nvSpPr>
            <p:spPr bwMode="auto">
              <a:xfrm>
                <a:off x="4652963" y="4189413"/>
                <a:ext cx="1358900" cy="762000"/>
              </a:xfrm>
              <a:prstGeom prst="rect">
                <a:avLst/>
              </a:prstGeom>
              <a:solidFill>
                <a:srgbClr val="FFFFFF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CustomShape 44"/>
              <p:cNvSpPr>
                <a:spLocks noChangeArrowheads="1"/>
              </p:cNvSpPr>
              <p:nvPr/>
            </p:nvSpPr>
            <p:spPr bwMode="auto">
              <a:xfrm>
                <a:off x="4675982" y="4206082"/>
                <a:ext cx="1312863" cy="728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360" tIns="44280" rIns="90360" bIns="44280"/>
              <a:lstStyle/>
              <a:p>
                <a:pPr algn="ctr"/>
                <a:r>
                  <a:rPr lang="en-US" sz="1200" b="1" dirty="0" err="1" smtClean="0">
                    <a:solidFill>
                      <a:srgbClr val="000000"/>
                    </a:solidFill>
                  </a:rPr>
                  <a:t>OmniRAN</a:t>
                </a:r>
                <a:r>
                  <a:rPr lang="en-US" sz="1200" b="1" dirty="0">
                    <a:solidFill>
                      <a:srgbClr val="000000"/>
                    </a:solidFill>
                  </a:rPr>
                  <a:t>
</a:t>
                </a:r>
                <a:r>
                  <a:rPr lang="en-US" sz="1200" b="1" dirty="0" smtClean="0">
                    <a:solidFill>
                      <a:srgbClr val="000000"/>
                    </a:solidFill>
                  </a:rPr>
                  <a:t>Study Group</a:t>
                </a:r>
                <a:endParaRPr lang="en-US" dirty="0"/>
              </a:p>
              <a:p>
                <a:pPr algn="ctr"/>
                <a:r>
                  <a:rPr lang="en-US" sz="1200" b="1" dirty="0" smtClean="0">
                    <a:solidFill>
                      <a:srgbClr val="000000"/>
                    </a:solidFill>
                  </a:rPr>
                  <a:t>Max </a:t>
                </a:r>
                <a:r>
                  <a:rPr lang="en-US" sz="1200" b="1" dirty="0" err="1" smtClean="0">
                    <a:solidFill>
                      <a:srgbClr val="000000"/>
                    </a:solidFill>
                  </a:rPr>
                  <a:t>Riegel</a:t>
                </a:r>
                <a:endParaRPr lang="en-US" dirty="0"/>
              </a:p>
            </p:txBody>
          </p:sp>
        </p:grpSp>
      </p:grpSp>
      <p:sp>
        <p:nvSpPr>
          <p:cNvPr id="57" name="CustomShape 35"/>
          <p:cNvSpPr>
            <a:spLocks noChangeArrowheads="1"/>
          </p:cNvSpPr>
          <p:nvPr/>
        </p:nvSpPr>
        <p:spPr bwMode="auto">
          <a:xfrm>
            <a:off x="-201545" y="5224463"/>
            <a:ext cx="5691165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360" tIns="44280" rIns="90360" bIns="44280"/>
          <a:lstStyle/>
          <a:p>
            <a:r>
              <a:rPr lang="en-US" sz="1200" b="1" u="sng" dirty="0" smtClean="0">
                <a:solidFill>
                  <a:srgbClr val="333399"/>
                </a:solidFill>
                <a:latin typeface="Times New Roman" pitchFamily="18" charset="0"/>
              </a:rPr>
              <a:t>DISBANDED</a:t>
            </a:r>
            <a:endParaRPr lang="en-US" dirty="0" smtClean="0"/>
          </a:p>
          <a:p>
            <a:r>
              <a:rPr lang="en-US" sz="1200" dirty="0" smtClean="0">
                <a:solidFill>
                  <a:srgbClr val="333399"/>
                </a:solidFill>
                <a:latin typeface="Times New Roman" pitchFamily="18" charset="0"/>
              </a:rPr>
              <a:t>802.2 LLC		802.4 Token Bus 	ECSG TV Whitespace </a:t>
            </a:r>
            <a:endParaRPr lang="en-US" dirty="0" smtClean="0"/>
          </a:p>
          <a:p>
            <a:r>
              <a:rPr lang="en-US" sz="1200" dirty="0" smtClean="0">
                <a:solidFill>
                  <a:srgbClr val="333399"/>
                </a:solidFill>
                <a:latin typeface="Times New Roman" pitchFamily="18" charset="0"/>
              </a:rPr>
              <a:t>   802.5 </a:t>
            </a:r>
            <a:r>
              <a:rPr lang="en-US" sz="1200" dirty="0">
                <a:solidFill>
                  <a:srgbClr val="333399"/>
                </a:solidFill>
                <a:latin typeface="Times New Roman" pitchFamily="18" charset="0"/>
              </a:rPr>
              <a:t>Token  Ring	802.6 DQDB 		ECSG Emergency Services</a:t>
            </a:r>
            <a:endParaRPr lang="en-US" dirty="0"/>
          </a:p>
          <a:p>
            <a:r>
              <a:rPr lang="en-US" sz="1200" dirty="0" smtClean="0">
                <a:solidFill>
                  <a:srgbClr val="333399"/>
                </a:solidFill>
                <a:latin typeface="Times New Roman" pitchFamily="18" charset="0"/>
              </a:rPr>
              <a:t>   802.7 </a:t>
            </a:r>
            <a:r>
              <a:rPr lang="en-US" sz="1200" dirty="0">
                <a:solidFill>
                  <a:srgbClr val="333399"/>
                </a:solidFill>
                <a:latin typeface="Times New Roman" pitchFamily="18" charset="0"/>
              </a:rPr>
              <a:t>Broadband TAG 	802.8 Fiber Optic TAG	802.23 Emergency Services
</a:t>
            </a:r>
            <a:r>
              <a:rPr lang="en-US" sz="1200" dirty="0" smtClean="0">
                <a:solidFill>
                  <a:srgbClr val="333399"/>
                </a:solidFill>
                <a:latin typeface="Times New Roman" pitchFamily="18" charset="0"/>
              </a:rPr>
              <a:t> 802.9 </a:t>
            </a:r>
            <a:r>
              <a:rPr lang="en-US" sz="1200" dirty="0">
                <a:solidFill>
                  <a:srgbClr val="333399"/>
                </a:solidFill>
                <a:latin typeface="Times New Roman" pitchFamily="18" charset="0"/>
              </a:rPr>
              <a:t>ISLAN 		</a:t>
            </a:r>
            <a:r>
              <a:rPr lang="en-US" sz="1200" dirty="0" smtClean="0">
                <a:solidFill>
                  <a:srgbClr val="333399"/>
                </a:solidFill>
                <a:latin typeface="Times New Roman" pitchFamily="18" charset="0"/>
              </a:rPr>
              <a:t>  802.10 </a:t>
            </a:r>
            <a:r>
              <a:rPr lang="en-US" sz="1200" dirty="0">
                <a:solidFill>
                  <a:srgbClr val="333399"/>
                </a:solidFill>
                <a:latin typeface="Times New Roman" pitchFamily="18" charset="0"/>
              </a:rPr>
              <a:t>Security </a:t>
            </a:r>
            <a:endParaRPr lang="en-US" dirty="0"/>
          </a:p>
          <a:p>
            <a:r>
              <a:rPr lang="en-US" sz="1200" dirty="0">
                <a:solidFill>
                  <a:srgbClr val="333399"/>
                </a:solidFill>
                <a:latin typeface="Times New Roman" pitchFamily="18" charset="0"/>
              </a:rPr>
              <a:t>802.12 Demand </a:t>
            </a:r>
            <a:r>
              <a:rPr lang="en-US" sz="1200" dirty="0" smtClean="0">
                <a:solidFill>
                  <a:srgbClr val="333399"/>
                </a:solidFill>
                <a:latin typeface="Times New Roman" pitchFamily="18" charset="0"/>
              </a:rPr>
              <a:t>Priority	802.14 </a:t>
            </a:r>
            <a:r>
              <a:rPr lang="en-US" sz="1200" dirty="0">
                <a:solidFill>
                  <a:srgbClr val="333399"/>
                </a:solidFill>
                <a:latin typeface="Times New Roman" pitchFamily="18" charset="0"/>
              </a:rPr>
              <a:t>CATV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6311057" cy="855712"/>
          </a:xfrm>
        </p:spPr>
        <p:txBody>
          <a:bodyPr/>
          <a:lstStyle/>
          <a:p>
            <a:r>
              <a:rPr lang="en-US" dirty="0" smtClean="0"/>
              <a:t>Brief overview of three groups contributing use cases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943" y="1417588"/>
            <a:ext cx="8228707" cy="5169567"/>
          </a:xfrm>
        </p:spPr>
        <p:txBody>
          <a:bodyPr/>
          <a:lstStyle/>
          <a:p>
            <a:r>
              <a:rPr lang="en-US" dirty="0" smtClean="0"/>
              <a:t>802.16r: Wireless Small Cell Backhaul (SCB)</a:t>
            </a:r>
          </a:p>
          <a:p>
            <a:pPr lvl="1"/>
            <a:r>
              <a:rPr lang="en-US" dirty="0" smtClean="0"/>
              <a:t>802.16 is “Broadband Wireless Access”, gave birth to </a:t>
            </a:r>
            <a:r>
              <a:rPr lang="en-US" dirty="0" err="1" smtClean="0"/>
              <a:t>WiMAX</a:t>
            </a:r>
            <a:endParaRPr lang="en-US" dirty="0" smtClean="0"/>
          </a:p>
          <a:p>
            <a:pPr lvl="1"/>
            <a:r>
              <a:rPr lang="en-US" dirty="0" smtClean="0"/>
              <a:t>Small-Cell Backhaul is currently hot topic related to Femtocell, etc.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802.21: Media-Independent Handover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802.21a offers security extensions (e.g., with EAP)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802.21b deals with downlink-only connectivity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802.21c deals with single-radio handover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802.21d deals with multicast group management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802.21.1 broadens 802.21 to Media-Independent Services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Has long history, didn’t make to 3GPP Standards</a:t>
            </a:r>
          </a:p>
          <a:p>
            <a:r>
              <a:rPr lang="en-US" dirty="0" smtClean="0"/>
              <a:t>OmniRAN: Sharing access and backhaul network resources</a:t>
            </a:r>
          </a:p>
          <a:p>
            <a:pPr lvl="1"/>
            <a:r>
              <a:rPr lang="en-US" dirty="0" smtClean="0"/>
              <a:t>EC study group (originally aimed at extending interfaces R1 – R5) now proposing development of a Recommended Practice for Network Reference Model and Functional Description of IEEE 802 Access Network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410A78-FCD3-504F-A7CA-129367DF0A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#4: Wireless Small Cell Backhaul (SCB) [802.16r]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766" y="1600647"/>
            <a:ext cx="8953500" cy="4525118"/>
          </a:xfrm>
        </p:spPr>
        <p:txBody>
          <a:bodyPr/>
          <a:lstStyle/>
          <a:p>
            <a:r>
              <a:rPr lang="en-US" dirty="0" smtClean="0"/>
              <a:t>Enable an independent provider to provide backhaul service to multiplicity of mobile operator customers</a:t>
            </a:r>
          </a:p>
          <a:p>
            <a:r>
              <a:rPr lang="en-US" dirty="0" smtClean="0"/>
              <a:t>wireless cells may carry user traffic and control signaling for a variety of mobile services, such as LTE, 3G, Wi-Fi</a:t>
            </a:r>
          </a:p>
          <a:p>
            <a:r>
              <a:rPr lang="en-US" dirty="0" smtClean="0"/>
              <a:t>Capacity must be sliced among mobile operators and services, with supportable SLA commitments</a:t>
            </a:r>
          </a:p>
          <a:p>
            <a:r>
              <a:rPr lang="en-US" dirty="0" smtClean="0"/>
              <a:t>Multiple flows, varying QoS, per-operator QoS</a:t>
            </a:r>
          </a:p>
          <a:p>
            <a:r>
              <a:rPr lang="en-US" dirty="0" smtClean="0"/>
              <a:t>Modeled on Carrier Ethernet 2.0 </a:t>
            </a:r>
            <a:r>
              <a:rPr lang="en-US" sz="1800" dirty="0" smtClean="0"/>
              <a:t>www.fujitsu.com/downloads/TEL/fnc/whitepapers/CarrierEthernetEssentials.pdf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410A78-FCD3-504F-A7CA-129367DF0A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125438-CCF1-B845-A4FE-250287EC919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600" y="787400"/>
            <a:ext cx="7607300" cy="546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#6: Media-Independent Handover [802.21]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wireless end devices require mobility support from the network</a:t>
            </a:r>
          </a:p>
          <a:p>
            <a:r>
              <a:rPr lang="en-US" dirty="0" smtClean="0"/>
              <a:t>Specific link characteristics vary widely, but requirements for mobility support are quite general: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Identity verification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Transfer of mobility context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Link re-establishment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Re-routing</a:t>
            </a:r>
          </a:p>
          <a:p>
            <a:r>
              <a:rPr lang="en-US" dirty="0" smtClean="0"/>
              <a:t>OpenFlow is defined in a media-independent fashion, which should make it quite suitable as a south-bound interface for 802.21 Point of Service (PoS) issuing commands to a Point of Attachment (PoA)</a:t>
            </a:r>
          </a:p>
          <a:p>
            <a:r>
              <a:rPr lang="en-US" dirty="0" smtClean="0"/>
              <a:t>MIH PoS is a natural point for an SDN controller to reside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410A78-FCD3-504F-A7CA-129367DF0A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MIH reference diagram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8CF445-B826-7E4D-83B9-DF78E81D7E9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8700" y="1638300"/>
            <a:ext cx="7581899" cy="4368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MIH service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MICS: media independent command service</a:t>
            </a:r>
          </a:p>
          <a:p>
            <a:pPr lvl="1"/>
            <a:r>
              <a:rPr lang="en-US" i="1" u="sng" dirty="0" smtClean="0"/>
              <a:t>Handover commit, get candidate target networks, …</a:t>
            </a:r>
          </a:p>
          <a:p>
            <a:r>
              <a:rPr lang="en-US" dirty="0" smtClean="0"/>
              <a:t>MIIS: media independent information service</a:t>
            </a:r>
          </a:p>
          <a:p>
            <a:pPr lvl="1"/>
            <a:r>
              <a:rPr lang="en-US" i="1" u="sng" dirty="0" smtClean="0"/>
              <a:t>Target PoS address(</a:t>
            </a:r>
            <a:r>
              <a:rPr lang="en-US" i="1" u="sng" dirty="0" err="1" smtClean="0"/>
              <a:t>es</a:t>
            </a:r>
            <a:r>
              <a:rPr lang="en-US" i="1" u="sng" dirty="0" smtClean="0"/>
              <a:t>), network neighborhood, …</a:t>
            </a:r>
          </a:p>
          <a:p>
            <a:r>
              <a:rPr lang="en-US" dirty="0" smtClean="0"/>
              <a:t>MIES: media independent event service</a:t>
            </a:r>
          </a:p>
          <a:p>
            <a:pPr lvl="1"/>
            <a:r>
              <a:rPr lang="en-US" i="1" u="sng" dirty="0" smtClean="0"/>
              <a:t>Events that could trigger a handover (bandwidth deterioration, …)</a:t>
            </a:r>
            <a:endParaRPr lang="en-US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410A78-FCD3-504F-A7CA-129367DF0A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itle &amp; Bullets">
  <a:themeElements>
    <a:clrScheme name="ONF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ONF Template.thmx</Template>
  <TotalTime>40123</TotalTime>
  <Words>633</Words>
  <Application>Microsoft Office PowerPoint</Application>
  <PresentationFormat>Letter Paper (8.5x11 in)</PresentationFormat>
  <Paragraphs>131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1_Title &amp; Bullets</vt:lpstr>
      <vt:lpstr>IEEE 802 Wireless Use Cases Wireless &amp; Mobility DG DCN 16-14-0020-00-Gcon</vt:lpstr>
      <vt:lpstr>Outline of presentation</vt:lpstr>
      <vt:lpstr>Overview of IEEE 802</vt:lpstr>
      <vt:lpstr>Brief overview of three groups contributing use cases </vt:lpstr>
      <vt:lpstr>Use Case #4: Wireless Small Cell Backhaul (SCB) [802.16r] </vt:lpstr>
      <vt:lpstr>PowerPoint Presentation</vt:lpstr>
      <vt:lpstr>Use Case #6: Media-Independent Handover [802.21]</vt:lpstr>
      <vt:lpstr>MIH reference diagram</vt:lpstr>
      <vt:lpstr>MIH service model</vt:lpstr>
      <vt:lpstr>Use Case 15: Sharing access and backhaul network resources [OmniRAN] </vt:lpstr>
      <vt:lpstr>SDN-based OmniRAN Architecture</vt:lpstr>
    </vt:vector>
  </TitlesOfParts>
  <Company>Big Switch Networks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Education Committee</dc:title>
  <dc:creator>Isabelle Guis</dc:creator>
  <cp:lastModifiedBy>charliep</cp:lastModifiedBy>
  <cp:revision>298</cp:revision>
  <cp:lastPrinted>2013-09-25T23:17:24Z</cp:lastPrinted>
  <dcterms:created xsi:type="dcterms:W3CDTF">2012-02-21T04:59:09Z</dcterms:created>
  <dcterms:modified xsi:type="dcterms:W3CDTF">2014-01-23T08:16:01Z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(1)tLD2cQu+YqUtS9+QJxBvNS1h2VMfsn2m6Lz3h7G1rYtQW1V9nrsOuMdo6BM0UW/snwffrjph_x000d_
raw8XAHxyglyS2pOCdOcqEnmhUtYatJ5+5fn4/w/svzq5R2ROzMly/g8zf2OB+3SAvl2HP7c_x000d_
Vs+I5JR/x2/jb2Q5PF1WmiRqnLvwo2bqyqRN+/y9/mC5iElc9xLj9/rdFEvb+t+bndLiSw==</vt:lpwstr>
  </property>
  <property fmtid="{D5CDD505-2E9C-101B-9397-08002B2CF9AE}" pid="3" name="sflag">
    <vt:lpwstr>1381420311</vt:lpwstr>
  </property>
</Properties>
</file>