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1" r:id="rId2"/>
    <p:sldId id="262" r:id="rId3"/>
    <p:sldId id="263" r:id="rId4"/>
    <p:sldId id="264" r:id="rId5"/>
    <p:sldId id="265" r:id="rId6"/>
    <p:sldId id="270" r:id="rId7"/>
    <p:sldId id="269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568" y="7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-3120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dirty="0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461407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669321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274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181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645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066800" y="6396335"/>
            <a:ext cx="769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/>
              <a:t>16-13-</a:t>
            </a:r>
            <a:r>
              <a:rPr lang="en-US" b="1" dirty="0" smtClean="0"/>
              <a:t>0155-</a:t>
            </a:r>
            <a:r>
              <a:rPr lang="en-US" b="1" dirty="0" smtClean="0"/>
              <a:t>00-</a:t>
            </a:r>
            <a:r>
              <a:rPr lang="en-US" b="1" dirty="0"/>
              <a:t>000r						</a:t>
            </a:r>
            <a:r>
              <a:rPr lang="en-US" b="1" dirty="0" smtClean="0"/>
              <a:t>18</a:t>
            </a:r>
            <a:r>
              <a:rPr lang="en-US" b="1" baseline="0" dirty="0" smtClean="0"/>
              <a:t> July</a:t>
            </a:r>
            <a:r>
              <a:rPr lang="en-US" b="1" dirty="0" smtClean="0"/>
              <a:t> 2013</a:t>
            </a:r>
            <a:endParaRPr lang="en-US" dirty="0">
              <a:latin typeface="Times" pitchFamily="1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5" Type="http://schemas.openxmlformats.org/officeDocument/2006/relationships/hyperlink" Target="http://standards.ieee.org/board/pat/pat-material.html" TargetMode="External"/><Relationship Id="rId6" Type="http://schemas.openxmlformats.org/officeDocument/2006/relationships/hyperlink" Target="http://standards.ieee.org/board/pat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29375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P802.16r Small Cell Backhaul Closing Report – Session #86 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b="1" dirty="0" smtClean="0"/>
              <a:t>16-13-</a:t>
            </a:r>
            <a:r>
              <a:rPr lang="en-US" b="1" dirty="0" smtClean="0"/>
              <a:t>0155-</a:t>
            </a:r>
            <a:r>
              <a:rPr lang="en-US" b="1" dirty="0" smtClean="0"/>
              <a:t>00-000r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18 July 2013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Ching-Tarng Hsieh</a:t>
            </a:r>
            <a:r>
              <a:rPr lang="en-US" dirty="0">
                <a:latin typeface="Times" pitchFamily="1" charset="0"/>
              </a:rPr>
              <a:t>			Voice:	</a:t>
            </a:r>
            <a:r>
              <a:rPr lang="en-US" dirty="0" smtClean="0">
                <a:latin typeface="Times" pitchFamily="1" charset="0"/>
              </a:rPr>
              <a:t>+886-3-591-7379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Industrial Technology Research Institute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E-mail: chsieh</a:t>
            </a:r>
            <a:r>
              <a:rPr lang="en-US" dirty="0">
                <a:latin typeface="Times" pitchFamily="1" charset="0"/>
              </a:rPr>
              <a:t>@itri.org.tw</a:t>
            </a: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Base 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This contribution summarizes the activities of the 802.16 Small Cell Backhaul TG for Session #</a:t>
            </a:r>
            <a:r>
              <a:rPr lang="en-US" dirty="0" smtClean="0">
                <a:latin typeface="Times" pitchFamily="1" charset="0"/>
              </a:rPr>
              <a:t>8</a:t>
            </a:r>
            <a:r>
              <a:rPr lang="en-US" altLang="zh-TW" dirty="0" smtClean="0">
                <a:latin typeface="Times" pitchFamily="1" charset="0"/>
              </a:rPr>
              <a:t>6</a:t>
            </a:r>
            <a:r>
              <a:rPr lang="en-US" dirty="0" smtClean="0">
                <a:latin typeface="Times" pitchFamily="1" charset="0"/>
              </a:rPr>
              <a:t> </a:t>
            </a:r>
            <a:r>
              <a:rPr lang="en-US" dirty="0" smtClean="0">
                <a:latin typeface="Times" pitchFamily="1" charset="0"/>
              </a:rPr>
              <a:t>and requests 802.16 action on the TG outputs.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Meeting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During Session #8, the Small Cell Backhaul </a:t>
            </a:r>
            <a:r>
              <a:rPr lang="en-US" dirty="0"/>
              <a:t>P</a:t>
            </a:r>
            <a:r>
              <a:rPr lang="en-US" dirty="0" smtClean="0"/>
              <a:t>802.16r held four meetings:</a:t>
            </a:r>
          </a:p>
          <a:p>
            <a:r>
              <a:rPr lang="en-US" sz="2400" dirty="0" smtClean="0"/>
              <a:t>Monday 15 July </a:t>
            </a:r>
            <a:r>
              <a:rPr lang="en-US" sz="2400" dirty="0"/>
              <a:t>2013		</a:t>
            </a:r>
            <a:r>
              <a:rPr lang="en-US" sz="2400" dirty="0" smtClean="0"/>
              <a:t>16:</a:t>
            </a:r>
            <a:r>
              <a:rPr lang="en-US" sz="2400" dirty="0"/>
              <a:t>00 PM – </a:t>
            </a:r>
            <a:r>
              <a:rPr lang="en-US" sz="2400" dirty="0" smtClean="0"/>
              <a:t>18:</a:t>
            </a:r>
            <a:r>
              <a:rPr lang="en-US" sz="2400" dirty="0"/>
              <a:t>00 PM</a:t>
            </a:r>
          </a:p>
          <a:p>
            <a:pPr lvl="1"/>
            <a:r>
              <a:rPr lang="en-US" sz="2000" dirty="0" smtClean="0"/>
              <a:t>M1</a:t>
            </a:r>
            <a:endParaRPr lang="en-US" sz="2000" dirty="0"/>
          </a:p>
          <a:p>
            <a:r>
              <a:rPr lang="en-US" sz="2400" dirty="0" smtClean="0"/>
              <a:t>Tuesday 16 July 2013</a:t>
            </a:r>
            <a:r>
              <a:rPr lang="en-US" sz="2400" dirty="0"/>
              <a:t>	</a:t>
            </a:r>
            <a:r>
              <a:rPr lang="en-US" sz="2400" dirty="0" smtClean="0"/>
              <a:t>	09:00 AM </a:t>
            </a:r>
            <a:r>
              <a:rPr lang="en-US" sz="2400" dirty="0"/>
              <a:t>– </a:t>
            </a:r>
            <a:r>
              <a:rPr lang="en-US" sz="2400" dirty="0" smtClean="0"/>
              <a:t>10:00 AM</a:t>
            </a:r>
          </a:p>
          <a:p>
            <a:pPr lvl="1"/>
            <a:r>
              <a:rPr lang="en-US" sz="2000" dirty="0"/>
              <a:t>M1</a:t>
            </a:r>
          </a:p>
          <a:p>
            <a:r>
              <a:rPr lang="en-US" sz="2400" dirty="0" smtClean="0"/>
              <a:t>Tuesday 16 July 2013</a:t>
            </a:r>
            <a:r>
              <a:rPr lang="en-US" sz="2400" dirty="0"/>
              <a:t>	</a:t>
            </a:r>
            <a:r>
              <a:rPr lang="en-US" sz="2400" dirty="0" smtClean="0"/>
              <a:t>	10:30 AM </a:t>
            </a:r>
            <a:r>
              <a:rPr lang="en-US" sz="2400" dirty="0"/>
              <a:t>– </a:t>
            </a:r>
            <a:r>
              <a:rPr lang="en-US" sz="2400" dirty="0" smtClean="0"/>
              <a:t>12:30 </a:t>
            </a:r>
            <a:r>
              <a:rPr lang="en-US" sz="2400" dirty="0"/>
              <a:t>PM</a:t>
            </a:r>
          </a:p>
          <a:p>
            <a:pPr lvl="1"/>
            <a:r>
              <a:rPr lang="en-US" sz="2000" dirty="0"/>
              <a:t>M1</a:t>
            </a:r>
          </a:p>
          <a:p>
            <a:r>
              <a:rPr lang="en-US" sz="2400" dirty="0" smtClean="0"/>
              <a:t>Thursday 18 July 2013		10:30 AM </a:t>
            </a:r>
            <a:r>
              <a:rPr lang="en-US" sz="2400" dirty="0"/>
              <a:t>– </a:t>
            </a:r>
            <a:r>
              <a:rPr lang="en-US" sz="2400" dirty="0" smtClean="0"/>
              <a:t>12:30 PM</a:t>
            </a:r>
            <a:endParaRPr lang="en-US" sz="2400" dirty="0"/>
          </a:p>
          <a:p>
            <a:pPr lvl="1"/>
            <a:r>
              <a:rPr lang="en-US" sz="2000" dirty="0"/>
              <a:t>M1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609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Input Contributions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3262077"/>
              </p:ext>
            </p:extLst>
          </p:nvPr>
        </p:nvGraphicFramePr>
        <p:xfrm>
          <a:off x="228600" y="1219200"/>
          <a:ext cx="8534400" cy="4781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3276600"/>
                <a:gridCol w="1447800"/>
                <a:gridCol w="1676400"/>
              </a:tblGrid>
              <a:tr h="48343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REF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TITLE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SOURCE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ACTION</a:t>
                      </a:r>
                      <a:endParaRPr lang="en-US" sz="1800" dirty="0"/>
                    </a:p>
                  </a:txBody>
                  <a:tcPr/>
                </a:tc>
              </a:tr>
              <a:tr h="5833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802.16-13-0142-04-000r</a:t>
                      </a:r>
                    </a:p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Overview of transport network architecture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Zein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NOTED</a:t>
                      </a:r>
                      <a:endParaRPr lang="en-US" sz="1800" dirty="0"/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802.16-13-0137-00-000r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Small Cell Cross Industry Meeting Summary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Hsieh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NOTED</a:t>
                      </a:r>
                      <a:endParaRPr lang="en-US" sz="1800" dirty="0"/>
                    </a:p>
                  </a:txBody>
                  <a:tcPr anchor="ctr"/>
                </a:tc>
              </a:tr>
              <a:tr h="53471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802.16-13-0144-01-000r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Proposed changes to IEEE 802.16r Architecture and Requirements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Marks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AGREED</a:t>
                      </a:r>
                      <a:endParaRPr lang="en-US" sz="1800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802.16-13-0150-00- 000r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Proposed</a:t>
                      </a:r>
                      <a:r>
                        <a:rPr lang="en-US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LS to</a:t>
                      </a:r>
                      <a:r>
                        <a:rPr 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ONF: Views of IEEE 802.16 Working Group regarding wireless OpenFlow</a:t>
                      </a:r>
                      <a:endParaRPr lang="en-US" sz="1800" b="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Marks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AGREED</a:t>
                      </a:r>
                      <a:endParaRPr lang="en-US" sz="1800" dirty="0"/>
                    </a:p>
                  </a:txBody>
                  <a:tcPr anchor="ctr"/>
                </a:tc>
              </a:tr>
              <a:tr h="53471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802.16-13-0151-00-Gcon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View of Connection-Oriented Software-Defined Networking for Wireless Backhaul of Small Cells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Marks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AGREED</a:t>
                      </a:r>
                      <a:endParaRPr lang="en-US" sz="1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53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Chair’s Summary of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029199"/>
          </a:xfrm>
        </p:spPr>
        <p:txBody>
          <a:bodyPr/>
          <a:lstStyle/>
          <a:p>
            <a:r>
              <a:rPr lang="en-US" sz="2000" dirty="0" smtClean="0"/>
              <a:t>The project reviewed five contributions about Small Cell Backhaul and related activities going on in other organizations </a:t>
            </a:r>
          </a:p>
          <a:p>
            <a:r>
              <a:rPr lang="en-US" sz="2000" dirty="0" smtClean="0"/>
              <a:t>The group </a:t>
            </a:r>
            <a:r>
              <a:rPr lang="en-US" sz="2000" dirty="0" smtClean="0"/>
              <a:t>discussed connection-oriented SDN for wireless backhaul and related LS to ONF.</a:t>
            </a:r>
          </a:p>
          <a:p>
            <a:r>
              <a:rPr lang="en-US" sz="2000" dirty="0" smtClean="0"/>
              <a:t>Drafted an </a:t>
            </a:r>
            <a:r>
              <a:rPr lang="en-US" sz="2000" dirty="0" smtClean="0"/>
              <a:t>LS to SCF </a:t>
            </a:r>
            <a:r>
              <a:rPr lang="en-US" sz="2000" dirty="0" smtClean="0"/>
              <a:t>about IEEE 802.16r activity and SCF</a:t>
            </a:r>
            <a:r>
              <a:rPr lang="en-US" sz="2000" dirty="0" smtClean="0"/>
              <a:t> backhaul requirements (802.16-13-0153-00-WGLS, to be discussed at WG closing)</a:t>
            </a:r>
            <a:endParaRPr lang="en-US" sz="2000" dirty="0" smtClean="0"/>
          </a:p>
          <a:p>
            <a:r>
              <a:rPr lang="en-US" sz="2000" dirty="0" smtClean="0"/>
              <a:t>Discussed the Draft Architecture and Requirements Document (802.16-13-0073-01-000r</a:t>
            </a:r>
            <a:r>
              <a:rPr lang="en-US" sz="2000" dirty="0"/>
              <a:t>) </a:t>
            </a:r>
            <a:r>
              <a:rPr lang="en-US" sz="2000" dirty="0" smtClean="0"/>
              <a:t>and incorporated </a:t>
            </a:r>
            <a:r>
              <a:rPr lang="en-US" sz="2000" dirty="0"/>
              <a:t>contribution 802.16-13-0144-01-000r in </a:t>
            </a:r>
            <a:r>
              <a:rPr lang="en-US" sz="2000" dirty="0" smtClean="0"/>
              <a:t>the document</a:t>
            </a:r>
          </a:p>
          <a:p>
            <a:r>
              <a:rPr lang="en-US" sz="2000" dirty="0"/>
              <a:t>T</a:t>
            </a:r>
            <a:r>
              <a:rPr lang="en-US" sz="2000" dirty="0" smtClean="0"/>
              <a:t>eleconference </a:t>
            </a:r>
            <a:r>
              <a:rPr lang="en-US" sz="2000" dirty="0" smtClean="0"/>
              <a:t>calls</a:t>
            </a:r>
          </a:p>
          <a:p>
            <a:pPr lvl="1">
              <a:buFont typeface="Wingdings" charset="2"/>
              <a:buChar char="Ø"/>
            </a:pPr>
            <a:r>
              <a:rPr lang="en-US" sz="1600" dirty="0" smtClean="0"/>
              <a:t>To be determined at the WG closing plenary</a:t>
            </a:r>
          </a:p>
          <a:p>
            <a:r>
              <a:rPr lang="en-US" sz="2000" dirty="0" smtClean="0"/>
              <a:t>Call for contributions toward #88</a:t>
            </a:r>
            <a:endParaRPr lang="en-US" sz="2000" dirty="0"/>
          </a:p>
          <a:p>
            <a:pPr lvl="1">
              <a:buFont typeface="Wingdings" charset="2"/>
              <a:buChar char="Ø"/>
            </a:pPr>
            <a:r>
              <a:rPr lang="en-US" sz="1600" dirty="0"/>
              <a:t>To be determined at the WG closing </a:t>
            </a:r>
            <a:r>
              <a:rPr lang="en-US" sz="1600" dirty="0" smtClean="0"/>
              <a:t>plenary</a:t>
            </a:r>
            <a:endParaRPr lang="en-US" sz="1600" dirty="0" smtClean="0"/>
          </a:p>
          <a:p>
            <a:pPr marL="342900" lvl="1" indent="-342900">
              <a:buFontTx/>
              <a:buChar char="•"/>
            </a:pPr>
            <a:r>
              <a:rPr lang="en-US" sz="2000" dirty="0" smtClean="0"/>
              <a:t>Approved minutes of session #85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62534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Documents Agreed to Be Recommended for Plenary Approval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1656253"/>
              </p:ext>
            </p:extLst>
          </p:nvPr>
        </p:nvGraphicFramePr>
        <p:xfrm>
          <a:off x="457200" y="1518921"/>
          <a:ext cx="8229600" cy="1325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43434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SG REF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PLENARY REF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Proposed LS to ONF: Views of IEEE 802.16 Working Group 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regarding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Wireless OpenFlow</a:t>
                      </a:r>
                      <a:r>
                        <a:rPr lang="en-US" sz="1400" b="0" i="0" dirty="0" smtClean="0">
                          <a:effectLst/>
                        </a:rPr>
                        <a:t>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16-13-</a:t>
                      </a:r>
                      <a:r>
                        <a:rPr lang="en-US" sz="1400" dirty="0" smtClean="0"/>
                        <a:t>0150-</a:t>
                      </a:r>
                      <a:r>
                        <a:rPr lang="en-US" sz="1400" dirty="0" smtClean="0"/>
                        <a:t>00-000r</a:t>
                      </a:r>
                      <a:endParaRPr lang="en-US" sz="1400" dirty="0"/>
                    </a:p>
                  </a:txBody>
                  <a:tcPr anchor="ctr"/>
                </a:tc>
              </a:tr>
              <a:tr h="43688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Draft LS to SCF: Views of IEEE 802.16 Working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Group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16-13-</a:t>
                      </a:r>
                      <a:r>
                        <a:rPr lang="en-US" sz="1400" dirty="0" smtClean="0"/>
                        <a:t>0153-</a:t>
                      </a:r>
                      <a:r>
                        <a:rPr lang="en-US" sz="1400" dirty="0" smtClean="0"/>
                        <a:t>00-000r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2746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 anchor="ctr"/>
          <a:lstStyle/>
          <a:p>
            <a:r>
              <a:rPr lang="en-US" dirty="0"/>
              <a:t>Plenary Approval Motions 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363" indent="-360363" eaLnBrk="1" fontAlgn="ctr" hangingPunct="1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MOTION:  To approve the </a:t>
            </a:r>
            <a:r>
              <a:rPr lang="en-US" dirty="0" smtClean="0"/>
              <a:t>“Proposed </a:t>
            </a:r>
            <a:r>
              <a:rPr lang="en-US" dirty="0"/>
              <a:t>LS to ONF: Views of IEEE 802.16 Working Group </a:t>
            </a:r>
            <a:r>
              <a:rPr lang="en-US" kern="1200" dirty="0">
                <a:solidFill>
                  <a:schemeClr val="dk1"/>
                </a:solidFill>
              </a:rPr>
              <a:t>regarding Wireless </a:t>
            </a:r>
            <a:r>
              <a:rPr lang="en-US" kern="1200" dirty="0" smtClean="0">
                <a:solidFill>
                  <a:schemeClr val="dk1"/>
                </a:solidFill>
              </a:rPr>
              <a:t>OpenFlow</a:t>
            </a:r>
            <a:r>
              <a:rPr lang="en-US" dirty="0" smtClean="0"/>
              <a:t>”</a:t>
            </a:r>
            <a:endParaRPr lang="en-US" dirty="0">
              <a:latin typeface="Arial"/>
            </a:endParaRPr>
          </a:p>
          <a:p>
            <a:r>
              <a:rPr lang="en-US" dirty="0" smtClean="0"/>
              <a:t>(</a:t>
            </a:r>
            <a:r>
              <a:rPr lang="en-US" dirty="0" smtClean="0"/>
              <a:t>802.16-13-</a:t>
            </a:r>
            <a:r>
              <a:rPr lang="en-US" dirty="0" smtClean="0"/>
              <a:t>0150-01-</a:t>
            </a:r>
            <a:r>
              <a:rPr lang="en-US" dirty="0" smtClean="0"/>
              <a:t>000r)</a:t>
            </a:r>
            <a:endParaRPr lang="en-US" dirty="0"/>
          </a:p>
          <a:p>
            <a:pPr lvl="1"/>
            <a:r>
              <a:rPr lang="en-US" dirty="0"/>
              <a:t>Mover:	</a:t>
            </a:r>
            <a:r>
              <a:rPr lang="en-US" dirty="0" smtClean="0"/>
              <a:t>Ching-Tarng Hsieh</a:t>
            </a:r>
            <a:r>
              <a:rPr lang="en-US" dirty="0"/>
              <a:t>	</a:t>
            </a:r>
          </a:p>
          <a:p>
            <a:pPr lvl="1"/>
            <a:r>
              <a:rPr lang="en-US" dirty="0"/>
              <a:t>Second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646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Plenary Approval Motions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5113" indent="-265113" eaLnBrk="1" fontAlgn="ctr" hangingPunct="1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MOTION:  To approve the </a:t>
            </a:r>
            <a:r>
              <a:rPr lang="en-US" sz="2800" dirty="0" smtClean="0"/>
              <a:t>“</a:t>
            </a:r>
            <a:r>
              <a:rPr lang="en-US" sz="2800" kern="1200" dirty="0">
                <a:solidFill>
                  <a:schemeClr val="dk1"/>
                </a:solidFill>
              </a:rPr>
              <a:t>Draft LS to SCF: Views of IEEE 802.16 Working </a:t>
            </a:r>
            <a:r>
              <a:rPr lang="en-US" sz="2800" kern="1200" dirty="0" smtClean="0">
                <a:solidFill>
                  <a:schemeClr val="dk1"/>
                </a:solidFill>
              </a:rPr>
              <a:t>Group”</a:t>
            </a:r>
          </a:p>
          <a:p>
            <a:pPr marL="265113" indent="-265113" eaLnBrk="1" fontAlgn="ctr" hangingPunct="1"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(802.16-13-</a:t>
            </a:r>
            <a:r>
              <a:rPr lang="en-US" sz="2800" dirty="0" smtClean="0"/>
              <a:t>0153-00-</a:t>
            </a:r>
            <a:r>
              <a:rPr lang="en-US" sz="2800" dirty="0"/>
              <a:t>000r</a:t>
            </a:r>
            <a:r>
              <a:rPr lang="en-US" sz="2800" dirty="0" smtClean="0"/>
              <a:t>)</a:t>
            </a:r>
            <a:endParaRPr lang="en-US" sz="2800" dirty="0">
              <a:latin typeface="Arial"/>
            </a:endParaRPr>
          </a:p>
          <a:p>
            <a:pPr lvl="1"/>
            <a:r>
              <a:rPr lang="en-US" dirty="0" smtClean="0"/>
              <a:t>Mover</a:t>
            </a:r>
            <a:r>
              <a:rPr lang="en-US" dirty="0" smtClean="0"/>
              <a:t>:	</a:t>
            </a:r>
            <a:r>
              <a:rPr lang="en-US" dirty="0"/>
              <a:t>Ching-Tarng Hsieh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Second: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3548</TotalTime>
  <Words>446</Words>
  <Application>Microsoft Macintosh PowerPoint</Application>
  <PresentationFormat>On-screen Show (4:3)</PresentationFormat>
  <Paragraphs>93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Template</vt:lpstr>
      <vt:lpstr>PowerPoint Presentation</vt:lpstr>
      <vt:lpstr>Summary of Meeting Sessions</vt:lpstr>
      <vt:lpstr>Summary of Input Contributions</vt:lpstr>
      <vt:lpstr>Chair’s Summary of Discussions</vt:lpstr>
      <vt:lpstr>Documents Agreed to Be Recommended for Plenary Approval</vt:lpstr>
      <vt:lpstr>Plenary Approval Motions (1)</vt:lpstr>
      <vt:lpstr>Plenary Approval Motions (2)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CHING-TARNG HSIEH</cp:lastModifiedBy>
  <cp:revision>149</cp:revision>
  <cp:lastPrinted>1998-02-10T13:28:06Z</cp:lastPrinted>
  <dcterms:created xsi:type="dcterms:W3CDTF">2011-12-30T17:06:23Z</dcterms:created>
  <dcterms:modified xsi:type="dcterms:W3CDTF">2013-07-18T12:42:40Z</dcterms:modified>
</cp:coreProperties>
</file>