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5" r:id="rId3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230" autoAdjust="0"/>
    <p:restoredTop sz="94660"/>
  </p:normalViewPr>
  <p:slideViewPr>
    <p:cSldViewPr>
      <p:cViewPr varScale="1">
        <p:scale>
          <a:sx n="122" d="100"/>
          <a:sy n="122" d="100"/>
        </p:scale>
        <p:origin x="-135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 userDrawn="1"/>
        </p:nvSpPr>
        <p:spPr>
          <a:xfrm>
            <a:off x="2286000" y="6525399"/>
            <a:ext cx="510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/>
              <a:t>16-13-0143-00-Gcon_802-16-treasurers-report_July 2013_s86.pptx</a:t>
            </a:r>
            <a:endParaRPr lang="en-US" sz="1400" dirty="0" smtClean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228600" y="6525399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16 July </a:t>
            </a:r>
            <a:r>
              <a:rPr lang="en-US" sz="1400" dirty="0" smtClean="0">
                <a:solidFill>
                  <a:srgbClr val="898989"/>
                </a:solidFill>
                <a:latin typeface="Calibri" pitchFamily="34" charset="0"/>
                <a:ea typeface="ＭＳ Ｐゴシック" pitchFamily="34" charset="-128"/>
                <a:cs typeface="Calibri" pitchFamily="34" charset="0"/>
              </a:rPr>
              <a:t>2013</a:t>
            </a:r>
            <a:endParaRPr lang="en-US" sz="1400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4"/>
          </p:nvPr>
        </p:nvSpPr>
        <p:spPr>
          <a:xfrm>
            <a:off x="7924800" y="6400800"/>
            <a:ext cx="990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3042F5-D33E-499D-87AC-FCA2D98CF6F0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8305800" y="6477000"/>
            <a:ext cx="4539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73042F5-D33E-499D-87AC-FCA2D98CF6F0}" type="slidenum">
              <a:rPr lang="en-US" sz="1800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en-US" sz="1800" dirty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7" Type="http://schemas.openxmlformats.org/officeDocument/2006/relationships/image" Target="../media/image1.jpeg"/><Relationship Id="rId2" Type="http://schemas.openxmlformats.org/officeDocument/2006/relationships/hyperlink" Target="http://standards.ieee.org/faqs/affiliationFAQ.html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standards.ieee.org/board/pat" TargetMode="External"/><Relationship Id="rId5" Type="http://schemas.openxmlformats.org/officeDocument/2006/relationships/hyperlink" Target="http://standards.ieee.org/board/pat/pat-material.html" TargetMode="External"/><Relationship Id="rId4" Type="http://schemas.openxmlformats.org/officeDocument/2006/relationships/hyperlink" Target="http://standards.ieee.org/guides/opman/sect6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0" y="0"/>
            <a:ext cx="9144000" cy="5109091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marL="342900" lvl="1" algn="ctr" defTabSz="1016000"/>
            <a:r>
              <a:rPr lang="en-US" sz="1400" b="1" dirty="0" smtClean="0">
                <a:latin typeface="Times" pitchFamily="1" charset="0"/>
              </a:rPr>
              <a:t>802.16 Working Group Treasurer’s Report - Session #</a:t>
            </a:r>
            <a:r>
              <a:rPr lang="en-US" sz="1400" b="1" dirty="0" smtClean="0">
                <a:latin typeface="Times" pitchFamily="1" charset="0"/>
              </a:rPr>
              <a:t>86</a:t>
            </a:r>
            <a:endParaRPr lang="en-US" dirty="0">
              <a:latin typeface="Times" pitchFamily="1" charset="0"/>
            </a:endParaRPr>
          </a:p>
          <a:p>
            <a:pPr marL="114300" algn="ctr" defTabSz="1016000"/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b="1" dirty="0">
                <a:latin typeface="Times" pitchFamily="1" charset="0"/>
              </a:rPr>
              <a:t>[IEEE 802.16 Mentor Presentation Template (Rev. 0)]</a:t>
            </a:r>
            <a:r>
              <a:rPr lang="en-US" dirty="0">
                <a:latin typeface="Times" pitchFamily="1" charset="0"/>
              </a:rPr>
              <a:t> 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Document Number: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IEEE 802.</a:t>
            </a:r>
            <a:r>
              <a:rPr lang="en-US" dirty="0" smtClean="0"/>
              <a:t> </a:t>
            </a:r>
            <a:r>
              <a:rPr lang="en-US" dirty="0" smtClean="0"/>
              <a:t>16-13-0143-00-Gcon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Date Submitted: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16-July-2013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Source: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Tim Godfrey</a:t>
            </a:r>
            <a:r>
              <a:rPr lang="en-US" dirty="0">
                <a:latin typeface="Times" pitchFamily="1" charset="0"/>
              </a:rPr>
              <a:t>			</a:t>
            </a:r>
            <a:r>
              <a:rPr lang="en-US" dirty="0" smtClean="0">
                <a:latin typeface="Times" pitchFamily="1" charset="0"/>
              </a:rPr>
              <a:t>Voice:</a:t>
            </a:r>
            <a:endParaRPr lang="en-US" dirty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EPRI	</a:t>
            </a:r>
            <a:r>
              <a:rPr lang="en-US" dirty="0">
                <a:latin typeface="Times" pitchFamily="1" charset="0"/>
              </a:rPr>
              <a:t>			E-mail:	</a:t>
            </a:r>
          </a:p>
          <a:p>
            <a:pPr marL="342900" lvl="1" defTabSz="1016000"/>
            <a:endParaRPr lang="en-US" dirty="0" smtClean="0">
              <a:latin typeface="Times" pitchFamily="1" charset="0"/>
            </a:endParaRPr>
          </a:p>
          <a:p>
            <a:pPr marL="342900" lvl="1" defTabSz="1016000"/>
            <a:r>
              <a:rPr lang="en-US" dirty="0" smtClean="0">
                <a:latin typeface="Helvetica" pitchFamily="1" charset="0"/>
              </a:rPr>
              <a:t>*&lt;</a:t>
            </a:r>
            <a:r>
              <a:rPr lang="en-US" sz="1000" dirty="0">
                <a:solidFill>
                  <a:srgbClr val="0000FF"/>
                </a:solidFill>
                <a:latin typeface="Helvetica" pitchFamily="1" charset="0"/>
                <a:hlinkClick r:id="rId2"/>
              </a:rPr>
              <a:t>http://standards.ieee.org/faqs/affiliationFAQ.html</a:t>
            </a:r>
            <a:r>
              <a:rPr lang="en-US" dirty="0">
                <a:latin typeface="Helvetica" pitchFamily="1" charset="0"/>
              </a:rPr>
              <a:t>&gt;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Re:</a:t>
            </a:r>
          </a:p>
          <a:p>
            <a:pPr marL="114300" defTabSz="1016000"/>
            <a:endParaRPr lang="en-US" dirty="0" smtClean="0">
              <a:latin typeface="Times" pitchFamily="1" charset="0"/>
            </a:endParaRP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Base </a:t>
            </a:r>
            <a:r>
              <a:rPr lang="en-US" dirty="0">
                <a:latin typeface="Times" pitchFamily="1" charset="0"/>
              </a:rPr>
              <a:t>Contribution:</a:t>
            </a:r>
          </a:p>
          <a:p>
            <a:pPr marL="342900" lvl="1" defTabSz="1016000"/>
            <a:r>
              <a:rPr lang="en-US" dirty="0" smtClean="0">
                <a:latin typeface="Times" pitchFamily="1" charset="0"/>
              </a:rPr>
              <a:t>N/A</a:t>
            </a:r>
            <a:endParaRPr lang="en-US" dirty="0">
              <a:latin typeface="Times" pitchFamily="1" charset="0"/>
            </a:endParaRPr>
          </a:p>
          <a:p>
            <a:pPr marL="114300" defTabSz="1016000"/>
            <a:r>
              <a:rPr lang="en-US" dirty="0">
                <a:latin typeface="Times" pitchFamily="1" charset="0"/>
              </a:rPr>
              <a:t>Purpose:</a:t>
            </a:r>
          </a:p>
          <a:p>
            <a:pPr marL="342900" lvl="1" defTabSz="1016000"/>
            <a:r>
              <a:rPr lang="en-US" dirty="0" smtClean="0">
                <a:latin typeface="Times" pitchFamily="18" charset="0"/>
                <a:cs typeface="Times New Roman" pitchFamily="18" charset="0"/>
              </a:rPr>
              <a:t>Session #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86 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Working Group Treasurer Report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(July </a:t>
            </a:r>
            <a:r>
              <a:rPr lang="en-US" dirty="0" smtClean="0">
                <a:latin typeface="Times" pitchFamily="18" charset="0"/>
                <a:cs typeface="Times New Roman" pitchFamily="18" charset="0"/>
              </a:rPr>
              <a:t>2013)</a:t>
            </a:r>
          </a:p>
          <a:p>
            <a:pPr marL="114300" defTabSz="1016000"/>
            <a:r>
              <a:rPr lang="en-US" dirty="0" smtClean="0">
                <a:latin typeface="Times" pitchFamily="1" charset="0"/>
              </a:rPr>
              <a:t>Notice</a:t>
            </a:r>
            <a:r>
              <a:rPr lang="en-US" dirty="0">
                <a:latin typeface="Times" pitchFamily="1" charset="0"/>
              </a:rPr>
              <a:t>:</a:t>
            </a:r>
          </a:p>
          <a:p>
            <a:pPr marL="342900" lvl="1" defTabSz="1016000"/>
            <a:r>
              <a:rPr lang="en-US" sz="1000" i="1" dirty="0">
                <a:latin typeface="Times" pitchFamily="1" charset="0"/>
              </a:rPr>
              <a:t>This document does not represent the agreed views of the IEEE 802.16 Working Group or any of its subgroups</a:t>
            </a:r>
            <a:r>
              <a:rPr lang="en-US" sz="1000" dirty="0">
                <a:latin typeface="Times" pitchFamily="1" charset="0"/>
              </a:rPr>
              <a:t>. It represents only the views of the participants listed in the “Source(s)” field above. It is offered as a basis for discussion. It is not binding on the contributor(s), who reserve(s) the right to add, amend or withdraw material contained herein.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Copyright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Copyright Policy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http://standards.ieee.org/IPR/copyrightpolicy.html</a:t>
            </a:r>
            <a:r>
              <a:rPr lang="en-US" sz="1000" dirty="0">
                <a:latin typeface="Times" pitchFamily="1" charset="0"/>
              </a:rPr>
              <a:t>&gt;.</a:t>
            </a:r>
            <a:r>
              <a:rPr lang="en-US" dirty="0">
                <a:latin typeface="Times" pitchFamily="1" charset="0"/>
              </a:rPr>
              <a:t>	</a:t>
            </a:r>
          </a:p>
          <a:p>
            <a:pPr marL="114300" defTabSz="1016000"/>
            <a:r>
              <a:rPr lang="en-US" dirty="0">
                <a:latin typeface="Times" pitchFamily="1" charset="0"/>
              </a:rPr>
              <a:t>Patent Policy: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The contributor is familiar with the IEEE-SA Patent Policy and Procedures:</a:t>
            </a:r>
          </a:p>
          <a:p>
            <a:pPr marL="2006600" lvl="3" defTabSz="1016000"/>
            <a:r>
              <a:rPr lang="en-US" sz="1000" dirty="0">
                <a:latin typeface="Times" pitchFamily="1" charset="0"/>
              </a:rPr>
              <a:t>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http://standards.ieee.org/guides/bylaws/sect6-7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3"/>
              </a:rPr>
              <a:t>.html#6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</a:rPr>
              <a:t>http://standards.ieee.org/guides/opman/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4"/>
              </a:rPr>
              <a:t>sect6.html#6.3</a:t>
            </a:r>
            <a:r>
              <a:rPr lang="en-US" sz="1000" dirty="0">
                <a:latin typeface="Times" pitchFamily="1" charset="0"/>
              </a:rPr>
              <a:t>&gt;.</a:t>
            </a:r>
          </a:p>
          <a:p>
            <a:pPr marL="342900" lvl="1" defTabSz="1016000"/>
            <a:r>
              <a:rPr lang="en-US" sz="1000" dirty="0">
                <a:latin typeface="Times" pitchFamily="1" charset="0"/>
              </a:rPr>
              <a:t>Further information is located at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5"/>
              </a:rPr>
              <a:t>http://standards.ieee.org/board/pat/pat-material.html</a:t>
            </a:r>
            <a:r>
              <a:rPr lang="en-US" sz="1000" dirty="0">
                <a:latin typeface="Times" pitchFamily="1" charset="0"/>
              </a:rPr>
              <a:t>&gt; and &lt;</a:t>
            </a:r>
            <a:r>
              <a:rPr lang="en-US" sz="1000" dirty="0">
                <a:solidFill>
                  <a:srgbClr val="0000FF"/>
                </a:solidFill>
                <a:latin typeface="Times" pitchFamily="1" charset="0"/>
                <a:hlinkClick r:id="rId6"/>
              </a:rPr>
              <a:t>http://standards.ieee.org/board/pat</a:t>
            </a:r>
            <a:r>
              <a:rPr lang="en-US" sz="1000" dirty="0">
                <a:latin typeface="Times" pitchFamily="1" charset="0"/>
                <a:hlinkClick r:id="rId6"/>
              </a:rPr>
              <a:t> </a:t>
            </a:r>
            <a:r>
              <a:rPr lang="en-US" sz="1000" dirty="0">
                <a:latin typeface="Times" pitchFamily="1" charset="0"/>
              </a:rPr>
              <a:t>&gt;.</a:t>
            </a:r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724400" y="1447800"/>
            <a:ext cx="1709305" cy="533400"/>
          </a:xfrm>
          <a:prstGeom prst="rect">
            <a:avLst/>
          </a:prstGeom>
          <a:noFill/>
          <a:ln w="12700" cap="flat" cmpd="sng">
            <a:noFill/>
            <a:prstDash val="solid"/>
            <a:miter lim="800000"/>
            <a:headEnd type="none" w="sm" len="sm"/>
            <a:tailEnd type="none" w="sm" len="sm"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2013 Transactions to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4922837"/>
            <a:ext cx="8229600" cy="1325563"/>
          </a:xfrm>
        </p:spPr>
        <p:txBody>
          <a:bodyPr/>
          <a:lstStyle/>
          <a:p>
            <a:r>
              <a:rPr lang="en-US" sz="2400" dirty="0" smtClean="0"/>
              <a:t>No account activity to date in CY 2013 </a:t>
            </a:r>
          </a:p>
          <a:p>
            <a:pPr lvl="1"/>
            <a:r>
              <a:rPr lang="en-US" sz="2000" dirty="0" smtClean="0"/>
              <a:t>other than interest</a:t>
            </a:r>
          </a:p>
          <a:p>
            <a:r>
              <a:rPr lang="en-US" sz="2400" dirty="0" smtClean="0"/>
              <a:t>Closing Balance as of </a:t>
            </a:r>
            <a:r>
              <a:rPr lang="en-US" sz="2400" dirty="0" smtClean="0"/>
              <a:t>July 2013 </a:t>
            </a:r>
            <a:r>
              <a:rPr lang="en-US" sz="2400" dirty="0" smtClean="0"/>
              <a:t>Plenary: $</a:t>
            </a:r>
            <a:r>
              <a:rPr lang="en-US" sz="2400" dirty="0" smtClean="0"/>
              <a:t>38,987.77</a:t>
            </a:r>
            <a:endParaRPr lang="en-US" sz="2400" dirty="0" smtClean="0"/>
          </a:p>
          <a:p>
            <a:pPr lvl="1"/>
            <a:endParaRPr lang="en-US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/>
          <a:srcRect t="12029"/>
          <a:stretch>
            <a:fillRect/>
          </a:stretch>
        </p:blipFill>
        <p:spPr bwMode="auto">
          <a:xfrm>
            <a:off x="457200" y="1143000"/>
            <a:ext cx="8298618" cy="4696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/>
          <a:srcRect t="7684"/>
          <a:stretch>
            <a:fillRect/>
          </a:stretch>
        </p:blipFill>
        <p:spPr bwMode="auto">
          <a:xfrm>
            <a:off x="457200" y="1752600"/>
            <a:ext cx="8382000" cy="5085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199" y="2331721"/>
            <a:ext cx="8335763" cy="4114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57200" y="2914650"/>
            <a:ext cx="8382000" cy="3785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57200" y="3475121"/>
            <a:ext cx="8382000" cy="41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0077" y="4038600"/>
            <a:ext cx="8382000" cy="4456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FF"/>
      </a:hlink>
      <a:folHlink>
        <a:srgbClr val="B2B2B2"/>
      </a:folHlink>
    </a:clrScheme>
    <a:fontScheme name="Template">
      <a:majorFont>
        <a:latin typeface="Times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6489</TotalTime>
  <Words>60</Words>
  <Application>Microsoft Office PowerPoint</Application>
  <PresentationFormat>On-screen Show (4:3)</PresentationFormat>
  <Paragraphs>30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Template</vt:lpstr>
      <vt:lpstr>Slide 1</vt:lpstr>
      <vt:lpstr>2013 Transactions to date</vt:lpstr>
    </vt:vector>
  </TitlesOfParts>
  <Company>NIST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Tim Godfrey</cp:lastModifiedBy>
  <cp:revision>662</cp:revision>
  <cp:lastPrinted>1998-02-10T13:28:06Z</cp:lastPrinted>
  <dcterms:created xsi:type="dcterms:W3CDTF">2011-12-30T17:06:23Z</dcterms:created>
  <dcterms:modified xsi:type="dcterms:W3CDTF">2013-07-15T12:56:03Z</dcterms:modified>
</cp:coreProperties>
</file>