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trictFirstAndLastChars="0" saveSubsetFonts="1" autoCompressPictures="0">
  <p:sldMasterIdLst>
    <p:sldMasterId id="2147483648" r:id="rId1"/>
  </p:sldMasterIdLst>
  <p:notesMasterIdLst>
    <p:notesMasterId r:id="rId10"/>
  </p:notesMasterIdLst>
  <p:handoutMasterIdLst>
    <p:handoutMasterId r:id="rId11"/>
  </p:handoutMasterIdLst>
  <p:sldIdLst>
    <p:sldId id="261" r:id="rId2"/>
    <p:sldId id="262" r:id="rId3"/>
    <p:sldId id="263" r:id="rId4"/>
    <p:sldId id="264" r:id="rId5"/>
    <p:sldId id="265" r:id="rId6"/>
    <p:sldId id="266" r:id="rId7"/>
    <p:sldId id="267" r:id="rId8"/>
    <p:sldId id="269"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prstClr val="red"/>
    </p:penClr>
    <p:extLst>
      <p:ext uri="{EC167BDD-8182-4AB7-AECC-EB403E3ABB37}">
        <p14:laserClr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a:srgbClr val="FF0000"/>
        </p14:laserClr>
      </p:ext>
      <p:ext uri="{2FDB2607-1784-4EEB-B798-7EB5836EED8A}">
        <p14:showMediaCtrls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
      </p:ext>
    </p:extLst>
  </p:showPr>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7944" autoAdjust="0"/>
  </p:normalViewPr>
  <p:slideViewPr>
    <p:cSldViewPr>
      <p:cViewPr varScale="1">
        <p:scale>
          <a:sx n="101" d="100"/>
          <a:sy n="101" d="100"/>
        </p:scale>
        <p:origin x="-560"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4614075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69321742"/>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4" Type="http://schemas.openxmlformats.org/officeDocument/2006/relationships/hyperlink" Target="http://standards.ieee.org/board/pat/pat-material.html" TargetMode="External"/><Relationship Id="rId5" Type="http://schemas.openxmlformats.org/officeDocument/2006/relationships/hyperlink" Target="http://standards.ieee.org/board/pat" TargetMode="External"/><Relationship Id="rId1" Type="http://schemas.openxmlformats.org/officeDocument/2006/relationships/slideLayout" Target="../slideLayouts/slideLayout7.xml"/><Relationship Id="rId2" Type="http://schemas.openxmlformats.org/officeDocument/2006/relationships/hyperlink" Target="http://standards.ieee.org/guides/bylaws/sect6-7.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ocs.google.com/spreadsheet/ccc?key=0Arb3_3dB_pMCdGdaY1F6Zkw3TENmMDlRNTgtVVNqWGc%23gid=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0" y="0"/>
            <a:ext cx="9144000" cy="5109091"/>
          </a:xfrm>
          <a:prstGeom prst="rect">
            <a:avLst/>
          </a:prstGeom>
          <a:noFill/>
          <a:ln w="12700">
            <a:noFill/>
            <a:miter lim="800000"/>
            <a:headEnd type="none" w="sm" len="sm"/>
            <a:tailEnd type="none" w="sm" len="sm"/>
          </a:ln>
        </p:spPr>
        <p:txBody>
          <a:bodyPr>
            <a:prstTxWarp prst="textNoShape">
              <a:avLst/>
            </a:prstTxWarp>
            <a:spAutoFit/>
          </a:bodyPr>
          <a:lstStyle/>
          <a:p>
            <a:pPr marL="342900" lvl="1" algn="ctr" defTabSz="1016000"/>
            <a:r>
              <a:rPr lang="en-US" sz="1400" b="1" dirty="0" smtClean="0">
                <a:latin typeface="Times" pitchFamily="1" charset="0"/>
              </a:rPr>
              <a:t>P802.16.3 </a:t>
            </a:r>
            <a:r>
              <a:rPr lang="en-US" sz="1400" b="1" dirty="0" smtClean="0">
                <a:latin typeface="Times" pitchFamily="1" charset="0"/>
              </a:rPr>
              <a:t>Closing Report – Session #</a:t>
            </a:r>
            <a:r>
              <a:rPr lang="en-US" sz="1400" b="1" dirty="0" smtClean="0">
                <a:latin typeface="Times" pitchFamily="1" charset="0"/>
              </a:rPr>
              <a:t>84 </a:t>
            </a:r>
            <a:endParaRPr lang="en-US" dirty="0">
              <a:latin typeface="Times" pitchFamily="1" charset="0"/>
            </a:endParaRPr>
          </a:p>
          <a:p>
            <a:pPr marL="114300" algn="ctr" defTabSz="1016000"/>
            <a:endParaRPr lang="en-US" dirty="0">
              <a:latin typeface="Times" pitchFamily="1" charset="0"/>
            </a:endParaRPr>
          </a:p>
          <a:p>
            <a:pPr marL="114300" defTabSz="1016000"/>
            <a:r>
              <a:rPr lang="en-US" b="1" dirty="0">
                <a:latin typeface="Times" pitchFamily="1" charset="0"/>
              </a:rPr>
              <a:t>[IEEE 802.16 Mentor Presentation Template (Rev. 0)]</a:t>
            </a:r>
            <a:r>
              <a:rPr lang="en-US" dirty="0">
                <a:latin typeface="Times" pitchFamily="1" charset="0"/>
              </a:rPr>
              <a:t> </a:t>
            </a:r>
          </a:p>
          <a:p>
            <a:pPr marL="114300" defTabSz="1016000"/>
            <a:r>
              <a:rPr lang="en-US" dirty="0">
                <a:latin typeface="Times" pitchFamily="1" charset="0"/>
              </a:rPr>
              <a:t>Document Number:</a:t>
            </a:r>
          </a:p>
          <a:p>
            <a:pPr marL="342900" lvl="1" defTabSz="1016000"/>
            <a:r>
              <a:rPr lang="en-US" b="1" dirty="0" smtClean="0"/>
              <a:t>16-13</a:t>
            </a:r>
            <a:r>
              <a:rPr lang="en-US" b="1" dirty="0" smtClean="0"/>
              <a:t>-0075-</a:t>
            </a:r>
            <a:r>
              <a:rPr lang="en-US" b="1" dirty="0" smtClean="0"/>
              <a:t>00-03R0</a:t>
            </a:r>
            <a:endParaRPr lang="en-US" dirty="0">
              <a:latin typeface="Times" pitchFamily="1" charset="0"/>
            </a:endParaRPr>
          </a:p>
          <a:p>
            <a:pPr marL="114300" defTabSz="1016000"/>
            <a:r>
              <a:rPr lang="en-US" dirty="0">
                <a:latin typeface="Times" pitchFamily="1" charset="0"/>
              </a:rPr>
              <a:t>Date Submitted:</a:t>
            </a:r>
            <a:endParaRPr lang="en-US" dirty="0" smtClean="0">
              <a:latin typeface="Times" pitchFamily="1" charset="0"/>
            </a:endParaRPr>
          </a:p>
          <a:p>
            <a:pPr marL="342900" lvl="1" defTabSz="1016000"/>
            <a:r>
              <a:rPr lang="en-US" dirty="0" smtClean="0">
                <a:latin typeface="Times" pitchFamily="1" charset="0"/>
              </a:rPr>
              <a:t>28 March 2013</a:t>
            </a:r>
            <a:endParaRPr lang="en-US" dirty="0">
              <a:latin typeface="Times" pitchFamily="1" charset="0"/>
            </a:endParaRPr>
          </a:p>
          <a:p>
            <a:pPr marL="114300" defTabSz="1016000"/>
            <a:r>
              <a:rPr lang="en-US" dirty="0">
                <a:latin typeface="Times" pitchFamily="1" charset="0"/>
              </a:rPr>
              <a:t>Source:</a:t>
            </a:r>
            <a:endParaRPr lang="en-US" dirty="0" smtClean="0">
              <a:latin typeface="Times" pitchFamily="1" charset="0"/>
            </a:endParaRPr>
          </a:p>
          <a:p>
            <a:pPr marL="342900" lvl="1" defTabSz="1016000"/>
            <a:r>
              <a:rPr lang="en-US" dirty="0" smtClean="0">
                <a:latin typeface="Times" pitchFamily="1" charset="0"/>
              </a:rPr>
              <a:t>Roger </a:t>
            </a:r>
            <a:r>
              <a:rPr lang="en-US" dirty="0" smtClean="0">
                <a:latin typeface="Times" pitchFamily="1" charset="0"/>
              </a:rPr>
              <a:t>Marks				E-mail: </a:t>
            </a:r>
            <a:r>
              <a:rPr lang="en-US" dirty="0" err="1" smtClean="0">
                <a:latin typeface="Times" pitchFamily="1" charset="0"/>
              </a:rPr>
              <a:t>r.b.marks@ieee.org</a:t>
            </a:r>
            <a:r>
              <a:rPr lang="en-US" dirty="0" smtClean="0">
                <a:latin typeface="Times" pitchFamily="1" charset="0"/>
              </a:rPr>
              <a:t>	</a:t>
            </a:r>
            <a:r>
              <a:rPr lang="en-US" dirty="0" smtClean="0">
                <a:latin typeface="Times" pitchFamily="1" charset="0"/>
              </a:rPr>
              <a:t>	</a:t>
            </a:r>
          </a:p>
          <a:p>
            <a:pPr marL="342900" lvl="1" defTabSz="1016000"/>
            <a:r>
              <a:rPr lang="en-US" dirty="0" err="1" smtClean="0">
                <a:latin typeface="Times" pitchFamily="1" charset="0"/>
              </a:rPr>
              <a:t>Consensii</a:t>
            </a:r>
            <a:r>
              <a:rPr lang="en-US" dirty="0" smtClean="0">
                <a:latin typeface="Times" pitchFamily="1" charset="0"/>
              </a:rPr>
              <a:t> </a:t>
            </a:r>
            <a:r>
              <a:rPr lang="en-US" dirty="0" smtClean="0">
                <a:latin typeface="Times" pitchFamily="1" charset="0"/>
              </a:rPr>
              <a:t>LLC </a:t>
            </a:r>
            <a:r>
              <a:rPr lang="en-US" dirty="0" smtClean="0">
                <a:latin typeface="Times" pitchFamily="1" charset="0"/>
              </a:rPr>
              <a:t>and Mobile Pulse, Inc. 	</a:t>
            </a:r>
            <a:r>
              <a:rPr lang="en-US" dirty="0">
                <a:latin typeface="Times" pitchFamily="1" charset="0"/>
              </a:rPr>
              <a:t>	</a:t>
            </a:r>
            <a:r>
              <a:rPr lang="en-US" dirty="0" smtClean="0">
                <a:latin typeface="Times" pitchFamily="1" charset="0"/>
              </a:rPr>
              <a:t>	</a:t>
            </a:r>
          </a:p>
          <a:p>
            <a:pPr marL="342900" lvl="1" defTabSz="1016000"/>
            <a:endParaRPr lang="en-US" dirty="0">
              <a:latin typeface="Times" pitchFamily="1" charset="0"/>
            </a:endParaRPr>
          </a:p>
          <a:p>
            <a:pPr marL="114300" defTabSz="1016000"/>
            <a:r>
              <a:rPr lang="en-US" dirty="0">
                <a:latin typeface="Times" pitchFamily="1" charset="0"/>
              </a:rPr>
              <a:t>Re:</a:t>
            </a:r>
          </a:p>
          <a:p>
            <a:pPr marL="342900" lvl="1" defTabSz="1016000"/>
            <a:r>
              <a:rPr lang="en-US" dirty="0" smtClean="0">
                <a:latin typeface="Times" pitchFamily="1" charset="0"/>
              </a:rPr>
              <a:t>NONE</a:t>
            </a:r>
            <a:endParaRPr lang="en-US" dirty="0">
              <a:latin typeface="Times" pitchFamily="1" charset="0"/>
            </a:endParaRPr>
          </a:p>
          <a:p>
            <a:pPr marL="114300" defTabSz="1016000"/>
            <a:r>
              <a:rPr lang="en-US" dirty="0">
                <a:latin typeface="Times" pitchFamily="1" charset="0"/>
              </a:rPr>
              <a:t>Base Contribution:</a:t>
            </a:r>
          </a:p>
          <a:p>
            <a:pPr marL="342900" lvl="1" defTabSz="1016000"/>
            <a:r>
              <a:rPr lang="en-US" dirty="0" smtClean="0">
                <a:latin typeface="Times" pitchFamily="1" charset="0"/>
              </a:rPr>
              <a:t>NONE</a:t>
            </a:r>
            <a:endParaRPr lang="en-US" dirty="0">
              <a:latin typeface="Times" pitchFamily="1" charset="0"/>
            </a:endParaRPr>
          </a:p>
          <a:p>
            <a:pPr marL="114300" defTabSz="1016000"/>
            <a:r>
              <a:rPr lang="en-US" dirty="0">
                <a:latin typeface="Times" pitchFamily="1" charset="0"/>
              </a:rPr>
              <a:t>Purpose:</a:t>
            </a:r>
          </a:p>
          <a:p>
            <a:pPr marL="342900" lvl="1" defTabSz="1016000"/>
            <a:r>
              <a:rPr lang="en-US" dirty="0" smtClean="0">
                <a:latin typeface="Times" pitchFamily="1" charset="0"/>
              </a:rPr>
              <a:t>This contribution summarizes the activities of the 802.16.3 project for Session #83 and requests 802.16 action on the project outputs.</a:t>
            </a:r>
            <a:endParaRPr lang="en-US" dirty="0">
              <a:latin typeface="Times" pitchFamily="1" charset="0"/>
            </a:endParaRPr>
          </a:p>
          <a:p>
            <a:pPr marL="114300" defTabSz="1016000"/>
            <a:r>
              <a:rPr lang="en-US" dirty="0">
                <a:latin typeface="Times" pitchFamily="1" charset="0"/>
              </a:rPr>
              <a:t>Notice:</a:t>
            </a:r>
          </a:p>
          <a:p>
            <a:pPr marL="342900" lvl="1" defTabSz="1016000"/>
            <a:r>
              <a:rPr lang="en-US" sz="1000" i="1" dirty="0">
                <a:latin typeface="Times" pitchFamily="1" charset="0"/>
              </a:rPr>
              <a:t>This document does not represent the agreed views of the IEEE 802.16 Working Group or any of its subgroups</a:t>
            </a:r>
            <a:r>
              <a:rPr lang="en-US" sz="1000" dirty="0">
                <a:latin typeface="Times" pitchFamily="1" charset="0"/>
              </a:rPr>
              <a:t>. It represents only the views of the participants listed in the “Source(s)” field above. It is offered as a basis for discussion. It is not binding on the contributor(s), who reserve(s) the right to add, amend or withdraw material contained herein.	</a:t>
            </a:r>
          </a:p>
          <a:p>
            <a:pPr marL="114300" defTabSz="1016000"/>
            <a:r>
              <a:rPr lang="en-US" dirty="0">
                <a:latin typeface="Times" pitchFamily="1" charset="0"/>
              </a:rPr>
              <a:t>Copyright Policy:</a:t>
            </a:r>
          </a:p>
          <a:p>
            <a:pPr marL="342900" lvl="1" defTabSz="1016000"/>
            <a:r>
              <a:rPr lang="en-US" sz="1000" dirty="0">
                <a:latin typeface="Times" pitchFamily="1" charset="0"/>
              </a:rPr>
              <a:t>The contributor is familiar with the IEEE-SA Copyright Policy &lt;</a:t>
            </a:r>
            <a:r>
              <a:rPr lang="en-US" sz="1000" dirty="0">
                <a:solidFill>
                  <a:srgbClr val="0000FF"/>
                </a:solidFill>
                <a:latin typeface="Times" pitchFamily="1" charset="0"/>
              </a:rPr>
              <a:t>http://standards.ieee.org/IPR/copyrightpolicy.html</a:t>
            </a:r>
            <a:r>
              <a:rPr lang="en-US" sz="1000" dirty="0">
                <a:latin typeface="Times" pitchFamily="1" charset="0"/>
              </a:rPr>
              <a:t>&gt;.</a:t>
            </a:r>
            <a:r>
              <a:rPr lang="en-US" dirty="0">
                <a:latin typeface="Times" pitchFamily="1" charset="0"/>
              </a:rPr>
              <a:t>	</a:t>
            </a:r>
          </a:p>
          <a:p>
            <a:pPr marL="114300" defTabSz="1016000"/>
            <a:r>
              <a:rPr lang="en-US" dirty="0">
                <a:latin typeface="Times" pitchFamily="1" charset="0"/>
              </a:rPr>
              <a:t>Patent Policy:</a:t>
            </a:r>
          </a:p>
          <a:p>
            <a:pPr marL="342900" lvl="1" defTabSz="1016000"/>
            <a:r>
              <a:rPr lang="en-US" sz="1000" dirty="0">
                <a:latin typeface="Times" pitchFamily="1" charset="0"/>
              </a:rPr>
              <a:t>The contributor is familiar with the IEEE-SA Patent Policy and Procedures:</a:t>
            </a:r>
          </a:p>
          <a:p>
            <a:pPr marL="2006600" lvl="3" defTabSz="1016000"/>
            <a:r>
              <a:rPr lang="en-US" sz="1000" dirty="0">
                <a:latin typeface="Times" pitchFamily="1" charset="0"/>
              </a:rPr>
              <a:t>&lt;</a:t>
            </a:r>
            <a:r>
              <a:rPr lang="en-US" sz="1000" dirty="0">
                <a:solidFill>
                  <a:srgbClr val="0000FF"/>
                </a:solidFill>
                <a:latin typeface="Times" pitchFamily="1" charset="0"/>
              </a:rPr>
              <a:t>http://standards.ieee.org/guides/bylaws/sect6-7</a:t>
            </a:r>
            <a:r>
              <a:rPr lang="en-US" sz="1000" dirty="0">
                <a:solidFill>
                  <a:srgbClr val="0000FF"/>
                </a:solidFill>
                <a:latin typeface="Times" pitchFamily="1" charset="0"/>
                <a:hlinkClick r:id="rId2"/>
              </a:rPr>
              <a:t>.html#6</a:t>
            </a:r>
            <a:r>
              <a:rPr lang="en-US" sz="1000" dirty="0">
                <a:latin typeface="Times" pitchFamily="1" charset="0"/>
              </a:rPr>
              <a:t>&gt; and &lt;</a:t>
            </a:r>
            <a:r>
              <a:rPr lang="en-US" sz="1000" dirty="0">
                <a:solidFill>
                  <a:srgbClr val="0000FF"/>
                </a:solidFill>
                <a:latin typeface="Times" pitchFamily="1" charset="0"/>
              </a:rPr>
              <a:t>http://standards.ieee.org/guides/opman/</a:t>
            </a:r>
            <a:r>
              <a:rPr lang="en-US" sz="1000" dirty="0">
                <a:solidFill>
                  <a:srgbClr val="0000FF"/>
                </a:solidFill>
                <a:latin typeface="Times" pitchFamily="1" charset="0"/>
                <a:hlinkClick r:id="rId3"/>
              </a:rPr>
              <a:t>sect6.html#6.3</a:t>
            </a:r>
            <a:r>
              <a:rPr lang="en-US" sz="1000" dirty="0">
                <a:latin typeface="Times" pitchFamily="1" charset="0"/>
              </a:rPr>
              <a:t>&gt;.</a:t>
            </a:r>
          </a:p>
          <a:p>
            <a:pPr marL="342900" lvl="1" defTabSz="1016000"/>
            <a:r>
              <a:rPr lang="en-US" sz="1000" dirty="0">
                <a:latin typeface="Times" pitchFamily="1" charset="0"/>
              </a:rPr>
              <a:t>Further information is located at &lt;</a:t>
            </a:r>
            <a:r>
              <a:rPr lang="en-US" sz="1000" dirty="0">
                <a:solidFill>
                  <a:srgbClr val="0000FF"/>
                </a:solidFill>
                <a:latin typeface="Times" pitchFamily="1" charset="0"/>
                <a:hlinkClick r:id="rId4"/>
              </a:rPr>
              <a:t>http://standards.ieee.org/board/pat/pat-material.html</a:t>
            </a:r>
            <a:r>
              <a:rPr lang="en-US" sz="1000" dirty="0">
                <a:latin typeface="Times" pitchFamily="1" charset="0"/>
              </a:rPr>
              <a:t>&gt; and &lt;</a:t>
            </a:r>
            <a:r>
              <a:rPr lang="en-US" sz="1000" dirty="0">
                <a:solidFill>
                  <a:srgbClr val="0000FF"/>
                </a:solidFill>
                <a:latin typeface="Times" pitchFamily="1" charset="0"/>
                <a:hlinkClick r:id="rId5"/>
              </a:rPr>
              <a:t>http://standards.ieee.org/board/pat</a:t>
            </a:r>
            <a:r>
              <a:rPr lang="en-US" sz="1000" dirty="0">
                <a:latin typeface="Times" pitchFamily="1" charset="0"/>
                <a:hlinkClick r:id="rId5"/>
              </a:rPr>
              <a:t> </a:t>
            </a:r>
            <a:r>
              <a:rPr lang="en-US" sz="1000" dirty="0">
                <a:latin typeface="Times" pitchFamily="1" charset="0"/>
              </a:rPr>
              <a:t>&gt;.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smtClean="0"/>
              <a:t>Summary of </a:t>
            </a:r>
            <a:r>
              <a:rPr lang="en-US" dirty="0" smtClean="0"/>
              <a:t>Meetings</a:t>
            </a:r>
            <a:endParaRPr lang="en-US" dirty="0"/>
          </a:p>
        </p:txBody>
      </p:sp>
      <p:sp>
        <p:nvSpPr>
          <p:cNvPr id="3" name="Content Placeholder 2"/>
          <p:cNvSpPr>
            <a:spLocks noGrp="1"/>
          </p:cNvSpPr>
          <p:nvPr>
            <p:ph idx="1"/>
          </p:nvPr>
        </p:nvSpPr>
        <p:spPr/>
        <p:txBody>
          <a:bodyPr/>
          <a:lstStyle/>
          <a:p>
            <a:pPr marL="0" indent="0">
              <a:buNone/>
            </a:pPr>
            <a:r>
              <a:rPr lang="en-US" dirty="0" smtClean="0"/>
              <a:t>During Session #</a:t>
            </a:r>
            <a:r>
              <a:rPr lang="en-US" dirty="0" smtClean="0"/>
              <a:t>84, Project P802.16.3 </a:t>
            </a:r>
            <a:r>
              <a:rPr lang="en-US" dirty="0" smtClean="0"/>
              <a:t>met twice</a:t>
            </a:r>
            <a:r>
              <a:rPr lang="en-US" dirty="0" smtClean="0"/>
              <a:t>:</a:t>
            </a:r>
            <a:endParaRPr lang="en-US" dirty="0" smtClean="0"/>
          </a:p>
          <a:p>
            <a:r>
              <a:rPr lang="en-US" sz="2400" dirty="0" smtClean="0"/>
              <a:t>Monday </a:t>
            </a:r>
            <a:r>
              <a:rPr lang="en-US" sz="2400" dirty="0" smtClean="0"/>
              <a:t>18 March 2013	16:00 </a:t>
            </a:r>
            <a:r>
              <a:rPr lang="en-US" sz="2400" dirty="0"/>
              <a:t>– </a:t>
            </a:r>
            <a:r>
              <a:rPr lang="en-US" sz="2400" dirty="0" smtClean="0"/>
              <a:t>18:</a:t>
            </a:r>
            <a:r>
              <a:rPr lang="en-US" sz="2400" dirty="0" smtClean="0"/>
              <a:t>00</a:t>
            </a:r>
            <a:endParaRPr lang="en-US" sz="2400" dirty="0" smtClean="0"/>
          </a:p>
          <a:p>
            <a:pPr lvl="1"/>
            <a:r>
              <a:rPr lang="en-US" sz="2000" dirty="0" smtClean="0"/>
              <a:t>Antigua </a:t>
            </a:r>
            <a:r>
              <a:rPr lang="en-US" sz="2000" dirty="0" smtClean="0"/>
              <a:t>3</a:t>
            </a:r>
          </a:p>
          <a:p>
            <a:r>
              <a:rPr lang="en-US" sz="2400" dirty="0" smtClean="0"/>
              <a:t>Tuesday </a:t>
            </a:r>
            <a:r>
              <a:rPr lang="en-US" sz="2400" dirty="0" smtClean="0"/>
              <a:t>19 </a:t>
            </a:r>
            <a:r>
              <a:rPr lang="en-US" sz="2400" dirty="0" smtClean="0"/>
              <a:t>March 2013</a:t>
            </a:r>
            <a:r>
              <a:rPr lang="en-US" sz="2400" dirty="0" smtClean="0"/>
              <a:t>	08:00 – 10:00</a:t>
            </a:r>
          </a:p>
          <a:p>
            <a:pPr lvl="1"/>
            <a:r>
              <a:rPr lang="en-US" sz="2000" dirty="0" smtClean="0"/>
              <a:t>Antigua </a:t>
            </a:r>
            <a:r>
              <a:rPr lang="en-US" sz="2000" dirty="0" smtClean="0"/>
              <a:t>3</a:t>
            </a:r>
          </a:p>
          <a:p>
            <a:r>
              <a:rPr lang="en-US" sz="2400" dirty="0" smtClean="0"/>
              <a:t>Approved and followed </a:t>
            </a:r>
            <a:r>
              <a:rPr lang="en-US" sz="2400" dirty="0" smtClean="0">
                <a:hlinkClick r:id="rId2"/>
              </a:rPr>
              <a:t>agenda</a:t>
            </a:r>
            <a:endParaRPr lang="en-US" sz="2400" dirty="0" smtClean="0"/>
          </a:p>
          <a:p>
            <a:pPr lvl="1"/>
            <a:r>
              <a:rPr lang="en-US" sz="2000" dirty="0" smtClean="0"/>
              <a:t>Approved IEEE 802.16-13-0023-00 as the minutes of Project P802.16.3 at Session #83	</a:t>
            </a:r>
          </a:p>
          <a:p>
            <a:pPr lvl="1"/>
            <a:endParaRPr lang="en-US" sz="2000" dirty="0" smtClean="0"/>
          </a:p>
          <a:p>
            <a:pPr lvl="1"/>
            <a:endParaRPr lang="en-US" sz="2000" dirty="0" smtClean="0"/>
          </a:p>
          <a:p>
            <a:pPr>
              <a:buNone/>
            </a:pPr>
            <a:endParaRPr lang="en-US" dirty="0"/>
          </a:p>
        </p:txBody>
      </p:sp>
      <p:sp>
        <p:nvSpPr>
          <p:cNvPr id="4" name="TextBox 3"/>
          <p:cNvSpPr txBox="1"/>
          <p:nvPr/>
        </p:nvSpPr>
        <p:spPr>
          <a:xfrm>
            <a:off x="1066800" y="6396335"/>
            <a:ext cx="7696200" cy="276999"/>
          </a:xfrm>
          <a:prstGeom prst="rect">
            <a:avLst/>
          </a:prstGeom>
          <a:noFill/>
        </p:spPr>
        <p:txBody>
          <a:bodyPr wrap="square" rtlCol="0">
            <a:spAutoFit/>
          </a:bodyPr>
          <a:lstStyle/>
          <a:p>
            <a:pPr marL="0" lvl="1"/>
            <a:r>
              <a:rPr lang="en-US" b="1" dirty="0" smtClean="0"/>
              <a:t>16-13-0022-00-03R0						15 Jan 2013</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766098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smtClean="0"/>
              <a:t>Assigned Documents</a:t>
            </a:r>
            <a:endParaRPr lang="en-US" dirty="0"/>
          </a:p>
        </p:txBody>
      </p:sp>
      <p:graphicFrame>
        <p:nvGraphicFramePr>
          <p:cNvPr id="6" name="Content Placeholder 3"/>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488291373"/>
              </p:ext>
            </p:extLst>
          </p:nvPr>
        </p:nvGraphicFramePr>
        <p:xfrm>
          <a:off x="228600" y="1513840"/>
          <a:ext cx="8534400" cy="5125720"/>
        </p:xfrm>
        <a:graphic>
          <a:graphicData uri="http://schemas.openxmlformats.org/drawingml/2006/table">
            <a:tbl>
              <a:tblPr firstRow="1" bandRow="1">
                <a:tableStyleId>{5C22544A-7EE6-4342-B048-85BDC9FD1C3A}</a:tableStyleId>
              </a:tblPr>
              <a:tblGrid>
                <a:gridCol w="2438400"/>
                <a:gridCol w="2971800"/>
                <a:gridCol w="1524000"/>
                <a:gridCol w="1600200"/>
              </a:tblGrid>
              <a:tr h="274320">
                <a:tc>
                  <a:txBody>
                    <a:bodyPr/>
                    <a:lstStyle/>
                    <a:p>
                      <a:pPr algn="ctr"/>
                      <a:r>
                        <a:rPr lang="en-US" sz="2000" dirty="0" smtClean="0"/>
                        <a:t>REF</a:t>
                      </a:r>
                      <a:endParaRPr lang="en-US" sz="2000" dirty="0"/>
                    </a:p>
                  </a:txBody>
                  <a:tcPr/>
                </a:tc>
                <a:tc>
                  <a:txBody>
                    <a:bodyPr/>
                    <a:lstStyle/>
                    <a:p>
                      <a:pPr algn="ctr"/>
                      <a:r>
                        <a:rPr lang="en-US" sz="2000" dirty="0" smtClean="0"/>
                        <a:t>TITLE</a:t>
                      </a:r>
                      <a:endParaRPr lang="en-US" sz="2000" dirty="0"/>
                    </a:p>
                  </a:txBody>
                  <a:tcPr/>
                </a:tc>
                <a:tc>
                  <a:txBody>
                    <a:bodyPr/>
                    <a:lstStyle/>
                    <a:p>
                      <a:pPr algn="ctr"/>
                      <a:r>
                        <a:rPr lang="en-US" sz="2000" dirty="0" smtClean="0"/>
                        <a:t>SOURCE</a:t>
                      </a:r>
                      <a:endParaRPr lang="en-US" sz="2000" dirty="0"/>
                    </a:p>
                  </a:txBody>
                  <a:tcPr/>
                </a:tc>
                <a:tc>
                  <a:txBody>
                    <a:bodyPr/>
                    <a:lstStyle/>
                    <a:p>
                      <a:pPr algn="ctr"/>
                      <a:r>
                        <a:rPr lang="en-US" sz="2000" dirty="0" smtClean="0"/>
                        <a:t>ACTION</a:t>
                      </a:r>
                      <a:endParaRPr lang="en-US" sz="2000" dirty="0"/>
                    </a:p>
                  </a:txBody>
                  <a:tcPr/>
                </a:tc>
              </a:tr>
              <a:tr h="370840">
                <a:tc>
                  <a:txBody>
                    <a:bodyPr/>
                    <a:lstStyle/>
                    <a:p>
                      <a:r>
                        <a:rPr lang="en-US" sz="1600" dirty="0" smtClean="0"/>
                        <a:t>802.16-13-0023-00-03R0</a:t>
                      </a:r>
                      <a:endParaRPr lang="en-US" sz="1600" dirty="0"/>
                    </a:p>
                  </a:txBody>
                  <a:tcPr anchor="ctr"/>
                </a:tc>
                <a:tc>
                  <a:txBody>
                    <a:bodyPr/>
                    <a:lstStyle/>
                    <a:p>
                      <a:r>
                        <a:rPr lang="en-US" sz="1600" dirty="0" smtClean="0"/>
                        <a:t>802.16.3 Minutes of Session #83</a:t>
                      </a:r>
                      <a:endParaRPr lang="en-US" sz="1600" dirty="0"/>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smtClean="0"/>
                        <a:t>Kang</a:t>
                      </a:r>
                      <a:endParaRPr lang="en-US" sz="1600" dirty="0" smtClean="0"/>
                    </a:p>
                  </a:txBody>
                  <a:tcPr anchor="ctr"/>
                </a:tc>
                <a:tc>
                  <a:txBody>
                    <a:bodyPr/>
                    <a:lstStyle/>
                    <a:p>
                      <a:pPr algn="ctr"/>
                      <a:r>
                        <a:rPr lang="en-US" sz="1600" dirty="0" smtClean="0"/>
                        <a:t>for approval</a:t>
                      </a:r>
                      <a:endParaRPr lang="en-US" sz="1600" dirty="0"/>
                    </a:p>
                  </a:txBody>
                  <a:tcPr anchor="ctr"/>
                </a:tc>
              </a:tr>
              <a:tr h="370840">
                <a:tc>
                  <a:txBody>
                    <a:bodyPr/>
                    <a:lstStyle/>
                    <a:p>
                      <a:r>
                        <a:rPr lang="en-US" sz="1600" dirty="0" smtClean="0"/>
                        <a:t>802.16-13-</a:t>
                      </a:r>
                      <a:r>
                        <a:rPr lang="en-US" sz="1600" dirty="0" smtClean="0"/>
                        <a:t>0047-</a:t>
                      </a:r>
                      <a:r>
                        <a:rPr lang="en-US" sz="1600" dirty="0" smtClean="0"/>
                        <a:t>00-03R0</a:t>
                      </a:r>
                      <a:endParaRPr lang="en-US" sz="1600" dirty="0"/>
                    </a:p>
                  </a:txBody>
                  <a:tcPr anchor="ctr"/>
                </a:tc>
                <a:tc>
                  <a:txBody>
                    <a:bodyPr/>
                    <a:lstStyle/>
                    <a:p>
                      <a:r>
                        <a:rPr lang="en-US" altLang="ko-KR" sz="1600" dirty="0" smtClean="0">
                          <a:effectLst/>
                        </a:rPr>
                        <a:t>Network Characterization Standards of the Australian Communications Alliance</a:t>
                      </a:r>
                      <a:endParaRPr lang="en-US" sz="1600" dirty="0"/>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smtClean="0"/>
                        <a:t>Marks</a:t>
                      </a:r>
                      <a:endParaRPr lang="en-US" sz="1600" dirty="0" smtClean="0"/>
                    </a:p>
                  </a:txBody>
                  <a:tcPr anchor="ctr"/>
                </a:tc>
                <a:tc>
                  <a:txBody>
                    <a:bodyPr/>
                    <a:lstStyle/>
                    <a:p>
                      <a:pPr algn="ctr"/>
                      <a:r>
                        <a:rPr lang="en-US" sz="1600" dirty="0" smtClean="0"/>
                        <a:t>for review</a:t>
                      </a:r>
                      <a:endParaRPr lang="en-US" sz="1600" dirty="0"/>
                    </a:p>
                  </a:txBody>
                  <a:tcPr anchor="ctr"/>
                </a:tc>
              </a:tr>
              <a:tr h="370840">
                <a:tc>
                  <a:txBody>
                    <a:bodyPr/>
                    <a:lstStyle/>
                    <a:p>
                      <a:r>
                        <a:rPr lang="en-US" sz="1600" dirty="0" smtClean="0"/>
                        <a:t>802.16-</a:t>
                      </a:r>
                      <a:r>
                        <a:rPr lang="en-US" sz="1600" dirty="0" smtClean="0"/>
                        <a:t>13-0048-</a:t>
                      </a:r>
                      <a:r>
                        <a:rPr lang="en-US" sz="1600" dirty="0" smtClean="0"/>
                        <a:t>00-WGLS</a:t>
                      </a:r>
                      <a:endParaRPr lang="en-US" sz="1600" dirty="0"/>
                    </a:p>
                  </a:txBody>
                  <a:tcPr anchor="ctr"/>
                </a:tc>
                <a:tc>
                  <a:txBody>
                    <a:bodyPr/>
                    <a:lstStyle/>
                    <a:p>
                      <a:r>
                        <a:rPr lang="en-US" sz="1600" dirty="0" smtClean="0"/>
                        <a:t>LS from Broadband Forum: Performance Measurements Architecture</a:t>
                      </a:r>
                      <a:endParaRPr lang="en-US" sz="1600" dirty="0"/>
                    </a:p>
                  </a:txBody>
                  <a:tcPr anchor="ctr"/>
                </a:tc>
                <a:tc>
                  <a:txBody>
                    <a:bodyPr/>
                    <a:lstStyle/>
                    <a:p>
                      <a:pPr algn="ctr"/>
                      <a:r>
                        <a:rPr lang="en-US" sz="1600" dirty="0" smtClean="0"/>
                        <a:t>Broadband Forum</a:t>
                      </a:r>
                      <a:endParaRPr lang="en-US" sz="1600" dirty="0"/>
                    </a:p>
                  </a:txBody>
                  <a:tcPr anchor="ctr"/>
                </a:tc>
                <a:tc>
                  <a:txBody>
                    <a:bodyPr/>
                    <a:lstStyle/>
                    <a:p>
                      <a:pPr algn="ctr"/>
                      <a:r>
                        <a:rPr lang="en-US" sz="1600" dirty="0" smtClean="0"/>
                        <a:t>for review</a:t>
                      </a:r>
                      <a:endParaRPr lang="en-US" sz="1600" dirty="0"/>
                    </a:p>
                  </a:txBody>
                  <a:tcPr anchor="ctr"/>
                </a:tc>
              </a:tr>
              <a:tr h="370840">
                <a:tc>
                  <a:txBody>
                    <a:bodyPr/>
                    <a:lstStyle/>
                    <a:p>
                      <a:r>
                        <a:rPr lang="en-US" sz="1600" dirty="0" smtClean="0"/>
                        <a:t>802.16-13-</a:t>
                      </a:r>
                      <a:r>
                        <a:rPr lang="en-US" sz="1600" dirty="0" smtClean="0"/>
                        <a:t>0059-00-03R0</a:t>
                      </a:r>
                      <a:endParaRPr lang="en-US" sz="1600" dirty="0"/>
                    </a:p>
                  </a:txBody>
                  <a:tcPr anchor="ctr"/>
                </a:tc>
                <a:tc>
                  <a:txBody>
                    <a:bodyPr/>
                    <a:lstStyle/>
                    <a:p>
                      <a:r>
                        <a:rPr lang="en-US" sz="1600" dirty="0" smtClean="0"/>
                        <a:t>Proposed Statement to IETF LMAP on IEEE P802.16.3 Activity</a:t>
                      </a:r>
                      <a:endParaRPr lang="en-US" sz="1600" dirty="0"/>
                    </a:p>
                  </a:txBody>
                  <a:tcPr anchor="ctr"/>
                </a:tc>
                <a:tc>
                  <a:txBody>
                    <a:bodyPr/>
                    <a:lstStyle/>
                    <a:p>
                      <a:pPr algn="ctr"/>
                      <a:r>
                        <a:rPr lang="en-US" sz="1600" dirty="0" smtClean="0"/>
                        <a:t>Marks</a:t>
                      </a:r>
                      <a:endParaRPr lang="en-US" sz="1600" dirty="0"/>
                    </a:p>
                  </a:txBody>
                  <a:tcPr anchor="ctr"/>
                </a:tc>
                <a:tc>
                  <a:txBody>
                    <a:bodyPr/>
                    <a:lstStyle/>
                    <a:p>
                      <a:pPr algn="ctr"/>
                      <a:r>
                        <a:rPr lang="en-US" sz="1600" dirty="0" smtClean="0"/>
                        <a:t>for approval</a:t>
                      </a:r>
                      <a:endParaRPr lang="en-US" sz="1600" dirty="0"/>
                    </a:p>
                  </a:txBody>
                  <a:tcPr anchor="ct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t>802.16-13-0060-00-03R0</a:t>
                      </a:r>
                    </a:p>
                  </a:txBody>
                  <a:tcPr anchor="ctr"/>
                </a:tc>
                <a:tc>
                  <a:txBody>
                    <a:bodyPr/>
                    <a:lstStyle/>
                    <a:p>
                      <a:r>
                        <a:rPr lang="en-US" sz="1600" dirty="0" smtClean="0"/>
                        <a:t>Proposed IEEE P802.16.3 Call for Contributions toward Session #85</a:t>
                      </a:r>
                      <a:endParaRPr lang="en-US" sz="1600" dirty="0"/>
                    </a:p>
                  </a:txBody>
                  <a:tcPr anchor="ctr"/>
                </a:tc>
                <a:tc>
                  <a:txBody>
                    <a:bodyPr/>
                    <a:lstStyle/>
                    <a:p>
                      <a:pPr algn="ctr"/>
                      <a:r>
                        <a:rPr lang="en-US" sz="1600" dirty="0" smtClean="0"/>
                        <a:t>Marks</a:t>
                      </a:r>
                      <a:endParaRPr lang="en-US" sz="1600" dirty="0"/>
                    </a:p>
                  </a:txBody>
                  <a:tcPr anchor="ctr"/>
                </a:tc>
                <a:tc>
                  <a:txBody>
                    <a:bodyPr/>
                    <a:lstStyle/>
                    <a:p>
                      <a:pPr algn="ctr"/>
                      <a:r>
                        <a:rPr lang="en-US" sz="1600" dirty="0" smtClean="0"/>
                        <a:t>for approval</a:t>
                      </a:r>
                      <a:endParaRPr lang="en-US" sz="1600" dirty="0"/>
                    </a:p>
                  </a:txBody>
                  <a:tcPr anchor="ctr"/>
                </a:tc>
              </a:tr>
              <a:tr h="370840">
                <a:tc>
                  <a:txBody>
                    <a:bodyPr/>
                    <a:lstStyle/>
                    <a:p>
                      <a:r>
                        <a:rPr lang="en-US" sz="1600" dirty="0" smtClean="0"/>
                        <a:t>802.16-13-0061-00-03R0</a:t>
                      </a:r>
                      <a:endParaRPr lang="en-US" sz="1600" dirty="0"/>
                    </a:p>
                  </a:txBody>
                  <a:tcPr anchor="ctr"/>
                </a:tc>
                <a:tc>
                  <a:txBody>
                    <a:bodyPr/>
                    <a:lstStyle/>
                    <a:p>
                      <a:r>
                        <a:rPr lang="en-US" sz="1600" dirty="0" smtClean="0"/>
                        <a:t>Proposed statement to BBF: Response to liaison of 8 March on Performance Measurements Architecture</a:t>
                      </a:r>
                      <a:endParaRPr lang="en-US" sz="1600" dirty="0"/>
                    </a:p>
                  </a:txBody>
                  <a:tcPr anchor="ctr"/>
                </a:tc>
                <a:tc>
                  <a:txBody>
                    <a:bodyPr/>
                    <a:lstStyle/>
                    <a:p>
                      <a:pPr algn="ctr"/>
                      <a:r>
                        <a:rPr lang="en-US" sz="1600" dirty="0" smtClean="0"/>
                        <a:t>Marks</a:t>
                      </a:r>
                      <a:endParaRPr lang="en-US" sz="1600" dirty="0"/>
                    </a:p>
                  </a:txBody>
                  <a:tcPr anchor="ctr"/>
                </a:tc>
                <a:tc>
                  <a:txBody>
                    <a:bodyPr/>
                    <a:lstStyle/>
                    <a:p>
                      <a:pPr algn="ctr"/>
                      <a:r>
                        <a:rPr lang="en-US" sz="1600" dirty="0" smtClean="0"/>
                        <a:t>for approval</a:t>
                      </a:r>
                      <a:endParaRPr lang="en-US" sz="1600" dirty="0"/>
                    </a:p>
                  </a:txBody>
                  <a:tcPr anchor="ctr"/>
                </a:tc>
              </a:tr>
            </a:tbl>
          </a:graphicData>
        </a:graphic>
      </p:graphicFrame>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548532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smtClean="0"/>
              <a:t>Chair’s Summary of Discussions</a:t>
            </a:r>
            <a:endParaRPr lang="en-US" dirty="0"/>
          </a:p>
        </p:txBody>
      </p:sp>
      <p:sp>
        <p:nvSpPr>
          <p:cNvPr id="3" name="Content Placeholder 2"/>
          <p:cNvSpPr>
            <a:spLocks noGrp="1"/>
          </p:cNvSpPr>
          <p:nvPr>
            <p:ph idx="1"/>
          </p:nvPr>
        </p:nvSpPr>
        <p:spPr>
          <a:xfrm>
            <a:off x="457200" y="1219200"/>
            <a:ext cx="8382000" cy="5029199"/>
          </a:xfrm>
        </p:spPr>
        <p:txBody>
          <a:bodyPr/>
          <a:lstStyle/>
          <a:p>
            <a:r>
              <a:rPr lang="en-US" sz="2000" dirty="0" smtClean="0"/>
              <a:t>Approved minutes of Session #83</a:t>
            </a:r>
          </a:p>
          <a:p>
            <a:r>
              <a:rPr lang="en-US" sz="2000" dirty="0" smtClean="0"/>
              <a:t>Reviewed an incoming </a:t>
            </a:r>
            <a:r>
              <a:rPr lang="en-US" sz="2000" dirty="0" smtClean="0"/>
              <a:t>liaison statement from Broadband </a:t>
            </a:r>
            <a:r>
              <a:rPr lang="en-US" sz="2000" dirty="0" smtClean="0"/>
              <a:t>Forum</a:t>
            </a:r>
          </a:p>
          <a:p>
            <a:r>
              <a:rPr lang="en-US" sz="2000" dirty="0" smtClean="0"/>
              <a:t>Prepared </a:t>
            </a:r>
            <a:r>
              <a:rPr lang="en-US" sz="2000" dirty="0" smtClean="0"/>
              <a:t>liaison </a:t>
            </a:r>
            <a:r>
              <a:rPr lang="en-US" sz="2000" dirty="0" smtClean="0"/>
              <a:t>statements to Broadband Forum and IETF based on input contributions</a:t>
            </a:r>
          </a:p>
          <a:p>
            <a:r>
              <a:rPr lang="en-US" altLang="ko-KR" sz="2000" dirty="0" smtClean="0"/>
              <a:t>Reviewed </a:t>
            </a:r>
            <a:r>
              <a:rPr lang="en-US" altLang="ko-KR" sz="2000" dirty="0" smtClean="0"/>
              <a:t>contribution on Network Characterization Standards of the Australian Communications </a:t>
            </a:r>
            <a:r>
              <a:rPr lang="en-US" altLang="ko-KR" sz="2000" dirty="0" smtClean="0"/>
              <a:t>Alliance; took no action at this time</a:t>
            </a:r>
            <a:endParaRPr lang="en-US" sz="2000" dirty="0" smtClean="0"/>
          </a:p>
          <a:p>
            <a:r>
              <a:rPr lang="en-US" sz="2000" dirty="0" smtClean="0"/>
              <a:t>Agreed on a </a:t>
            </a:r>
            <a:r>
              <a:rPr lang="en-US" sz="2000" dirty="0" smtClean="0"/>
              <a:t>Call for </a:t>
            </a:r>
            <a:r>
              <a:rPr lang="en-US" sz="2000" dirty="0" smtClean="0"/>
              <a:t>Contributions toward Session </a:t>
            </a:r>
            <a:r>
              <a:rPr lang="en-US" sz="2000" dirty="0" smtClean="0"/>
              <a:t>#</a:t>
            </a:r>
            <a:r>
              <a:rPr lang="en-US" sz="2000" dirty="0" smtClean="0"/>
              <a:t>85, based on a contribution, including this paragraph</a:t>
            </a:r>
          </a:p>
          <a:p>
            <a:pPr lvl="1"/>
            <a:r>
              <a:rPr lang="en-US" sz="1600" dirty="0" smtClean="0"/>
              <a:t>Also, the WG believes that it will be helpful to observe real implementation of the P802.16.3 architecture as embodied in measurement systems, including client software. We would like to help to coordinate participants interested in implementing such systems, sharing them with a broader audience, and testing interoperability among systems. We believe that, once communication and data collection begins, it will be possible to quickly advance the process of testing processes and metrics and that this will rapidly advance the standardization process. We aim to aid in coordination among interested participants. We invite prospective participants to contribute documentation about their systems, and information about how it can be shared, for consideration at Session #85.</a:t>
            </a:r>
            <a:endParaRPr lang="en-US" sz="1600" dirty="0" smtClean="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9625342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smtClean="0"/>
              <a:t>Documents Agreed to Be Recommended for Plenary Approval</a:t>
            </a:r>
            <a:endParaRPr lang="en-US" dirty="0"/>
          </a:p>
        </p:txBody>
      </p:sp>
      <p:graphicFrame>
        <p:nvGraphicFramePr>
          <p:cNvPr id="4" name="Content Placeholder 3"/>
          <p:cNvGraphicFramePr>
            <a:graphicFrameLocks noGrp="1"/>
          </p:cNvGraphicFramePr>
          <p:nvPr>
            <p:ph idx="1"/>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190207650"/>
              </p:ext>
            </p:extLst>
          </p:nvPr>
        </p:nvGraphicFramePr>
        <p:xfrm>
          <a:off x="457200" y="1676400"/>
          <a:ext cx="8229600" cy="2377440"/>
        </p:xfrm>
        <a:graphic>
          <a:graphicData uri="http://schemas.openxmlformats.org/drawingml/2006/table">
            <a:tbl>
              <a:tblPr firstRow="1" bandRow="1">
                <a:tableStyleId>{5C22544A-7EE6-4342-B048-85BDC9FD1C3A}</a:tableStyleId>
              </a:tblPr>
              <a:tblGrid>
                <a:gridCol w="2438400"/>
                <a:gridCol w="3962400"/>
                <a:gridCol w="1828800"/>
              </a:tblGrid>
              <a:tr h="370840">
                <a:tc>
                  <a:txBody>
                    <a:bodyPr/>
                    <a:lstStyle/>
                    <a:p>
                      <a:pPr algn="ctr"/>
                      <a:r>
                        <a:rPr lang="en-US" sz="2000" dirty="0" smtClean="0"/>
                        <a:t>REF</a:t>
                      </a:r>
                      <a:endParaRPr lang="en-US" sz="2000" dirty="0"/>
                    </a:p>
                  </a:txBody>
                  <a:tcPr/>
                </a:tc>
                <a:tc>
                  <a:txBody>
                    <a:bodyPr/>
                    <a:lstStyle/>
                    <a:p>
                      <a:pPr algn="ctr"/>
                      <a:r>
                        <a:rPr lang="en-US" sz="2000" dirty="0" smtClean="0"/>
                        <a:t>TITLE</a:t>
                      </a:r>
                      <a:endParaRPr lang="en-US" sz="2000" dirty="0"/>
                    </a:p>
                  </a:txBody>
                  <a:tcPr/>
                </a:tc>
                <a:tc>
                  <a:txBody>
                    <a:bodyPr/>
                    <a:lstStyle/>
                    <a:p>
                      <a:pPr algn="ctr"/>
                      <a:endParaRPr lang="en-US" sz="2000" dirty="0"/>
                    </a:p>
                  </a:txBody>
                  <a:tcPr/>
                </a:tc>
              </a:tr>
              <a:tr h="370840">
                <a:tc>
                  <a:txBody>
                    <a:bodyPr/>
                    <a:lstStyle/>
                    <a:p>
                      <a:r>
                        <a:rPr lang="en-US" sz="1600" dirty="0" smtClean="0"/>
                        <a:t>802.16-13-0059-01-03R0</a:t>
                      </a:r>
                      <a:endParaRPr lang="en-US" sz="1600" dirty="0"/>
                    </a:p>
                  </a:txBody>
                  <a:tcPr anchor="ctr"/>
                </a:tc>
                <a:tc>
                  <a:txBody>
                    <a:bodyPr/>
                    <a:lstStyle/>
                    <a:p>
                      <a:r>
                        <a:rPr lang="en-US" sz="1600" dirty="0" smtClean="0"/>
                        <a:t>Proposed Statement to IETF LMAP on IEEE P802.16.3 Activity</a:t>
                      </a:r>
                      <a:endParaRPr lang="en-US" sz="1600" dirty="0"/>
                    </a:p>
                  </a:txBody>
                  <a:tcPr anchor="ctr"/>
                </a:tc>
                <a:tc>
                  <a:txBody>
                    <a:bodyPr/>
                    <a:lstStyle/>
                    <a:p>
                      <a:endParaRPr lang="en-US" dirty="0"/>
                    </a:p>
                  </a:txBody>
                  <a:tcPr anchor="ctr"/>
                </a:tc>
              </a:tr>
              <a:tr h="370840">
                <a:tc>
                  <a:txBody>
                    <a:bodyPr/>
                    <a:lstStyle/>
                    <a:p>
                      <a:r>
                        <a:rPr lang="en-US" sz="1600" dirty="0" smtClean="0"/>
                        <a:t>802.16-13-</a:t>
                      </a:r>
                      <a:r>
                        <a:rPr lang="en-US" sz="1600" dirty="0" smtClean="0"/>
                        <a:t>0060-01-</a:t>
                      </a:r>
                      <a:r>
                        <a:rPr lang="en-US" sz="1600" dirty="0" smtClean="0"/>
                        <a:t>03R0</a:t>
                      </a:r>
                      <a:endParaRPr lang="en-US" sz="1600" dirty="0"/>
                    </a:p>
                  </a:txBody>
                  <a:tcPr anchor="ctr"/>
                </a:tc>
                <a:tc>
                  <a:txBody>
                    <a:bodyPr/>
                    <a:lstStyle/>
                    <a:p>
                      <a:r>
                        <a:rPr lang="en-US" sz="1600" dirty="0" smtClean="0"/>
                        <a:t>IEEE P802.16.3 Call for Contributions toward Session #85</a:t>
                      </a:r>
                      <a:endParaRPr lang="en-US" sz="1600" dirty="0"/>
                    </a:p>
                  </a:txBody>
                  <a:tcPr anchor="ctr"/>
                </a:tc>
                <a:tc>
                  <a:txBody>
                    <a:bodyPr/>
                    <a:lstStyle/>
                    <a:p>
                      <a:endParaRPr lang="en-US"/>
                    </a:p>
                  </a:txBody>
                  <a:tcPr anchor="ctr"/>
                </a:tc>
              </a:tr>
              <a:tr h="436880">
                <a:tc>
                  <a:txBody>
                    <a:bodyPr/>
                    <a:lstStyle/>
                    <a:p>
                      <a:r>
                        <a:rPr lang="en-US" sz="1600" dirty="0" smtClean="0"/>
                        <a:t>802.16-13-0061-</a:t>
                      </a:r>
                      <a:r>
                        <a:rPr lang="en-US" sz="1600" dirty="0" smtClean="0"/>
                        <a:t>01-</a:t>
                      </a:r>
                      <a:r>
                        <a:rPr lang="en-US" sz="1600" dirty="0" smtClean="0"/>
                        <a:t>03R0</a:t>
                      </a:r>
                      <a:endParaRPr lang="en-US" sz="1600" dirty="0"/>
                    </a:p>
                  </a:txBody>
                  <a:tcPr anchor="ctr"/>
                </a:tc>
                <a:tc>
                  <a:txBody>
                    <a:bodyPr/>
                    <a:lstStyle/>
                    <a:p>
                      <a:r>
                        <a:rPr lang="en-US" sz="1600" dirty="0" smtClean="0"/>
                        <a:t>Proposed statement to BBF: Response to liaison of 8 March on Performance Measurements Architecture</a:t>
                      </a:r>
                      <a:endParaRPr lang="en-US" sz="1600" dirty="0"/>
                    </a:p>
                  </a:txBody>
                  <a:tcPr anchor="ctr"/>
                </a:tc>
                <a:tc>
                  <a:txBody>
                    <a:bodyPr/>
                    <a:lstStyle/>
                    <a:p>
                      <a:endParaRPr lang="en-US" dirty="0"/>
                    </a:p>
                  </a:txBody>
                  <a:tcPr anchor="ctr"/>
                </a:tc>
              </a:tr>
            </a:tbl>
          </a:graphicData>
        </a:graphic>
      </p:graphicFrame>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5627469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smtClean="0"/>
              <a:t>Plenary Approval Motions (1)</a:t>
            </a:r>
            <a:endParaRPr lang="en-US" dirty="0"/>
          </a:p>
        </p:txBody>
      </p:sp>
      <p:sp>
        <p:nvSpPr>
          <p:cNvPr id="3" name="Content Placeholder 2"/>
          <p:cNvSpPr>
            <a:spLocks noGrp="1"/>
          </p:cNvSpPr>
          <p:nvPr>
            <p:ph idx="1"/>
          </p:nvPr>
        </p:nvSpPr>
        <p:spPr/>
        <p:txBody>
          <a:bodyPr/>
          <a:lstStyle/>
          <a:p>
            <a:r>
              <a:rPr lang="en-US" dirty="0" smtClean="0"/>
              <a:t>MOTION: </a:t>
            </a:r>
            <a:r>
              <a:rPr lang="en-US" dirty="0" smtClean="0"/>
              <a:t> To </a:t>
            </a:r>
            <a:r>
              <a:rPr lang="en-US" dirty="0" smtClean="0"/>
              <a:t>approve IEEE 802.16-13-0059-01, subject to editorial finalization, and forward per </a:t>
            </a:r>
            <a:r>
              <a:rPr lang="en-US" dirty="0" err="1" smtClean="0"/>
              <a:t>subclause</a:t>
            </a:r>
            <a:r>
              <a:rPr lang="en-US" dirty="0" smtClean="0"/>
              <a:t> 8.2.2 of the IEEE 802 Operations Manual</a:t>
            </a:r>
          </a:p>
          <a:p>
            <a:pPr lvl="1"/>
            <a:r>
              <a:rPr lang="en-US" dirty="0" smtClean="0"/>
              <a:t>Mover:		</a:t>
            </a:r>
          </a:p>
          <a:p>
            <a:pPr lvl="1"/>
            <a:r>
              <a:rPr lang="en-US" dirty="0" smtClean="0"/>
              <a:t>Second:	</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3156606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chor="ctr"/>
          <a:lstStyle/>
          <a:p>
            <a:r>
              <a:rPr lang="en-US" dirty="0"/>
              <a:t>Plenary Approval Motions </a:t>
            </a:r>
            <a:r>
              <a:rPr lang="en-US" dirty="0" smtClean="0"/>
              <a:t>(2)</a:t>
            </a:r>
            <a:endParaRPr lang="en-US" dirty="0"/>
          </a:p>
        </p:txBody>
      </p:sp>
      <p:sp>
        <p:nvSpPr>
          <p:cNvPr id="3" name="Content Placeholder 2"/>
          <p:cNvSpPr>
            <a:spLocks noGrp="1"/>
          </p:cNvSpPr>
          <p:nvPr>
            <p:ph idx="1"/>
          </p:nvPr>
        </p:nvSpPr>
        <p:spPr/>
        <p:txBody>
          <a:bodyPr/>
          <a:lstStyle/>
          <a:p>
            <a:r>
              <a:rPr lang="en-US" dirty="0" smtClean="0"/>
              <a:t>MOTION: </a:t>
            </a:r>
            <a:r>
              <a:rPr lang="en-US" dirty="0" smtClean="0"/>
              <a:t> To </a:t>
            </a:r>
            <a:r>
              <a:rPr lang="en-US" dirty="0" smtClean="0"/>
              <a:t>approve IEEE 802.16-13-0061-01, subject to editorial finalization, and forward per </a:t>
            </a:r>
            <a:r>
              <a:rPr lang="en-US" dirty="0" err="1" smtClean="0"/>
              <a:t>subclause</a:t>
            </a:r>
            <a:r>
              <a:rPr lang="en-US" dirty="0" smtClean="0"/>
              <a:t> 8.2.2 of the IEEE 802 Operations Manual</a:t>
            </a:r>
          </a:p>
          <a:p>
            <a:pPr lvl="1"/>
            <a:r>
              <a:rPr lang="en-US" dirty="0"/>
              <a:t>Mover:		</a:t>
            </a:r>
          </a:p>
          <a:p>
            <a:pPr lvl="1"/>
            <a:r>
              <a:rPr lang="en-US" dirty="0"/>
              <a:t>Second:	</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0132521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Plenary Approval Motions (3)</a:t>
            </a:r>
            <a:endParaRPr lang="en-US" dirty="0"/>
          </a:p>
        </p:txBody>
      </p:sp>
      <p:sp>
        <p:nvSpPr>
          <p:cNvPr id="3" name="Content Placeholder 2"/>
          <p:cNvSpPr>
            <a:spLocks noGrp="1"/>
          </p:cNvSpPr>
          <p:nvPr>
            <p:ph idx="1"/>
          </p:nvPr>
        </p:nvSpPr>
        <p:spPr/>
        <p:txBody>
          <a:bodyPr/>
          <a:lstStyle/>
          <a:p>
            <a:r>
              <a:rPr lang="en-US" dirty="0" smtClean="0"/>
              <a:t>MOTION: </a:t>
            </a:r>
            <a:r>
              <a:rPr lang="en-US" dirty="0" smtClean="0"/>
              <a:t> To </a:t>
            </a:r>
            <a:r>
              <a:rPr lang="en-US" dirty="0" smtClean="0"/>
              <a:t>issue IEEE 802.16-13-0060-01 as the IEEE P802.16.3 Call for Contributions toward Session #85</a:t>
            </a:r>
          </a:p>
          <a:p>
            <a:pPr lvl="1"/>
            <a:r>
              <a:rPr lang="en-US" dirty="0" smtClean="0"/>
              <a:t>Mover:		</a:t>
            </a:r>
          </a:p>
          <a:p>
            <a:pPr lvl="1"/>
            <a:r>
              <a:rPr lang="en-US" dirty="0" smtClean="0"/>
              <a:t>Second:</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2031</TotalTime>
  <Words>892</Words>
  <Application>Microsoft Macintosh PowerPoint</Application>
  <PresentationFormat>On-screen Show (4:3)</PresentationFormat>
  <Paragraphs>92</Paragraphs>
  <Slides>8</Slides>
  <Notes>0</Notes>
  <HiddenSlides>0</HiddenSlides>
  <MMClips>0</MMClips>
  <ScaleCrop>false</ScaleCrop>
  <HeadingPairs>
    <vt:vector size="4" baseType="variant">
      <vt:variant>
        <vt:lpstr>Design Template</vt:lpstr>
      </vt:variant>
      <vt:variant>
        <vt:i4>1</vt:i4>
      </vt:variant>
      <vt:variant>
        <vt:lpstr>Slide Titles</vt:lpstr>
      </vt:variant>
      <vt:variant>
        <vt:i4>8</vt:i4>
      </vt:variant>
    </vt:vector>
  </HeadingPairs>
  <TitlesOfParts>
    <vt:vector size="9" baseType="lpstr">
      <vt:lpstr>Template</vt:lpstr>
      <vt:lpstr>Slide 1</vt:lpstr>
      <vt:lpstr>Summary of Meetings</vt:lpstr>
      <vt:lpstr>Assigned Documents</vt:lpstr>
      <vt:lpstr>Chair’s Summary of Discussions</vt:lpstr>
      <vt:lpstr>Documents Agreed to Be Recommended for Plenary Approval</vt:lpstr>
      <vt:lpstr>Plenary Approval Motions (1)</vt:lpstr>
      <vt:lpstr>Plenary Approval Motions (2)</vt:lpstr>
      <vt:lpstr>Plenary Approval Motions (3)</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Roger Marks</cp:lastModifiedBy>
  <cp:revision>157</cp:revision>
  <cp:lastPrinted>1998-02-10T13:28:06Z</cp:lastPrinted>
  <dcterms:created xsi:type="dcterms:W3CDTF">2013-03-28T23:04:51Z</dcterms:created>
  <dcterms:modified xsi:type="dcterms:W3CDTF">2013-03-28T23:34:28Z</dcterms:modified>
</cp:coreProperties>
</file>