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1" r:id="rId2"/>
    <p:sldId id="262" r:id="rId3"/>
    <p:sldId id="265" r:id="rId4"/>
    <p:sldId id="278" r:id="rId5"/>
    <p:sldId id="268" r:id="rId6"/>
    <p:sldId id="279" r:id="rId7"/>
    <p:sldId id="271" r:id="rId8"/>
    <p:sldId id="272" r:id="rId9"/>
    <p:sldId id="282" r:id="rId10"/>
    <p:sldId id="274" r:id="rId11"/>
    <p:sldId id="280" r:id="rId12"/>
    <p:sldId id="281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3" autoAdjust="0"/>
    <p:restoredTop sz="94647" autoAdjust="0"/>
  </p:normalViewPr>
  <p:slideViewPr>
    <p:cSldViewPr>
      <p:cViewPr varScale="1">
        <p:scale>
          <a:sx n="86" d="100"/>
          <a:sy n="86" d="100"/>
        </p:scale>
        <p:origin x="-43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533400" y="6519446"/>
            <a:ext cx="11131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01/17/2013</a:t>
            </a:r>
            <a:endParaRPr lang="en-US" sz="1600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3429000" y="6477000"/>
            <a:ext cx="3108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ea typeface="ＭＳ Ｐゴシック" pitchFamily="34" charset="-128"/>
              </a:rPr>
              <a:t>IEEE </a:t>
            </a:r>
            <a:r>
              <a:rPr lang="en-US" sz="1800" dirty="0" smtClean="0">
                <a:ea typeface="ＭＳ Ｐゴシック" pitchFamily="34" charset="-128"/>
              </a:rPr>
              <a:t>802.16-13-0012-00-Gdoc</a:t>
            </a:r>
            <a:endParaRPr lang="en-US" sz="1800" dirty="0" smtClean="0">
              <a:ea typeface="ＭＳ Ｐゴシック" pitchFamily="34" charset="-128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8610600" y="6400800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8539803-700D-4076-8C04-2C588C844B6F}" type="slidenum">
              <a:rPr lang="en-US" sz="2000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20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6/dcn/13/16-13-0013-02-Gdoc-ieee-p802-16n-d7-sponsor-ballot-comments.cm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6/dcn/13/16-13-0014-02-Gdoc-ieee-p802-16-1a-d7-sponsor-ballot-comments.cm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org/16/private/drafts/gridman/P802161a_D8-Temp.zip" TargetMode="External"/><Relationship Id="rId2" Type="http://schemas.openxmlformats.org/officeDocument/2006/relationships/hyperlink" Target="http://ieee802.org/16/private/drafts/gridman/P80216n_D8-Temp.zip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28575"/>
            <a:ext cx="9144000" cy="4924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GRIDMAN Task Group Closing Report - Session </a:t>
            </a:r>
            <a:r>
              <a:rPr lang="en-US" sz="1400" b="1" dirty="0" smtClean="0">
                <a:latin typeface="Times" pitchFamily="1" charset="0"/>
              </a:rPr>
              <a:t>#83</a:t>
            </a:r>
            <a:endParaRPr lang="en-US" sz="1400" dirty="0" smtClean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</a:t>
            </a:r>
            <a:r>
              <a:rPr lang="en-US" dirty="0" smtClean="0">
                <a:latin typeface="Times" pitchFamily="1" charset="0"/>
              </a:rPr>
              <a:t>802.16-13-0012-00-Gdoc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2013-01-17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Tim Godfrey	</a:t>
            </a:r>
            <a:r>
              <a:rPr lang="en-US" dirty="0">
                <a:latin typeface="Times" pitchFamily="1" charset="0"/>
              </a:rPr>
              <a:t>		Voice:	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EPRI		</a:t>
            </a:r>
            <a:r>
              <a:rPr lang="en-US" dirty="0">
                <a:latin typeface="Times" pitchFamily="1" charset="0"/>
              </a:rPr>
              <a:t>		E-mail:	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			</a:t>
            </a: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Session </a:t>
            </a:r>
            <a:r>
              <a:rPr lang="en-US" dirty="0" smtClean="0">
                <a:latin typeface="Times" pitchFamily="1" charset="0"/>
              </a:rPr>
              <a:t>#83 (Vancouver) </a:t>
            </a:r>
            <a:r>
              <a:rPr lang="en-US" dirty="0" smtClean="0">
                <a:latin typeface="Times" pitchFamily="1" charset="0"/>
              </a:rPr>
              <a:t>Closing Report for GRIDMAN Task Group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648200" y="1524000"/>
            <a:ext cx="1709305" cy="5334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Jan 17:		Approve Drafts D8 </a:t>
            </a:r>
            <a:br>
              <a:rPr lang="en-US" dirty="0" smtClean="0"/>
            </a:br>
            <a:r>
              <a:rPr lang="en-US" dirty="0" smtClean="0"/>
              <a:t>		Forward to IEEE for ballot initiation</a:t>
            </a:r>
          </a:p>
          <a:p>
            <a:r>
              <a:rPr lang="en-US" dirty="0" smtClean="0"/>
              <a:t>Jan 22: </a:t>
            </a:r>
            <a:r>
              <a:rPr lang="en-US" dirty="0" smtClean="0"/>
              <a:t>		Opening of Confirmation </a:t>
            </a:r>
            <a:r>
              <a:rPr lang="en-US" dirty="0" smtClean="0"/>
              <a:t>Ballot</a:t>
            </a:r>
          </a:p>
          <a:p>
            <a:r>
              <a:rPr lang="en-US" dirty="0" smtClean="0"/>
              <a:t>Jan 22:		Submit To </a:t>
            </a:r>
            <a:r>
              <a:rPr lang="en-US" dirty="0" err="1" smtClean="0"/>
              <a:t>RevCom</a:t>
            </a:r>
            <a:endParaRPr lang="en-US" dirty="0" smtClean="0"/>
          </a:p>
          <a:p>
            <a:r>
              <a:rPr lang="en-US" dirty="0" smtClean="0"/>
              <a:t>Jan 24:		</a:t>
            </a:r>
            <a:r>
              <a:rPr lang="en-US" dirty="0" err="1" smtClean="0"/>
              <a:t>RevCom</a:t>
            </a:r>
            <a:r>
              <a:rPr lang="en-US" dirty="0" smtClean="0"/>
              <a:t> Submission Deadline</a:t>
            </a:r>
          </a:p>
          <a:p>
            <a:r>
              <a:rPr lang="en-US" dirty="0" smtClean="0"/>
              <a:t>Feb 6:  		Closing of recirculation</a:t>
            </a:r>
          </a:p>
          <a:p>
            <a:r>
              <a:rPr lang="en-US" dirty="0" smtClean="0"/>
              <a:t>Mar 5:		</a:t>
            </a:r>
            <a:r>
              <a:rPr lang="en-US" dirty="0" err="1" smtClean="0"/>
              <a:t>RevCom</a:t>
            </a:r>
            <a:r>
              <a:rPr lang="en-US" dirty="0" smtClean="0"/>
              <a:t> Review Meeting</a:t>
            </a:r>
          </a:p>
          <a:p>
            <a:r>
              <a:rPr lang="en-US" dirty="0" smtClean="0"/>
              <a:t>Mar 6:</a:t>
            </a:r>
            <a:r>
              <a:rPr lang="en-US" dirty="0" smtClean="0"/>
              <a:t>		IEEE Standards Board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 smtClean="0">
                <a:ea typeface="ＭＳ Ｐゴシック" pitchFamily="34" charset="-128"/>
              </a:rPr>
              <a:t>GRIDMAN Timetable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Approved SRD    			Nov 2010  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SARM finalized, AWD </a:t>
            </a:r>
            <a:r>
              <a:rPr lang="en-US" sz="2000" dirty="0" err="1" smtClean="0">
                <a:solidFill>
                  <a:srgbClr val="7F7F7F"/>
                </a:solidFill>
                <a:ea typeface="ＭＳ Ｐゴシック"/>
                <a:cs typeface="ＭＳ Ｐゴシック"/>
              </a:rPr>
              <a:t>ToC</a:t>
            </a: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 approved	Jan  2011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for AWD		Mar - July  2011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for AWD		Sept  2011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/ TG internal review ballot 	Nov 2011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WG LB 				Jan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Recirc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 1    				Mar 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Recirc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 2    				May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Start Sponsor Ballot			July 2012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Sponsor Recirculation Ballot		Sept 2012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Sponsor Recirculation Ballot </a:t>
            </a:r>
            <a:r>
              <a:rPr lang="en-US" sz="2000" dirty="0" smtClean="0">
                <a:ea typeface="ＭＳ Ｐゴシック"/>
                <a:cs typeface="ＭＳ Ｐゴシック"/>
              </a:rPr>
              <a:t>	</a:t>
            </a:r>
            <a:r>
              <a:rPr lang="en-US" sz="2000" dirty="0" smtClean="0">
                <a:ea typeface="ＭＳ Ｐゴシック"/>
                <a:cs typeface="ＭＳ Ｐゴシック"/>
              </a:rPr>
              <a:t>	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Nov 2012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Sponsor  completed – Fwd to </a:t>
            </a:r>
            <a:r>
              <a:rPr lang="en-US" sz="2000" dirty="0" err="1" smtClean="0">
                <a:ea typeface="ＭＳ Ｐゴシック"/>
                <a:cs typeface="ＭＳ Ｐゴシック"/>
              </a:rPr>
              <a:t>RevCom</a:t>
            </a:r>
            <a:r>
              <a:rPr lang="en-US" sz="2000" dirty="0" smtClean="0">
                <a:ea typeface="ＭＳ Ｐゴシック"/>
                <a:cs typeface="ＭＳ Ｐゴシック"/>
              </a:rPr>
              <a:t>	</a:t>
            </a:r>
            <a:r>
              <a:rPr lang="en-US" sz="2000" dirty="0" smtClean="0">
                <a:ea typeface="ＭＳ Ｐゴシック"/>
                <a:cs typeface="ＭＳ Ｐゴシック"/>
              </a:rPr>
              <a:t>Jan 2012</a:t>
            </a:r>
            <a:endParaRPr lang="en-US" sz="2000" dirty="0" smtClean="0">
              <a:ea typeface="ＭＳ Ｐゴシック"/>
              <a:cs typeface="ＭＳ Ｐゴシック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Approved </a:t>
            </a:r>
            <a:r>
              <a:rPr lang="en-US" sz="2000" dirty="0" smtClean="0">
                <a:ea typeface="ＭＳ Ｐゴシック"/>
                <a:cs typeface="ＭＳ Ｐゴシック"/>
              </a:rPr>
              <a:t>Std      			Mar 2013</a:t>
            </a:r>
          </a:p>
        </p:txBody>
      </p:sp>
      <p:sp>
        <p:nvSpPr>
          <p:cNvPr id="15364" name="Left Arrow 4"/>
          <p:cNvSpPr>
            <a:spLocks noChangeArrowheads="1"/>
          </p:cNvSpPr>
          <p:nvPr/>
        </p:nvSpPr>
        <p:spPr bwMode="auto">
          <a:xfrm>
            <a:off x="8001000" y="5334000"/>
            <a:ext cx="533400" cy="304800"/>
          </a:xfrm>
          <a:prstGeom prst="lef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Final Note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Many thanks to all who contributed to the drafts and participated in the GRIDMAN Task Group during the creation of these amendments! It has been a pleasure working with you.</a:t>
            </a:r>
          </a:p>
          <a:p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Special thanks to </a:t>
            </a:r>
            <a:r>
              <a:rPr lang="en-US" sz="3600" dirty="0" err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Anh</a:t>
            </a:r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Tuan Hoang and Ming-</a:t>
            </a:r>
            <a:r>
              <a:rPr lang="en-US" sz="3600" dirty="0" err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Tuo</a:t>
            </a:r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Zhou for serving as TG editors, and </a:t>
            </a:r>
            <a:r>
              <a:rPr lang="en-US" sz="3600" dirty="0" err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Eldad</a:t>
            </a:r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Zeira</a:t>
            </a:r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for serving as TG secretary.</a:t>
            </a:r>
            <a:endParaRPr lang="en-US" sz="36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 anchor="t"/>
          <a:lstStyle/>
          <a:p>
            <a:pPr eaLnBrk="1" hangingPunct="1"/>
            <a:r>
              <a:rPr lang="en-US" sz="4000" dirty="0" smtClean="0">
                <a:ea typeface="ＭＳ Ｐゴシック" pitchFamily="34" charset="-128"/>
              </a:rPr>
              <a:t>GRIDMAN Closing Report</a:t>
            </a:r>
            <a:br>
              <a:rPr lang="en-US" sz="4000" dirty="0" smtClean="0">
                <a:ea typeface="ＭＳ Ｐゴシック" pitchFamily="34" charset="-128"/>
              </a:rPr>
            </a:br>
            <a:r>
              <a:rPr lang="en-US" sz="4000" dirty="0" smtClean="0">
                <a:ea typeface="ＭＳ Ｐゴシック" pitchFamily="34" charset="-128"/>
              </a:rPr>
              <a:t/>
            </a:r>
            <a:br>
              <a:rPr lang="en-US" sz="4000" dirty="0" smtClean="0">
                <a:ea typeface="ＭＳ Ｐゴシック" pitchFamily="34" charset="-128"/>
              </a:rPr>
            </a:br>
            <a:r>
              <a:rPr lang="en-US" sz="4000" dirty="0" smtClean="0">
                <a:ea typeface="ＭＳ Ｐゴシック" pitchFamily="34" charset="-128"/>
              </a:rPr>
              <a:t>Session </a:t>
            </a:r>
            <a:r>
              <a:rPr lang="en-US" sz="4000" dirty="0" smtClean="0">
                <a:ea typeface="ＭＳ Ｐゴシック" pitchFamily="34" charset="-128"/>
              </a:rPr>
              <a:t>#83</a:t>
            </a:r>
            <a:br>
              <a:rPr lang="en-US" sz="4000" dirty="0" smtClean="0">
                <a:ea typeface="ＭＳ Ｐゴシック" pitchFamily="34" charset="-128"/>
              </a:rPr>
            </a:br>
            <a:r>
              <a:rPr lang="en-US" sz="4000" dirty="0" smtClean="0">
                <a:ea typeface="ＭＳ Ｐゴシック" pitchFamily="34" charset="-128"/>
              </a:rPr>
              <a:t>Vancouver, BC, Canada</a:t>
            </a:r>
            <a:endParaRPr lang="en-US" sz="4000" dirty="0" smtClean="0">
              <a:ea typeface="ＭＳ Ｐゴシック" pitchFamily="34" charset="-128"/>
            </a:endParaRPr>
          </a:p>
        </p:txBody>
      </p:sp>
      <p:sp>
        <p:nvSpPr>
          <p:cNvPr id="4100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898989"/>
                </a:solidFill>
                <a:ea typeface="ＭＳ Ｐゴシック" pitchFamily="34" charset="-128"/>
              </a:rPr>
              <a:t>17 January 2013</a:t>
            </a:r>
            <a:endParaRPr lang="en-US" dirty="0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>Accomplishments this week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05800" cy="54864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Resolved all comments on 802.16n/D7. Resolutions are  in commentary database: </a:t>
            </a:r>
            <a:r>
              <a:rPr lang="en-US" b="1" dirty="0" smtClean="0">
                <a:hlinkClick r:id="rId2"/>
              </a:rPr>
              <a:t>IEEE 802.16-13-0013-02-Gdoc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13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smtClean="0">
                <a:ea typeface="ＭＳ Ｐゴシック" pitchFamily="34" charset="-128"/>
              </a:rPr>
              <a:t>accepted/accept </a:t>
            </a:r>
            <a:r>
              <a:rPr lang="en-US" dirty="0" smtClean="0">
                <a:ea typeface="ＭＳ Ｐゴシック" pitchFamily="34" charset="-128"/>
              </a:rPr>
              <a:t>modified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 0 rejected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Accomplishments this week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Resolved all comments on </a:t>
            </a:r>
            <a:r>
              <a:rPr lang="en-US" dirty="0" smtClean="0">
                <a:ea typeface="ＭＳ Ｐゴシック" pitchFamily="34" charset="-128"/>
              </a:rPr>
              <a:t>802.16.1a/D7. </a:t>
            </a:r>
            <a:r>
              <a:rPr lang="en-US" dirty="0" smtClean="0">
                <a:ea typeface="ＭＳ Ｐゴシック" pitchFamily="34" charset="-128"/>
              </a:rPr>
              <a:t>Resolutions are in commentary database: </a:t>
            </a:r>
            <a:r>
              <a:rPr lang="en-US" b="1" dirty="0" smtClean="0">
                <a:ea typeface="ＭＳ Ｐゴシック" pitchFamily="34" charset="-128"/>
                <a:hlinkClick r:id="rId2"/>
              </a:rPr>
              <a:t>IEEE </a:t>
            </a:r>
            <a:r>
              <a:rPr lang="en-US" b="1" dirty="0" smtClean="0">
                <a:ea typeface="ＭＳ Ｐゴシック" pitchFamily="34" charset="-128"/>
                <a:hlinkClick r:id="rId2"/>
              </a:rPr>
              <a:t>802.</a:t>
            </a:r>
            <a:r>
              <a:rPr lang="en-US" b="1" dirty="0" smtClean="0">
                <a:hlinkClick r:id="rId2"/>
              </a:rPr>
              <a:t>16-13-0014-02-Gdoc</a:t>
            </a:r>
            <a:endParaRPr lang="en-US" b="1" dirty="0" smtClean="0"/>
          </a:p>
          <a:p>
            <a:pPr eaLnBrk="1" hangingPunct="1">
              <a:defRPr/>
            </a:pP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3 comments </a:t>
            </a:r>
            <a:r>
              <a:rPr lang="en-US" dirty="0" smtClean="0">
                <a:ea typeface="ＭＳ Ｐゴシック" pitchFamily="34" charset="-128"/>
              </a:rPr>
              <a:t>accepted / accept </a:t>
            </a:r>
            <a:r>
              <a:rPr lang="en-US" dirty="0" smtClean="0">
                <a:ea typeface="ＭＳ Ｐゴシック" pitchFamily="34" charset="-128"/>
              </a:rPr>
              <a:t>modified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0 </a:t>
            </a:r>
            <a:r>
              <a:rPr lang="en-US" dirty="0" smtClean="0">
                <a:ea typeface="ＭＳ Ｐゴシック" pitchFamily="34" charset="-128"/>
              </a:rPr>
              <a:t>rejected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Session </a:t>
            </a:r>
            <a:r>
              <a:rPr lang="en-US" dirty="0" smtClean="0"/>
              <a:t>#83 </a:t>
            </a:r>
            <a:r>
              <a:rPr lang="en-US" dirty="0" smtClean="0"/>
              <a:t>Output Documents</a:t>
            </a:r>
          </a:p>
        </p:txBody>
      </p:sp>
      <p:sp>
        <p:nvSpPr>
          <p:cNvPr id="19460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This closing Report – </a:t>
            </a:r>
            <a:r>
              <a:rPr lang="en-US" b="1" dirty="0" smtClean="0"/>
              <a:t>IEEE </a:t>
            </a:r>
            <a:r>
              <a:rPr lang="en-US" b="1" dirty="0" smtClean="0"/>
              <a:t>802.16-13-0012-00-Gdoc</a:t>
            </a:r>
            <a:endParaRPr lang="en-US" b="1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GRIDMAN Commentary Database at end of Session for </a:t>
            </a:r>
            <a:r>
              <a:rPr lang="en-US" dirty="0" smtClean="0">
                <a:ea typeface="ＭＳ Ｐゴシック" pitchFamily="34" charset="-128"/>
              </a:rPr>
              <a:t>802.16n/D7 </a:t>
            </a:r>
            <a:r>
              <a:rPr lang="en-US" dirty="0" smtClean="0"/>
              <a:t>: </a:t>
            </a:r>
            <a:r>
              <a:rPr lang="en-US" b="1" dirty="0" smtClean="0"/>
              <a:t>IEEE 802.16-13-0013-02-Gdoc</a:t>
            </a: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GRIDMAN Commentary Database at end of Session for </a:t>
            </a:r>
            <a:r>
              <a:rPr lang="en-US" dirty="0" smtClean="0"/>
              <a:t>802.16.1a/D7: </a:t>
            </a:r>
            <a:r>
              <a:rPr lang="en-US" b="1" dirty="0" smtClean="0">
                <a:ea typeface="ＭＳ Ｐゴシック" pitchFamily="34" charset="-128"/>
              </a:rPr>
              <a:t>IEEE </a:t>
            </a:r>
            <a:r>
              <a:rPr lang="en-US" b="1" dirty="0" smtClean="0">
                <a:ea typeface="ＭＳ Ｐゴシック" pitchFamily="34" charset="-128"/>
              </a:rPr>
              <a:t>802.16-13-0014-02-Gdoc</a:t>
            </a: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Minutes of Session </a:t>
            </a:r>
            <a:r>
              <a:rPr lang="en-US" dirty="0" smtClean="0"/>
              <a:t>#83 </a:t>
            </a:r>
            <a:r>
              <a:rPr lang="en-US" dirty="0" smtClean="0"/>
              <a:t>– </a:t>
            </a:r>
            <a:r>
              <a:rPr lang="en-US" b="1" dirty="0" smtClean="0"/>
              <a:t>IEEE 802. </a:t>
            </a:r>
            <a:r>
              <a:rPr lang="en-US" b="1" dirty="0" smtClean="0"/>
              <a:t>16-13-0033-00-Gdoc</a:t>
            </a:r>
            <a:endParaRPr lang="en-US" b="1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Two Drafts for Recirculation (Available </a:t>
            </a:r>
            <a:r>
              <a:rPr lang="en-US" dirty="0" smtClean="0"/>
              <a:t>Now) </a:t>
            </a:r>
            <a:endParaRPr lang="en-US" dirty="0" smtClean="0"/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r>
              <a:rPr lang="en-US" dirty="0" smtClean="0"/>
              <a:t>On 802.16-2012:		</a:t>
            </a:r>
            <a:r>
              <a:rPr lang="en-US" b="1" dirty="0" smtClean="0"/>
              <a:t> </a:t>
            </a:r>
            <a:r>
              <a:rPr lang="en-US" b="1" dirty="0" smtClean="0">
                <a:hlinkClick r:id="rId2"/>
              </a:rPr>
              <a:t>P802.16n/D8</a:t>
            </a:r>
            <a:r>
              <a:rPr lang="en-US" b="1" dirty="0" smtClean="0"/>
              <a:t> </a:t>
            </a:r>
            <a:endParaRPr lang="en-US" b="1" dirty="0" smtClean="0"/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r>
              <a:rPr lang="en-US" dirty="0" smtClean="0"/>
              <a:t>On 802.16.1-2012:	</a:t>
            </a:r>
            <a:r>
              <a:rPr lang="en-US" b="1" dirty="0" smtClean="0"/>
              <a:t> </a:t>
            </a:r>
            <a:r>
              <a:rPr lang="en-US" b="1" dirty="0" smtClean="0">
                <a:hlinkClick r:id="rId3"/>
              </a:rPr>
              <a:t>P802.16.1a/D8</a:t>
            </a:r>
            <a:endParaRPr lang="en-US" b="1" dirty="0" smtClean="0"/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endParaRPr lang="en-US" b="1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Group Motion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"To </a:t>
            </a:r>
            <a:r>
              <a:rPr lang="en-US" dirty="0" smtClean="0"/>
              <a:t>forward Draft P802.16n/D8 for Recirculation Sponsor Ballot”</a:t>
            </a:r>
            <a:endParaRPr lang="en-US" dirty="0" smtClean="0"/>
          </a:p>
          <a:p>
            <a:pPr lvl="1"/>
            <a:r>
              <a:rPr lang="en-US" dirty="0" smtClean="0"/>
              <a:t>Motion Passes: 	</a:t>
            </a:r>
            <a:r>
              <a:rPr lang="en-US" dirty="0" smtClean="0"/>
              <a:t>	7: 0 : </a:t>
            </a:r>
            <a:r>
              <a:rPr lang="en-US" dirty="0" smtClean="0"/>
              <a:t>0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" To forward Draft P802.16.1a/D8 for Recirculation Sponsor Ballot.”</a:t>
            </a:r>
            <a:endParaRPr lang="en-US" dirty="0" smtClean="0"/>
          </a:p>
          <a:p>
            <a:pPr lvl="1"/>
            <a:r>
              <a:rPr lang="en-US" dirty="0" smtClean="0"/>
              <a:t>Motion Passes:		</a:t>
            </a:r>
            <a:r>
              <a:rPr lang="en-US" dirty="0" smtClean="0"/>
              <a:t>7 </a:t>
            </a:r>
            <a:r>
              <a:rPr lang="en-US" dirty="0" smtClean="0"/>
              <a:t>: 0 : 0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WG 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WG Motion:</a:t>
            </a:r>
          </a:p>
          <a:p>
            <a:r>
              <a:rPr lang="en-US" dirty="0" smtClean="0"/>
              <a:t>“Forward Draft P802.16n/D8 </a:t>
            </a:r>
            <a:r>
              <a:rPr lang="en-US" dirty="0" smtClean="0"/>
              <a:t>for </a:t>
            </a:r>
            <a:r>
              <a:rPr lang="en-US" dirty="0" smtClean="0"/>
              <a:t>Confirmation Recirculation </a:t>
            </a:r>
            <a:r>
              <a:rPr lang="en-US" dirty="0" smtClean="0"/>
              <a:t>Sponsor </a:t>
            </a:r>
            <a:r>
              <a:rPr lang="en-US" dirty="0" smtClean="0"/>
              <a:t>Ballot and </a:t>
            </a:r>
            <a:r>
              <a:rPr lang="en-US" dirty="0" err="1" smtClean="0"/>
              <a:t>RevCom</a:t>
            </a:r>
            <a:r>
              <a:rPr lang="en-US" dirty="0" smtClean="0"/>
              <a:t> Approval”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Moved:   	Tim Godfrey		</a:t>
            </a:r>
          </a:p>
          <a:p>
            <a:pPr lvl="1"/>
            <a:r>
              <a:rPr lang="en-US" dirty="0" smtClean="0"/>
              <a:t>Second:	</a:t>
            </a:r>
          </a:p>
          <a:p>
            <a:pPr lvl="1"/>
            <a:r>
              <a:rPr lang="en-US" dirty="0" smtClean="0"/>
              <a:t>Vote: 	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WG 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WG Motion:</a:t>
            </a:r>
          </a:p>
          <a:p>
            <a:r>
              <a:rPr lang="en-US" dirty="0" smtClean="0"/>
              <a:t>“</a:t>
            </a:r>
            <a:r>
              <a:rPr lang="en-US" dirty="0" smtClean="0"/>
              <a:t>F</a:t>
            </a:r>
            <a:r>
              <a:rPr lang="en-US" dirty="0" smtClean="0"/>
              <a:t>orward </a:t>
            </a:r>
            <a:r>
              <a:rPr lang="en-US" dirty="0" smtClean="0"/>
              <a:t>Draft </a:t>
            </a:r>
            <a:r>
              <a:rPr lang="en-US" dirty="0" smtClean="0"/>
              <a:t>P802.16.1a/D8 </a:t>
            </a:r>
            <a:r>
              <a:rPr lang="en-US" dirty="0" smtClean="0"/>
              <a:t>for </a:t>
            </a:r>
            <a:r>
              <a:rPr lang="en-US" dirty="0" smtClean="0"/>
              <a:t>Confirmation Recirculation </a:t>
            </a:r>
            <a:r>
              <a:rPr lang="en-US" dirty="0" smtClean="0"/>
              <a:t>Sponsor </a:t>
            </a:r>
            <a:r>
              <a:rPr lang="en-US" dirty="0" smtClean="0"/>
              <a:t>Ballot and </a:t>
            </a:r>
            <a:r>
              <a:rPr lang="en-US" dirty="0" err="1" smtClean="0"/>
              <a:t>RevCom</a:t>
            </a:r>
            <a:r>
              <a:rPr lang="en-US" dirty="0" smtClean="0"/>
              <a:t> Approval”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Moved:   	Tim Godfrey		</a:t>
            </a:r>
          </a:p>
          <a:p>
            <a:pPr lvl="1"/>
            <a:r>
              <a:rPr lang="en-US" dirty="0" smtClean="0"/>
              <a:t>Second:	</a:t>
            </a:r>
          </a:p>
          <a:p>
            <a:pPr lvl="1"/>
            <a:r>
              <a:rPr lang="en-US" dirty="0" smtClean="0"/>
              <a:t>Vote: 	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WG Motion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WG Motion:</a:t>
            </a:r>
          </a:p>
          <a:p>
            <a:r>
              <a:rPr lang="en-US" dirty="0" smtClean="0"/>
              <a:t>“</a:t>
            </a:r>
            <a:r>
              <a:rPr lang="en-US" dirty="0" smtClean="0"/>
              <a:t>To authorize the TG Chair and WG Chair to address any comments arising from the recirculation of the two drafts, with the intention of ensuring March </a:t>
            </a:r>
            <a:r>
              <a:rPr lang="en-US" dirty="0" err="1" smtClean="0"/>
              <a:t>RevCom</a:t>
            </a:r>
            <a:r>
              <a:rPr lang="en-US" dirty="0" smtClean="0"/>
              <a:t> approval”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Moved:   	Tim Godfrey		</a:t>
            </a:r>
          </a:p>
          <a:p>
            <a:pPr lvl="1"/>
            <a:r>
              <a:rPr lang="en-US" dirty="0" smtClean="0"/>
              <a:t>Second:	</a:t>
            </a:r>
          </a:p>
          <a:p>
            <a:pPr lvl="1"/>
            <a:r>
              <a:rPr lang="en-US" dirty="0" smtClean="0"/>
              <a:t>Vote: 	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1845</TotalTime>
  <Words>304</Words>
  <Application>Microsoft Office PowerPoint</Application>
  <PresentationFormat>On-screen Show (4:3)</PresentationFormat>
  <Paragraphs>98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Template</vt:lpstr>
      <vt:lpstr>Slide 1</vt:lpstr>
      <vt:lpstr>GRIDMAN Closing Report  Session #83 Vancouver, BC, Canada</vt:lpstr>
      <vt:lpstr>Accomplishments this week</vt:lpstr>
      <vt:lpstr>Accomplishments this week (2)</vt:lpstr>
      <vt:lpstr>Session #83 Output Documents</vt:lpstr>
      <vt:lpstr>Task Group Motion Results</vt:lpstr>
      <vt:lpstr>WG Motion 1</vt:lpstr>
      <vt:lpstr>WG Motion 2</vt:lpstr>
      <vt:lpstr>WG Motion 3</vt:lpstr>
      <vt:lpstr>Schedule</vt:lpstr>
      <vt:lpstr>GRIDMAN Timetable</vt:lpstr>
      <vt:lpstr>Final Note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Tim Godfrey</cp:lastModifiedBy>
  <cp:revision>215</cp:revision>
  <cp:lastPrinted>1998-02-10T13:28:06Z</cp:lastPrinted>
  <dcterms:created xsi:type="dcterms:W3CDTF">2011-12-30T17:06:23Z</dcterms:created>
  <dcterms:modified xsi:type="dcterms:W3CDTF">2013-01-17T23:09:14Z</dcterms:modified>
</cp:coreProperties>
</file>