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1" r:id="rId2"/>
    <p:sldId id="262" r:id="rId3"/>
    <p:sldId id="263" r:id="rId4"/>
    <p:sldId id="290" r:id="rId5"/>
    <p:sldId id="283" r:id="rId6"/>
    <p:sldId id="266" r:id="rId7"/>
    <p:sldId id="268" r:id="rId8"/>
    <p:sldId id="269" r:id="rId9"/>
    <p:sldId id="270" r:id="rId10"/>
    <p:sldId id="273" r:id="rId11"/>
    <p:sldId id="271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30" autoAdjust="0"/>
    <p:restoredTop sz="94660"/>
  </p:normalViewPr>
  <p:slideViewPr>
    <p:cSldViewPr>
      <p:cViewPr varScale="1">
        <p:scale>
          <a:sx n="104" d="100"/>
          <a:sy n="104" d="100"/>
        </p:scale>
        <p:origin x="-90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16-13-0011-00-Gdoc_GRIDMAN_Opening_presentation_s83.pptx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14 January 2013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ttendance.ieee.org/" TargetMode="External"/><Relationship Id="rId2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645-02-Gdoc-ieee-p802-16n-d6-sponsor-ballot-comments.cmt" TargetMode="External"/><Relationship Id="rId2" Type="http://schemas.openxmlformats.org/officeDocument/2006/relationships/hyperlink" Target="https://mentor.ieee.org/802.16/dcn/12/16-12-0697-01-Gdoc-gridman-task-group-closing-report-session-82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6/dcn/12/16-12-0698-00-Gdoc-minutes-of-the-gridman-task-group-for-session-82.doc" TargetMode="External"/><Relationship Id="rId4" Type="http://schemas.openxmlformats.org/officeDocument/2006/relationships/hyperlink" Target="https://mentor.ieee.org/802.16/dcn/12/16-12-0646-02-Gdoc-ieee-p802-16-1a-d6-sponsor-ballot-comments.cmt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Opening Presentation Session #83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802.16-13-0011-00-Gdoc_GRIDMAN_Opening_presentation_s83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13-January-2013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#83 Opening Report / Agenda for </a:t>
            </a:r>
            <a:r>
              <a:rPr lang="en-US" dirty="0" smtClean="0">
                <a:latin typeface="Times" pitchFamily="18" charset="0"/>
              </a:rPr>
              <a:t> GRIDMAN Task Group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>
                <a:ea typeface="ＭＳ Ｐゴシック" pitchFamily="34" charset="-128"/>
              </a:rPr>
              <a:t>GRIDMAN Timetable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0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/ TG internal review ballot 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WG LB 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 1    	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 2    				May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Start Sponsor Ballot			July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Sponsor Recirculation Ballot		Sept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 completed – Fwd to </a:t>
            </a:r>
            <a:r>
              <a:rPr lang="en-US" sz="2000" dirty="0" err="1" smtClean="0">
                <a:ea typeface="ＭＳ Ｐゴシック"/>
                <a:cs typeface="ＭＳ Ｐゴシック"/>
              </a:rPr>
              <a:t>RevCom</a:t>
            </a:r>
            <a:r>
              <a:rPr lang="en-US" sz="2000" dirty="0" smtClean="0">
                <a:ea typeface="ＭＳ Ｐゴシック"/>
                <a:cs typeface="ＭＳ Ｐゴシック"/>
              </a:rPr>
              <a:t>	Nov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Approved Std      			Mar 2013</a:t>
            </a:r>
          </a:p>
        </p:txBody>
      </p:sp>
      <p:sp>
        <p:nvSpPr>
          <p:cNvPr id="15364" name="Left Arrow 4"/>
          <p:cNvSpPr>
            <a:spLocks noChangeArrowheads="1"/>
          </p:cNvSpPr>
          <p:nvPr/>
        </p:nvSpPr>
        <p:spPr bwMode="auto">
          <a:xfrm>
            <a:off x="8001000" y="53340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Administrative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Review of Patent slides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This slide set is available at </a:t>
            </a:r>
            <a:r>
              <a:rPr lang="en-US" dirty="0" smtClean="0">
                <a:ea typeface="ＭＳ Ｐゴシック" pitchFamily="34" charset="-128"/>
                <a:hlinkClick r:id="rId2"/>
              </a:rPr>
              <a:t>http://standards.ieee.org/board/pat/pat-slideset.ppt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Don’t forget to sign in for your attendance</a:t>
            </a:r>
          </a:p>
          <a:p>
            <a:pPr lvl="1"/>
            <a:r>
              <a:rPr lang="en-US" dirty="0" smtClean="0">
                <a:ea typeface="ＭＳ Ｐゴシック" pitchFamily="34" charset="-128"/>
                <a:hlinkClick r:id="rId3"/>
              </a:rPr>
              <a:t>http://murphy.events.ieee.org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802.16 GRIDMAN Task Group 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#83, Vancouver, BC, Canada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304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14 January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GRIDMAN Purpose and Scope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GRIDMAN – “Greater Reliability in Disrupted Metropolitan Area Networks”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Improving metropolitan area and field area wireless network reliability and robustness</a:t>
            </a:r>
          </a:p>
          <a:p>
            <a:pPr lvl="1">
              <a:buFont typeface="Arial" pitchFamily="34" charset="0"/>
              <a:buChar char="–"/>
              <a:defRPr/>
            </a:pPr>
            <a:endParaRPr lang="en-US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Applications / Stakeholders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Utilities: Smart Grid, Distribution Automation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Public Safety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Disaster Relief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Government applications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Critical Infrastructure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4678363"/>
          </a:xfrm>
        </p:spPr>
        <p:txBody>
          <a:bodyPr/>
          <a:lstStyle/>
          <a:p>
            <a:r>
              <a:rPr lang="en-US" dirty="0" smtClean="0"/>
              <a:t>Recirculation Sponsor Ballot on two drafts (P802.16n/D7  and P802.16.1a/D7) after incorporating Session #82 comment resolutions</a:t>
            </a:r>
          </a:p>
          <a:p>
            <a:endParaRPr lang="en-US" dirty="0" smtClean="0"/>
          </a:p>
          <a:p>
            <a:r>
              <a:rPr lang="en-US" dirty="0" smtClean="0"/>
              <a:t>Recirculation Ballot ran from 13 December 2012 to 31 December 2012 </a:t>
            </a:r>
          </a:p>
          <a:p>
            <a:endParaRPr lang="en-US" dirty="0" smtClean="0"/>
          </a:p>
          <a:p>
            <a:r>
              <a:rPr lang="en-US" dirty="0" smtClean="0"/>
              <a:t>The recirculation ballot D7 resulted in no new disapprove votes, so the Conditional Approval Process requirements are met. 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Sponsor Recirculation Ballot Results on </a:t>
            </a:r>
            <a:br>
              <a:rPr lang="en-US" dirty="0" smtClean="0"/>
            </a:br>
            <a:r>
              <a:rPr lang="en-US" dirty="0" smtClean="0"/>
              <a:t>802.16n D7 and 802.16.1a D7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0060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The results of </a:t>
            </a:r>
            <a:r>
              <a:rPr lang="en-US" dirty="0" err="1" smtClean="0"/>
              <a:t>recirc</a:t>
            </a:r>
            <a:r>
              <a:rPr lang="en-US" dirty="0" smtClean="0"/>
              <a:t> ballot on IEEE 802.16n D7  is as follows:</a:t>
            </a:r>
          </a:p>
          <a:p>
            <a:pPr lvl="1"/>
            <a:r>
              <a:rPr lang="en-US" dirty="0" smtClean="0"/>
              <a:t>83: </a:t>
            </a:r>
            <a:r>
              <a:rPr lang="en-US" dirty="0" smtClean="0"/>
              <a:t>Approve:   (100%)</a:t>
            </a:r>
          </a:p>
          <a:p>
            <a:pPr lvl="1"/>
            <a:r>
              <a:rPr lang="en-US" dirty="0" smtClean="0"/>
              <a:t>0: Disapprove</a:t>
            </a:r>
          </a:p>
          <a:p>
            <a:pPr lvl="1"/>
            <a:r>
              <a:rPr lang="en-US" dirty="0" smtClean="0"/>
              <a:t>4: </a:t>
            </a:r>
            <a:r>
              <a:rPr lang="en-US" dirty="0" smtClean="0"/>
              <a:t>Abstain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results of </a:t>
            </a:r>
            <a:r>
              <a:rPr lang="en-US" dirty="0" err="1" smtClean="0"/>
              <a:t>recirc</a:t>
            </a:r>
            <a:r>
              <a:rPr lang="en-US" dirty="0" smtClean="0"/>
              <a:t> ballot on IEEE 802.16.1a D7 is as follows:</a:t>
            </a:r>
          </a:p>
          <a:p>
            <a:pPr lvl="1"/>
            <a:r>
              <a:rPr lang="en-US" dirty="0" smtClean="0"/>
              <a:t>    83: Approve:  (100%)</a:t>
            </a:r>
          </a:p>
          <a:p>
            <a:pPr lvl="1"/>
            <a:r>
              <a:rPr lang="en-US" dirty="0" smtClean="0"/>
              <a:t>    0 Disapprove</a:t>
            </a:r>
          </a:p>
          <a:p>
            <a:pPr lvl="1"/>
            <a:r>
              <a:rPr lang="en-US" dirty="0" smtClean="0"/>
              <a:t>    </a:t>
            </a:r>
            <a:r>
              <a:rPr lang="en-US" dirty="0" smtClean="0"/>
              <a:t>5: Abstain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#82 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Closing Report – </a:t>
            </a:r>
            <a:r>
              <a:rPr lang="en-US" b="1" dirty="0" smtClean="0">
                <a:hlinkClick r:id="rId2"/>
              </a:rPr>
              <a:t>IEEE 802.16-12-0697-01-Gdoc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</a:t>
            </a:r>
            <a:r>
              <a:rPr lang="en-US" dirty="0" smtClean="0">
                <a:ea typeface="ＭＳ Ｐゴシック" pitchFamily="34" charset="-128"/>
              </a:rPr>
              <a:t>802.16n/D6 </a:t>
            </a:r>
            <a:r>
              <a:rPr lang="en-US" dirty="0" smtClean="0"/>
              <a:t>: </a:t>
            </a:r>
            <a:r>
              <a:rPr lang="en-US" b="1" dirty="0" smtClean="0">
                <a:hlinkClick r:id="rId3"/>
              </a:rPr>
              <a:t>IEEE 802.16-12-0645-02-Gdoc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802.16.1a/D6: </a:t>
            </a:r>
            <a:r>
              <a:rPr lang="en-US" b="1" dirty="0" smtClean="0">
                <a:ea typeface="ＭＳ Ｐゴシック" pitchFamily="34" charset="-128"/>
                <a:hlinkClick r:id="rId4"/>
              </a:rPr>
              <a:t>IEEE 802.</a:t>
            </a:r>
            <a:r>
              <a:rPr lang="en-US" b="1" dirty="0" smtClean="0">
                <a:hlinkClick r:id="rId4"/>
              </a:rPr>
              <a:t>16-12-0646-02-Gdoc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Minutes of Session #82 – </a:t>
            </a:r>
            <a:r>
              <a:rPr lang="en-US" b="1" dirty="0" smtClean="0">
                <a:hlinkClick r:id="rId5"/>
              </a:rPr>
              <a:t>IEEE 802.16-12-0698-00-Gdoc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Two Drafts for Sponsor Recirculation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802.16-2012:		</a:t>
            </a:r>
            <a:r>
              <a:rPr lang="en-US" b="1" dirty="0" smtClean="0"/>
              <a:t> P802.16n/D7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802.16.1-2012:	</a:t>
            </a:r>
            <a:r>
              <a:rPr lang="en-US" b="1" dirty="0" smtClean="0"/>
              <a:t> P802.16.1a/D7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Review comments 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No new comments submitted through Sponsor Ballot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12 WG comments on P802.16n/D7 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2 WG comments on P802.16.1a/D7 </a:t>
            </a: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#83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#83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534400" cy="4983162"/>
          </a:xfrm>
        </p:spPr>
        <p:txBody>
          <a:bodyPr/>
          <a:lstStyle/>
          <a:p>
            <a:r>
              <a:rPr lang="en-US" dirty="0" smtClean="0"/>
              <a:t>Comment resolution on D7 Drafts</a:t>
            </a:r>
          </a:p>
          <a:p>
            <a:r>
              <a:rPr lang="en-US" dirty="0" smtClean="0"/>
              <a:t>If no technical changes, Proceed with Conditional Approval Process and submit both drafts to </a:t>
            </a:r>
            <a:r>
              <a:rPr lang="en-US" dirty="0" err="1" smtClean="0"/>
              <a:t>RevCom</a:t>
            </a:r>
            <a:endParaRPr lang="en-US" dirty="0" smtClean="0"/>
          </a:p>
          <a:p>
            <a:pPr lvl="1"/>
            <a:r>
              <a:rPr lang="en-US" dirty="0" smtClean="0"/>
              <a:t>Forward editorial changes to IEEE staff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/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GRIDMAN Session #83 Agenda </a:t>
            </a:r>
          </a:p>
        </p:txBody>
      </p:sp>
      <p:graphicFrame>
        <p:nvGraphicFramePr>
          <p:cNvPr id="8" name="Group 169"/>
          <p:cNvGraphicFramePr>
            <a:graphicFrameLocks noGrp="1"/>
          </p:cNvGraphicFramePr>
          <p:nvPr/>
        </p:nvGraphicFramePr>
        <p:xfrm>
          <a:off x="228600" y="1057275"/>
          <a:ext cx="8763000" cy="409067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524000"/>
                <a:gridCol w="1177925"/>
                <a:gridCol w="6061075"/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Date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Time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Details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</a:tr>
              <a:tr h="72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Monday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 Jan 2013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 – 15:30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Approve agenda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patent slides, attendance, roster.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Approve session #82 minutes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Sponsor </a:t>
                      </a:r>
                      <a:r>
                        <a:rPr kumimoji="0" lang="en-CA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recirc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ballot Comment Resolution</a:t>
                      </a:r>
                    </a:p>
                  </a:txBody>
                  <a:tcPr horzOverflow="overflow"/>
                </a:tc>
              </a:tr>
              <a:tr h="954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Tuesday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 Jan 2013</a:t>
                      </a: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13:00 – 15:30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Comment Resolution</a:t>
                      </a:r>
                    </a:p>
                  </a:txBody>
                  <a:tcPr horzOverflow="overflow">
                    <a:noFill/>
                  </a:tcPr>
                </a:tc>
              </a:tr>
              <a:tr h="954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Wednesday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16 Jan 2013</a:t>
                      </a: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13:00 – 15:30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Comment Resolution</a:t>
                      </a:r>
                    </a:p>
                  </a:txBody>
                  <a:tcPr horzOverflow="overflow"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Thursday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Jan 2013</a:t>
                      </a:r>
                      <a:endParaRPr kumimoji="0" lang="en-US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 – 15:30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Comment 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Resolution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Motions if needed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Closing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7038</TotalTime>
  <Words>351</Words>
  <Application>Microsoft Office PowerPoint</Application>
  <PresentationFormat>On-screen Show (4:3)</PresentationFormat>
  <Paragraphs>118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Template</vt:lpstr>
      <vt:lpstr>Slide 1</vt:lpstr>
      <vt:lpstr>802.16 GRIDMAN Task Group Opening Report  Session #83, Vancouver, BC, Canada</vt:lpstr>
      <vt:lpstr>GRIDMAN Purpose and Scope</vt:lpstr>
      <vt:lpstr>Status Summary</vt:lpstr>
      <vt:lpstr>Sponsor Recirculation Ballot Results on  802.16n D7 and 802.16.1a D7</vt:lpstr>
      <vt:lpstr>Session #82 Output Documents</vt:lpstr>
      <vt:lpstr>Goals for Session #83</vt:lpstr>
      <vt:lpstr>Goals for Session #83</vt:lpstr>
      <vt:lpstr>GRIDMAN Session #83 Agenda </vt:lpstr>
      <vt:lpstr>GRIDMAN Timetable</vt:lpstr>
      <vt:lpstr>Administrative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677</cp:revision>
  <cp:lastPrinted>1998-02-10T13:28:06Z</cp:lastPrinted>
  <dcterms:created xsi:type="dcterms:W3CDTF">2011-12-30T17:06:23Z</dcterms:created>
  <dcterms:modified xsi:type="dcterms:W3CDTF">2013-01-14T04:37:09Z</dcterms:modified>
</cp:coreProperties>
</file>