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emf"/><Relationship Id="rId20" Type="http://schemas.openxmlformats.org/officeDocument/2006/relationships/image" Target="../media/image20.emf"/><Relationship Id="rId21" Type="http://schemas.openxmlformats.org/officeDocument/2006/relationships/image" Target="../media/image21.emf"/><Relationship Id="rId22" Type="http://schemas.openxmlformats.org/officeDocument/2006/relationships/image" Target="../media/image22.emf"/><Relationship Id="rId23" Type="http://schemas.openxmlformats.org/officeDocument/2006/relationships/image" Target="../media/image23.emf"/><Relationship Id="rId24" Type="http://schemas.openxmlformats.org/officeDocument/2006/relationships/image" Target="../media/image24.emf"/><Relationship Id="rId25" Type="http://schemas.openxmlformats.org/officeDocument/2006/relationships/image" Target="../media/image25.emf"/><Relationship Id="rId26" Type="http://schemas.openxmlformats.org/officeDocument/2006/relationships/image" Target="../media/image26.png"/><Relationship Id="rId10" Type="http://schemas.openxmlformats.org/officeDocument/2006/relationships/image" Target="../media/image10.emf"/><Relationship Id="rId11" Type="http://schemas.openxmlformats.org/officeDocument/2006/relationships/image" Target="../media/image11.emf"/><Relationship Id="rId12" Type="http://schemas.openxmlformats.org/officeDocument/2006/relationships/image" Target="../media/image12.emf"/><Relationship Id="rId13" Type="http://schemas.openxmlformats.org/officeDocument/2006/relationships/image" Target="../media/image13.emf"/><Relationship Id="rId14" Type="http://schemas.openxmlformats.org/officeDocument/2006/relationships/image" Target="../media/image14.emf"/><Relationship Id="rId15" Type="http://schemas.openxmlformats.org/officeDocument/2006/relationships/image" Target="../media/image15.emf"/><Relationship Id="rId16" Type="http://schemas.openxmlformats.org/officeDocument/2006/relationships/image" Target="../media/image16.emf"/><Relationship Id="rId17" Type="http://schemas.openxmlformats.org/officeDocument/2006/relationships/image" Target="../media/image17.emf"/><Relationship Id="rId18" Type="http://schemas.openxmlformats.org/officeDocument/2006/relationships/image" Target="../media/image18.emf"/><Relationship Id="rId19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78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1143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1pPr>
            <a:lvl2pPr marL="3429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2pPr>
            <a:lvl3pPr marL="11430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3pPr>
            <a:lvl4pPr marL="2006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4pPr>
            <a:lvl5pPr marL="20574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5pPr>
            <a:lvl6pPr marL="25146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6pPr>
            <a:lvl7pPr marL="29718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7pPr>
            <a:lvl8pPr marL="34290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8pPr>
            <a:lvl9pPr marL="38862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9pPr>
          </a:lstStyle>
          <a:p>
            <a:pPr lvl="1" algn="ctr"/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Considerations for Wireless SCB</a:t>
            </a:r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Document 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Number:</a:t>
            </a:r>
          </a:p>
          <a:p>
            <a:pPr lvl="1"/>
            <a:r>
              <a:rPr lang="en-US" altLang="ko-KR" sz="12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IEEE </a:t>
            </a:r>
            <a:r>
              <a:rPr lang="en-US" altLang="ko-KR" sz="1200" b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802.16-13-0004-00-000r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Date Submitted: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2013-01-09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Source: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Yung-Han Chen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Jiann-Ching</a:t>
            </a:r>
            <a:r>
              <a:rPr 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Guey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Jen-Shun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Yang, </a:t>
            </a:r>
            <a:r>
              <a:rPr lang="en-US" altLang="ko-KR" sz="12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Ching-Tarng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Hsieh, ITRI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.	                         		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Re: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Call for Contributions: IEEE </a:t>
            </a:r>
            <a:r>
              <a:rPr lang="en-US" altLang="en-US" sz="12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Std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802.16 Amendment for Small Cell Backhaul (SCB) Applications (IEEE 802.16-12-</a:t>
            </a:r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0678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02-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Gdoc)</a:t>
            </a:r>
          </a:p>
          <a:p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Contribution: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None.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Purpose: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Deployment contributions of wireless small cell backhaul for discussion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Notice:</a:t>
            </a:r>
          </a:p>
          <a:p>
            <a:pPr lvl="1"/>
            <a:r>
              <a:rPr lang="en-US" altLang="ko-KR" sz="1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document does not represent the agreed views of the IEEE 802.16 Working Group or any of its subgroups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</a:t>
            </a:r>
            <a:r>
              <a:rPr lang="en-US" altLang="en-US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Copyright Policy:</a:t>
            </a:r>
          </a:p>
          <a:p>
            <a:pPr marL="355600"/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contributor is familiar with the IEEE-SA Copyright Policy &lt;http://standards.ieee.org/IPR/copyrightpolicy.html&gt;	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Patent Policy:</a:t>
            </a:r>
          </a:p>
          <a:p>
            <a:pPr lvl="1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contributor is familiar with the IEEE-SA Patent Policy and Procedures:</a:t>
            </a:r>
          </a:p>
          <a:p>
            <a:pPr lvl="3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http://standards.ieee.org/guides/bylaws/sect6-7.html#6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http://standards.ieee.org/guides/opman/sect6.html#6.3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&gt;.</a:t>
            </a:r>
          </a:p>
          <a:p>
            <a:pPr lvl="1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Further information is located at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http://standards.ieee.org/board/pat/pat-material.html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http://standards.ieee.org/board/pat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&gt;.</a:t>
            </a:r>
            <a:endParaRPr lang="en-US" altLang="en-US" sz="1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691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0850" y="44624"/>
            <a:ext cx="8369300" cy="938213"/>
          </a:xfrm>
        </p:spPr>
        <p:txBody>
          <a:bodyPr/>
          <a:lstStyle/>
          <a:p>
            <a:r>
              <a:rPr lang="en-US" altLang="zh-TW" sz="3600" b="1" dirty="0"/>
              <a:t>SCB Deployment Considerations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4105275" cy="5328592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/>
              <a:t>Factors to consider in different deployment scenarios</a:t>
            </a:r>
          </a:p>
          <a:p>
            <a:pPr lvl="1"/>
            <a:r>
              <a:rPr lang="en-US" altLang="zh-TW" dirty="0"/>
              <a:t>Carrier </a:t>
            </a:r>
            <a:r>
              <a:rPr lang="en-US" altLang="zh-TW" dirty="0" smtClean="0"/>
              <a:t>frequency</a:t>
            </a:r>
          </a:p>
          <a:p>
            <a:pPr lvl="2"/>
            <a:r>
              <a:rPr lang="en-US" altLang="zh-TW" dirty="0"/>
              <a:t>Identify potential frequency bands below 6GHz</a:t>
            </a:r>
          </a:p>
          <a:p>
            <a:pPr lvl="2"/>
            <a:r>
              <a:rPr lang="en-US" altLang="zh-TW" dirty="0"/>
              <a:t>Propagation characteristics of identified bands</a:t>
            </a:r>
          </a:p>
          <a:p>
            <a:pPr lvl="1"/>
            <a:r>
              <a:rPr lang="en-US" altLang="zh-TW" dirty="0"/>
              <a:t>Range/coverage area</a:t>
            </a:r>
          </a:p>
          <a:p>
            <a:pPr lvl="1"/>
            <a:r>
              <a:rPr lang="en-US" altLang="zh-TW" dirty="0"/>
              <a:t>Indoor/outdoor; antenna elevation</a:t>
            </a:r>
          </a:p>
          <a:p>
            <a:r>
              <a:rPr lang="en-US" altLang="zh-TW" dirty="0" smtClean="0"/>
              <a:t>Step1: Initial assessment of system performance for each scenario</a:t>
            </a:r>
          </a:p>
          <a:p>
            <a:pPr lvl="1"/>
            <a:r>
              <a:rPr lang="en-US" altLang="zh-TW" dirty="0" smtClean="0"/>
              <a:t>Channel statistics/characteristics</a:t>
            </a:r>
          </a:p>
          <a:p>
            <a:pPr lvl="1"/>
            <a:r>
              <a:rPr lang="en-US" altLang="zh-TW" dirty="0" smtClean="0"/>
              <a:t>Per link peak rate</a:t>
            </a:r>
          </a:p>
          <a:p>
            <a:pPr lvl="1"/>
            <a:r>
              <a:rPr lang="en-US" altLang="zh-TW" dirty="0" smtClean="0"/>
              <a:t>System throughput</a:t>
            </a:r>
          </a:p>
          <a:p>
            <a:r>
              <a:rPr lang="en-US" altLang="zh-TW" dirty="0" smtClean="0"/>
              <a:t>Step 2: Requirement</a:t>
            </a:r>
          </a:p>
          <a:p>
            <a:pPr lvl="1"/>
            <a:r>
              <a:rPr lang="en-US" altLang="zh-TW" dirty="0" smtClean="0"/>
              <a:t>Antenna configuration</a:t>
            </a:r>
          </a:p>
          <a:p>
            <a:pPr lvl="1"/>
            <a:r>
              <a:rPr lang="en-US" altLang="zh-TW" dirty="0" smtClean="0"/>
              <a:t>Transmission technology</a:t>
            </a:r>
          </a:p>
          <a:p>
            <a:pPr lvl="1"/>
            <a:r>
              <a:rPr lang="en-US" altLang="zh-TW" dirty="0" smtClean="0"/>
              <a:t>Receiver technology</a:t>
            </a:r>
          </a:p>
          <a:p>
            <a:r>
              <a:rPr lang="en-US" altLang="zh-TW" dirty="0" smtClean="0"/>
              <a:t>Iterate a few times between step 1 and step 2</a:t>
            </a:r>
            <a:endParaRPr lang="zh-TW" alt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40768"/>
            <a:ext cx="3560304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群組 8"/>
          <p:cNvGrpSpPr/>
          <p:nvPr/>
        </p:nvGrpSpPr>
        <p:grpSpPr>
          <a:xfrm>
            <a:off x="4558818" y="5861009"/>
            <a:ext cx="4533051" cy="442446"/>
            <a:chOff x="4377619" y="5738055"/>
            <a:chExt cx="4533051" cy="442446"/>
          </a:xfrm>
        </p:grpSpPr>
        <p:grpSp>
          <p:nvGrpSpPr>
            <p:cNvPr id="12" name="群組 11"/>
            <p:cNvGrpSpPr/>
            <p:nvPr/>
          </p:nvGrpSpPr>
          <p:grpSpPr>
            <a:xfrm>
              <a:off x="4377619" y="5738055"/>
              <a:ext cx="2040962" cy="385977"/>
              <a:chOff x="634231" y="1518838"/>
              <a:chExt cx="2866033" cy="542010"/>
            </a:xfrm>
          </p:grpSpPr>
          <p:cxnSp>
            <p:nvCxnSpPr>
              <p:cNvPr id="22" name="直線接點 21"/>
              <p:cNvCxnSpPr/>
              <p:nvPr/>
            </p:nvCxnSpPr>
            <p:spPr bwMode="auto">
              <a:xfrm>
                <a:off x="634231" y="1988840"/>
                <a:ext cx="136815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矩形 22"/>
              <p:cNvSpPr/>
              <p:nvPr/>
            </p:nvSpPr>
            <p:spPr bwMode="auto">
              <a:xfrm>
                <a:off x="827584" y="1772816"/>
                <a:ext cx="864096" cy="216024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 bwMode="auto">
              <a:xfrm>
                <a:off x="2339752" y="1772816"/>
                <a:ext cx="864096" cy="216024"/>
              </a:xfrm>
              <a:prstGeom prst="rect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cxnSp>
            <p:nvCxnSpPr>
              <p:cNvPr id="25" name="直線接點 24"/>
              <p:cNvCxnSpPr/>
              <p:nvPr/>
            </p:nvCxnSpPr>
            <p:spPr bwMode="auto">
              <a:xfrm>
                <a:off x="2087724" y="1988840"/>
                <a:ext cx="141254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直線接點 25"/>
              <p:cNvCxnSpPr/>
              <p:nvPr/>
            </p:nvCxnSpPr>
            <p:spPr bwMode="auto">
              <a:xfrm flipH="1">
                <a:off x="1979712" y="1880828"/>
                <a:ext cx="72008" cy="1800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直線接點 26"/>
              <p:cNvCxnSpPr/>
              <p:nvPr/>
            </p:nvCxnSpPr>
            <p:spPr bwMode="auto">
              <a:xfrm flipH="1">
                <a:off x="2051720" y="1880828"/>
                <a:ext cx="72008" cy="1800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8" name="矩形 27"/>
              <p:cNvSpPr/>
              <p:nvPr/>
            </p:nvSpPr>
            <p:spPr>
              <a:xfrm>
                <a:off x="739588" y="1518900"/>
                <a:ext cx="1064715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zh-TW" sz="1050" dirty="0" smtClean="0">
                    <a:solidFill>
                      <a:srgbClr val="000000"/>
                    </a:solidFill>
                    <a:latin typeface="Arial" charset="0"/>
                    <a:ea typeface="新細明體" pitchFamily="18" charset="-120"/>
                  </a:rPr>
                  <a:t>backhaul </a:t>
                </a:r>
                <a:r>
                  <a:rPr kumimoji="1" lang="en-US" altLang="zh-TW" sz="1050" dirty="0">
                    <a:solidFill>
                      <a:srgbClr val="000000"/>
                    </a:solidFill>
                    <a:latin typeface="Arial" charset="0"/>
                    <a:ea typeface="新細明體" pitchFamily="18" charset="-120"/>
                  </a:rPr>
                  <a:t>band</a:t>
                </a:r>
                <a:endParaRPr kumimoji="1" lang="zh-TW" altLang="en-US" sz="1050" dirty="0">
                  <a:solidFill>
                    <a:srgbClr val="000000"/>
                  </a:solidFill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2322551" y="1518838"/>
                <a:ext cx="942887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zh-TW" sz="1050" dirty="0">
                    <a:solidFill>
                      <a:srgbClr val="000000"/>
                    </a:solidFill>
                    <a:latin typeface="Arial" charset="0"/>
                    <a:ea typeface="新細明體" pitchFamily="18" charset="-120"/>
                  </a:rPr>
                  <a:t>a</a:t>
                </a:r>
                <a:r>
                  <a:rPr kumimoji="1" lang="en-US" altLang="zh-TW" sz="1050" dirty="0" smtClean="0">
                    <a:solidFill>
                      <a:srgbClr val="000000"/>
                    </a:solidFill>
                    <a:latin typeface="Arial" charset="0"/>
                    <a:ea typeface="新細明體" pitchFamily="18" charset="-120"/>
                  </a:rPr>
                  <a:t>ccess band</a:t>
                </a:r>
                <a:endParaRPr kumimoji="1" lang="zh-TW" altLang="en-US" sz="1050" dirty="0">
                  <a:solidFill>
                    <a:srgbClr val="000000"/>
                  </a:solidFill>
                  <a:latin typeface="Arial" charset="0"/>
                  <a:ea typeface="新細明體" pitchFamily="18" charset="-120"/>
                </a:endParaRPr>
              </a:p>
            </p:txBody>
          </p:sp>
        </p:grpSp>
        <p:grpSp>
          <p:nvGrpSpPr>
            <p:cNvPr id="13" name="群組 12"/>
            <p:cNvGrpSpPr/>
            <p:nvPr/>
          </p:nvGrpSpPr>
          <p:grpSpPr>
            <a:xfrm>
              <a:off x="6869708" y="5738099"/>
              <a:ext cx="2040962" cy="385933"/>
              <a:chOff x="4270635" y="1518900"/>
              <a:chExt cx="2866033" cy="541948"/>
            </a:xfrm>
          </p:grpSpPr>
          <p:cxnSp>
            <p:nvCxnSpPr>
              <p:cNvPr id="14" name="直線接點 13"/>
              <p:cNvCxnSpPr/>
              <p:nvPr/>
            </p:nvCxnSpPr>
            <p:spPr bwMode="auto">
              <a:xfrm>
                <a:off x="4270635" y="1988840"/>
                <a:ext cx="136815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" name="矩形 14"/>
              <p:cNvSpPr/>
              <p:nvPr/>
            </p:nvSpPr>
            <p:spPr bwMode="auto">
              <a:xfrm>
                <a:off x="5998350" y="1772816"/>
                <a:ext cx="864096" cy="216024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 bwMode="auto">
              <a:xfrm>
                <a:off x="4522663" y="1772816"/>
                <a:ext cx="864096" cy="216024"/>
              </a:xfrm>
              <a:prstGeom prst="rect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cxnSp>
            <p:nvCxnSpPr>
              <p:cNvPr id="17" name="直線接點 16"/>
              <p:cNvCxnSpPr/>
              <p:nvPr/>
            </p:nvCxnSpPr>
            <p:spPr bwMode="auto">
              <a:xfrm>
                <a:off x="5724128" y="1988840"/>
                <a:ext cx="141254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直線接點 17"/>
              <p:cNvCxnSpPr/>
              <p:nvPr/>
            </p:nvCxnSpPr>
            <p:spPr bwMode="auto">
              <a:xfrm flipH="1">
                <a:off x="5616116" y="1880828"/>
                <a:ext cx="72008" cy="1800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直線接點 18"/>
              <p:cNvCxnSpPr/>
              <p:nvPr/>
            </p:nvCxnSpPr>
            <p:spPr bwMode="auto">
              <a:xfrm flipH="1">
                <a:off x="5688124" y="1880828"/>
                <a:ext cx="72008" cy="1800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矩形 19"/>
              <p:cNvSpPr/>
              <p:nvPr/>
            </p:nvSpPr>
            <p:spPr>
              <a:xfrm>
                <a:off x="5910354" y="1518900"/>
                <a:ext cx="1064715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zh-TW" sz="1050" dirty="0" smtClean="0">
                    <a:solidFill>
                      <a:srgbClr val="000000"/>
                    </a:solidFill>
                    <a:latin typeface="Arial" charset="0"/>
                    <a:ea typeface="新細明體" pitchFamily="18" charset="-120"/>
                  </a:rPr>
                  <a:t>backhaul </a:t>
                </a:r>
                <a:r>
                  <a:rPr kumimoji="1" lang="en-US" altLang="zh-TW" sz="1050" dirty="0">
                    <a:solidFill>
                      <a:srgbClr val="000000"/>
                    </a:solidFill>
                    <a:latin typeface="Arial" charset="0"/>
                    <a:ea typeface="新細明體" pitchFamily="18" charset="-120"/>
                  </a:rPr>
                  <a:t>band</a:t>
                </a:r>
                <a:endParaRPr kumimoji="1" lang="zh-TW" altLang="en-US" sz="1050" dirty="0">
                  <a:solidFill>
                    <a:srgbClr val="000000"/>
                  </a:solidFill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4505462" y="1518900"/>
                <a:ext cx="942887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zh-TW" sz="1050" dirty="0">
                    <a:solidFill>
                      <a:srgbClr val="000000"/>
                    </a:solidFill>
                    <a:latin typeface="Arial" charset="0"/>
                    <a:ea typeface="新細明體" pitchFamily="18" charset="-120"/>
                  </a:rPr>
                  <a:t>a</a:t>
                </a:r>
                <a:r>
                  <a:rPr kumimoji="1" lang="en-US" altLang="zh-TW" sz="1050" dirty="0" smtClean="0">
                    <a:solidFill>
                      <a:srgbClr val="000000"/>
                    </a:solidFill>
                    <a:latin typeface="Arial" charset="0"/>
                    <a:ea typeface="新細明體" pitchFamily="18" charset="-120"/>
                  </a:rPr>
                  <a:t>ccess band</a:t>
                </a:r>
                <a:endParaRPr kumimoji="1" lang="zh-TW" altLang="en-US" sz="1050" dirty="0">
                  <a:solidFill>
                    <a:srgbClr val="000000"/>
                  </a:solidFill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8" name="文字方塊 7"/>
            <p:cNvSpPr txBox="1"/>
            <p:nvPr/>
          </p:nvSpPr>
          <p:spPr>
            <a:xfrm>
              <a:off x="6447740" y="5811169"/>
              <a:ext cx="377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vs</a:t>
              </a:r>
              <a:endParaRPr lang="zh-TW" altLang="en-US" dirty="0"/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7688344" y="1340768"/>
            <a:ext cx="1438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rgbClr val="FF0000"/>
                </a:solidFill>
              </a:rPr>
              <a:t>System throughput should match total traffic generated by all access nodes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  <p:sp>
        <p:nvSpPr>
          <p:cNvPr id="1029" name="手繪多邊形 1028"/>
          <p:cNvSpPr/>
          <p:nvPr/>
        </p:nvSpPr>
        <p:spPr bwMode="auto">
          <a:xfrm>
            <a:off x="6831550" y="1466063"/>
            <a:ext cx="906843" cy="1579418"/>
          </a:xfrm>
          <a:custGeom>
            <a:avLst/>
            <a:gdLst>
              <a:gd name="connsiteX0" fmla="*/ 906843 w 906843"/>
              <a:gd name="connsiteY0" fmla="*/ 0 h 1579418"/>
              <a:gd name="connsiteX1" fmla="*/ 272053 w 906843"/>
              <a:gd name="connsiteY1" fmla="*/ 551663 h 1579418"/>
              <a:gd name="connsiteX2" fmla="*/ 0 w 906843"/>
              <a:gd name="connsiteY2" fmla="*/ 1579418 h 157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6843" h="1579418">
                <a:moveTo>
                  <a:pt x="906843" y="0"/>
                </a:moveTo>
                <a:cubicBezTo>
                  <a:pt x="665018" y="144213"/>
                  <a:pt x="423193" y="288427"/>
                  <a:pt x="272053" y="551663"/>
                </a:cubicBezTo>
                <a:cubicBezTo>
                  <a:pt x="120913" y="814899"/>
                  <a:pt x="60456" y="1197158"/>
                  <a:pt x="0" y="1579418"/>
                </a:cubicBezTo>
              </a:path>
            </a:pathLst>
          </a:cu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884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387350" y="-27384"/>
            <a:ext cx="8369300" cy="792088"/>
          </a:xfrm>
        </p:spPr>
        <p:txBody>
          <a:bodyPr/>
          <a:lstStyle/>
          <a:p>
            <a:r>
              <a:rPr lang="en-US" altLang="zh-TW" sz="3600" b="1" dirty="0" smtClean="0"/>
              <a:t>P2MP GPON Design Reference</a:t>
            </a:r>
            <a:endParaRPr lang="zh-TW" altLang="en-US" sz="3600" b="1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620688"/>
            <a:ext cx="8364538" cy="2261525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A </a:t>
            </a:r>
            <a:r>
              <a:rPr lang="en-US" altLang="zh-TW" sz="2400" dirty="0" smtClean="0"/>
              <a:t>(very challenging) design </a:t>
            </a:r>
            <a:r>
              <a:rPr lang="en-US" altLang="zh-TW" sz="2400" dirty="0"/>
              <a:t>reference for point to multi-point wireless backhaul</a:t>
            </a:r>
          </a:p>
          <a:p>
            <a:r>
              <a:rPr lang="en-US" altLang="zh-TW" sz="2400" dirty="0" smtClean="0"/>
              <a:t>2.488 </a:t>
            </a:r>
            <a:r>
              <a:rPr lang="en-US" altLang="zh-TW" sz="2400" dirty="0" err="1" smtClean="0"/>
              <a:t>Gbps</a:t>
            </a:r>
            <a:r>
              <a:rPr lang="en-US" altLang="zh-TW" sz="2400" dirty="0" smtClean="0"/>
              <a:t> downstream 1.244 </a:t>
            </a:r>
            <a:r>
              <a:rPr lang="en-US" altLang="zh-TW" sz="2400" dirty="0" err="1" smtClean="0"/>
              <a:t>Gbps</a:t>
            </a:r>
            <a:r>
              <a:rPr lang="en-US" altLang="zh-TW" sz="2400" dirty="0" smtClean="0"/>
              <a:t> upstream</a:t>
            </a:r>
          </a:p>
          <a:p>
            <a:pPr lvl="1"/>
            <a:r>
              <a:rPr lang="en-US" altLang="zh-TW" sz="2000" dirty="0" smtClean="0"/>
              <a:t>Aggregated at Optical Line Terminal (OLT)</a:t>
            </a:r>
          </a:p>
          <a:p>
            <a:pPr lvl="1"/>
            <a:r>
              <a:rPr lang="en-US" altLang="zh-TW" sz="2000" dirty="0" smtClean="0"/>
              <a:t>Shared </a:t>
            </a:r>
            <a:r>
              <a:rPr lang="en-US" altLang="zh-TW" sz="2000" b="1" dirty="0" smtClean="0"/>
              <a:t>in time </a:t>
            </a:r>
            <a:r>
              <a:rPr lang="en-US" altLang="zh-TW" sz="2000" dirty="0" smtClean="0"/>
              <a:t>by 8, 16, 32 or 64 Optical Network Terminals (ONT) act to be Feeder Nodes</a:t>
            </a:r>
          </a:p>
          <a:p>
            <a:endParaRPr lang="zh-TW" altLang="en-US" sz="2400" dirty="0"/>
          </a:p>
        </p:txBody>
      </p:sp>
      <p:grpSp>
        <p:nvGrpSpPr>
          <p:cNvPr id="2" name="群組 1"/>
          <p:cNvGrpSpPr/>
          <p:nvPr/>
        </p:nvGrpSpPr>
        <p:grpSpPr>
          <a:xfrm>
            <a:off x="184150" y="2636912"/>
            <a:ext cx="8932863" cy="2998244"/>
            <a:chOff x="184150" y="2951036"/>
            <a:chExt cx="8932863" cy="2998244"/>
          </a:xfrm>
        </p:grpSpPr>
        <p:sp>
          <p:nvSpPr>
            <p:cNvPr id="8" name="Line 3"/>
            <p:cNvSpPr>
              <a:spLocks noChangeShapeType="1"/>
            </p:cNvSpPr>
            <p:nvPr/>
          </p:nvSpPr>
          <p:spPr bwMode="auto">
            <a:xfrm flipH="1">
              <a:off x="1400175" y="4545930"/>
              <a:ext cx="334963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Cloud"/>
            <p:cNvSpPr>
              <a:spLocks noChangeAspect="1" noEditPoints="1" noChangeArrowheads="1"/>
            </p:cNvSpPr>
            <p:nvPr/>
          </p:nvSpPr>
          <p:spPr bwMode="auto">
            <a:xfrm rot="21289762" flipH="1">
              <a:off x="184150" y="3966492"/>
              <a:ext cx="1266825" cy="1125538"/>
            </a:xfrm>
            <a:custGeom>
              <a:avLst/>
              <a:gdLst>
                <a:gd name="T0" fmla="*/ 4028 w 21600"/>
                <a:gd name="T1" fmla="*/ 562769 h 21600"/>
                <a:gd name="T2" fmla="*/ 649288 w 21600"/>
                <a:gd name="T3" fmla="*/ 1124339 h 21600"/>
                <a:gd name="T4" fmla="*/ 1297493 w 21600"/>
                <a:gd name="T5" fmla="*/ 562769 h 21600"/>
                <a:gd name="T6" fmla="*/ 649288 w 21600"/>
                <a:gd name="T7" fmla="*/ 6435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2 h 21600"/>
                <a:gd name="T14" fmla="*/ 17087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99B2CC"/>
            </a:solidFill>
            <a:ln>
              <a:noFill/>
            </a:ln>
            <a:effectLst>
              <a:prstShdw prst="shdw17" dist="17961" dir="13500000">
                <a:srgbClr val="5C6B7A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zh-TW" altLang="zh-TW">
                <a:ea typeface="PMingLiU" pitchFamily="18" charset="-120"/>
              </a:endParaRP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 flipH="1">
              <a:off x="184150" y="4364955"/>
              <a:ext cx="1368425" cy="455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CA" altLang="zh-CN" sz="1400" dirty="0">
                  <a:ea typeface="SimSun" pitchFamily="2" charset="-122"/>
                </a:rPr>
                <a:t>Metro</a:t>
              </a:r>
              <a:endParaRPr lang="en-CA" sz="1400" dirty="0">
                <a:ea typeface="SimSun" pitchFamily="2" charset="-122"/>
              </a:endParaRPr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H="1">
              <a:off x="2303463" y="4657055"/>
              <a:ext cx="1412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2416175" y="4653880"/>
              <a:ext cx="307975" cy="3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>
              <a:off x="2303463" y="4872955"/>
              <a:ext cx="1412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>
              <a:off x="2444750" y="4872955"/>
              <a:ext cx="288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H="1">
              <a:off x="2309813" y="4350667"/>
              <a:ext cx="25320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" name="Group 11"/>
            <p:cNvGrpSpPr>
              <a:grpSpLocks/>
            </p:cNvGrpSpPr>
            <p:nvPr/>
          </p:nvGrpSpPr>
          <p:grpSpPr bwMode="auto">
            <a:xfrm flipH="1">
              <a:off x="2451100" y="4134767"/>
              <a:ext cx="420688" cy="144463"/>
              <a:chOff x="2426" y="1071"/>
              <a:chExt cx="272" cy="91"/>
            </a:xfrm>
          </p:grpSpPr>
          <p:sp>
            <p:nvSpPr>
              <p:cNvPr id="462" name="Rectangle 12"/>
              <p:cNvSpPr>
                <a:spLocks noChangeArrowheads="1"/>
              </p:cNvSpPr>
              <p:nvPr/>
            </p:nvSpPr>
            <p:spPr bwMode="auto">
              <a:xfrm>
                <a:off x="2426" y="1071"/>
                <a:ext cx="182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rgbClr val="58585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rPr>
                  <a:t>1</a:t>
                </a:r>
              </a:p>
            </p:txBody>
          </p:sp>
          <p:sp>
            <p:nvSpPr>
              <p:cNvPr id="463" name="Line 13"/>
              <p:cNvSpPr>
                <a:spLocks noChangeShapeType="1"/>
              </p:cNvSpPr>
              <p:nvPr/>
            </p:nvSpPr>
            <p:spPr bwMode="auto">
              <a:xfrm>
                <a:off x="2608" y="1117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58585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7" name="Group 14"/>
            <p:cNvGrpSpPr>
              <a:grpSpLocks/>
            </p:cNvGrpSpPr>
            <p:nvPr/>
          </p:nvGrpSpPr>
          <p:grpSpPr bwMode="auto">
            <a:xfrm flipH="1">
              <a:off x="3013075" y="4134767"/>
              <a:ext cx="422275" cy="144463"/>
              <a:chOff x="1655" y="1298"/>
              <a:chExt cx="272" cy="91"/>
            </a:xfrm>
          </p:grpSpPr>
          <p:sp>
            <p:nvSpPr>
              <p:cNvPr id="460" name="Rectangle 15"/>
              <p:cNvSpPr>
                <a:spLocks noChangeArrowheads="1"/>
              </p:cNvSpPr>
              <p:nvPr/>
            </p:nvSpPr>
            <p:spPr bwMode="auto">
              <a:xfrm>
                <a:off x="1655" y="1298"/>
                <a:ext cx="182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rgbClr val="58585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rPr>
                  <a:t>2</a:t>
                </a:r>
              </a:p>
            </p:txBody>
          </p:sp>
          <p:sp>
            <p:nvSpPr>
              <p:cNvPr id="461" name="Line 16"/>
              <p:cNvSpPr>
                <a:spLocks noChangeShapeType="1"/>
              </p:cNvSpPr>
              <p:nvPr/>
            </p:nvSpPr>
            <p:spPr bwMode="auto">
              <a:xfrm>
                <a:off x="1837" y="1344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58585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8" name="Group 17"/>
            <p:cNvGrpSpPr>
              <a:grpSpLocks/>
            </p:cNvGrpSpPr>
            <p:nvPr/>
          </p:nvGrpSpPr>
          <p:grpSpPr bwMode="auto">
            <a:xfrm flipH="1">
              <a:off x="3944938" y="4134767"/>
              <a:ext cx="422275" cy="144463"/>
              <a:chOff x="1655" y="1479"/>
              <a:chExt cx="272" cy="91"/>
            </a:xfrm>
          </p:grpSpPr>
          <p:sp>
            <p:nvSpPr>
              <p:cNvPr id="458" name="Rectangle 18"/>
              <p:cNvSpPr>
                <a:spLocks noChangeArrowheads="1"/>
              </p:cNvSpPr>
              <p:nvPr/>
            </p:nvSpPr>
            <p:spPr bwMode="auto">
              <a:xfrm>
                <a:off x="1655" y="1479"/>
                <a:ext cx="182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rgbClr val="58585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rPr>
                  <a:t>n</a:t>
                </a:r>
              </a:p>
            </p:txBody>
          </p:sp>
          <p:sp>
            <p:nvSpPr>
              <p:cNvPr id="459" name="Line 19"/>
              <p:cNvSpPr>
                <a:spLocks noChangeShapeType="1"/>
              </p:cNvSpPr>
              <p:nvPr/>
            </p:nvSpPr>
            <p:spPr bwMode="auto">
              <a:xfrm>
                <a:off x="1837" y="1525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58585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9" name="Group 20"/>
            <p:cNvGrpSpPr>
              <a:grpSpLocks/>
            </p:cNvGrpSpPr>
            <p:nvPr/>
          </p:nvGrpSpPr>
          <p:grpSpPr bwMode="auto">
            <a:xfrm flipH="1">
              <a:off x="2590800" y="4423692"/>
              <a:ext cx="844550" cy="144463"/>
              <a:chOff x="3243" y="1253"/>
              <a:chExt cx="545" cy="91"/>
            </a:xfrm>
          </p:grpSpPr>
          <p:grpSp>
            <p:nvGrpSpPr>
              <p:cNvPr id="452" name="Group 21"/>
              <p:cNvGrpSpPr>
                <a:grpSpLocks/>
              </p:cNvGrpSpPr>
              <p:nvPr/>
            </p:nvGrpSpPr>
            <p:grpSpPr bwMode="auto">
              <a:xfrm>
                <a:off x="3515" y="1253"/>
                <a:ext cx="273" cy="91"/>
                <a:chOff x="3515" y="1253"/>
                <a:chExt cx="273" cy="91"/>
              </a:xfrm>
            </p:grpSpPr>
            <p:sp>
              <p:nvSpPr>
                <p:cNvPr id="456" name="Rectangle 22"/>
                <p:cNvSpPr>
                  <a:spLocks noChangeArrowheads="1"/>
                </p:cNvSpPr>
                <p:nvPr/>
              </p:nvSpPr>
              <p:spPr bwMode="auto">
                <a:xfrm>
                  <a:off x="3606" y="1253"/>
                  <a:ext cx="182" cy="91"/>
                </a:xfrm>
                <a:prstGeom prst="rect">
                  <a:avLst/>
                </a:prstGeom>
                <a:solidFill>
                  <a:srgbClr val="00A9D4"/>
                </a:solidFill>
                <a:ln w="9525">
                  <a:solidFill>
                    <a:srgbClr val="58585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PMingLiU" pitchFamily="18" charset="-120"/>
                    </a:rPr>
                    <a:t>1</a:t>
                  </a:r>
                </a:p>
              </p:txBody>
            </p:sp>
            <p:sp>
              <p:nvSpPr>
                <p:cNvPr id="457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515" y="1298"/>
                  <a:ext cx="90" cy="1"/>
                </a:xfrm>
                <a:prstGeom prst="line">
                  <a:avLst/>
                </a:prstGeom>
                <a:noFill/>
                <a:ln w="9525">
                  <a:solidFill>
                    <a:srgbClr val="58585A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453" name="Group 24"/>
              <p:cNvGrpSpPr>
                <a:grpSpLocks/>
              </p:cNvGrpSpPr>
              <p:nvPr/>
            </p:nvGrpSpPr>
            <p:grpSpPr bwMode="auto">
              <a:xfrm>
                <a:off x="3243" y="1253"/>
                <a:ext cx="273" cy="91"/>
                <a:chOff x="3515" y="1253"/>
                <a:chExt cx="273" cy="91"/>
              </a:xfrm>
            </p:grpSpPr>
            <p:sp>
              <p:nvSpPr>
                <p:cNvPr id="454" name="Rectangle 25"/>
                <p:cNvSpPr>
                  <a:spLocks noChangeArrowheads="1"/>
                </p:cNvSpPr>
                <p:nvPr/>
              </p:nvSpPr>
              <p:spPr bwMode="auto">
                <a:xfrm>
                  <a:off x="3606" y="1253"/>
                  <a:ext cx="182" cy="91"/>
                </a:xfrm>
                <a:prstGeom prst="rect">
                  <a:avLst/>
                </a:prstGeom>
                <a:solidFill>
                  <a:srgbClr val="00A9D4"/>
                </a:solidFill>
                <a:ln w="9525">
                  <a:solidFill>
                    <a:srgbClr val="58585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PMingLiU" pitchFamily="18" charset="-120"/>
                    </a:rPr>
                    <a:t>2</a:t>
                  </a:r>
                </a:p>
              </p:txBody>
            </p:sp>
            <p:sp>
              <p:nvSpPr>
                <p:cNvPr id="455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3515" y="1298"/>
                  <a:ext cx="90" cy="1"/>
                </a:xfrm>
                <a:prstGeom prst="line">
                  <a:avLst/>
                </a:prstGeom>
                <a:noFill/>
                <a:ln w="9525">
                  <a:solidFill>
                    <a:srgbClr val="58585A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20" name="Group 27"/>
            <p:cNvGrpSpPr>
              <a:grpSpLocks/>
            </p:cNvGrpSpPr>
            <p:nvPr/>
          </p:nvGrpSpPr>
          <p:grpSpPr bwMode="auto">
            <a:xfrm flipH="1">
              <a:off x="3786188" y="4423692"/>
              <a:ext cx="422275" cy="144463"/>
              <a:chOff x="3515" y="1253"/>
              <a:chExt cx="273" cy="91"/>
            </a:xfrm>
          </p:grpSpPr>
          <p:sp>
            <p:nvSpPr>
              <p:cNvPr id="450" name="Rectangle 28"/>
              <p:cNvSpPr>
                <a:spLocks noChangeArrowheads="1"/>
              </p:cNvSpPr>
              <p:nvPr/>
            </p:nvSpPr>
            <p:spPr bwMode="auto">
              <a:xfrm>
                <a:off x="3606" y="1253"/>
                <a:ext cx="182" cy="91"/>
              </a:xfrm>
              <a:prstGeom prst="rect">
                <a:avLst/>
              </a:prstGeom>
              <a:solidFill>
                <a:srgbClr val="00A9D4"/>
              </a:solidFill>
              <a:ln w="9525">
                <a:solidFill>
                  <a:srgbClr val="58585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PMingLiU" pitchFamily="18" charset="-120"/>
                  </a:rPr>
                  <a:t>n</a:t>
                </a:r>
              </a:p>
            </p:txBody>
          </p:sp>
          <p:sp>
            <p:nvSpPr>
              <p:cNvPr id="451" name="Line 29"/>
              <p:cNvSpPr>
                <a:spLocks noChangeShapeType="1"/>
              </p:cNvSpPr>
              <p:nvPr/>
            </p:nvSpPr>
            <p:spPr bwMode="auto">
              <a:xfrm flipV="1">
                <a:off x="3515" y="1298"/>
                <a:ext cx="90" cy="1"/>
              </a:xfrm>
              <a:prstGeom prst="line">
                <a:avLst/>
              </a:prstGeom>
              <a:noFill/>
              <a:ln w="9525">
                <a:solidFill>
                  <a:srgbClr val="58585A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1" name="Line 30"/>
            <p:cNvSpPr>
              <a:spLocks noChangeShapeType="1"/>
            </p:cNvSpPr>
            <p:nvPr/>
          </p:nvSpPr>
          <p:spPr bwMode="auto">
            <a:xfrm>
              <a:off x="3435350" y="4495130"/>
              <a:ext cx="352425" cy="0"/>
            </a:xfrm>
            <a:prstGeom prst="line">
              <a:avLst/>
            </a:prstGeom>
            <a:noFill/>
            <a:ln w="9525">
              <a:solidFill>
                <a:srgbClr val="58585A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Line 31"/>
            <p:cNvSpPr>
              <a:spLocks noChangeShapeType="1"/>
            </p:cNvSpPr>
            <p:nvPr/>
          </p:nvSpPr>
          <p:spPr bwMode="auto">
            <a:xfrm flipH="1">
              <a:off x="7175500" y="5358730"/>
              <a:ext cx="0" cy="215900"/>
            </a:xfrm>
            <a:prstGeom prst="line">
              <a:avLst/>
            </a:prstGeom>
            <a:noFill/>
            <a:ln w="28575">
              <a:solidFill>
                <a:srgbClr val="58585A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Line 32"/>
            <p:cNvSpPr>
              <a:spLocks noChangeShapeType="1"/>
            </p:cNvSpPr>
            <p:nvPr/>
          </p:nvSpPr>
          <p:spPr bwMode="auto">
            <a:xfrm flipH="1" flipV="1">
              <a:off x="4924425" y="4449092"/>
              <a:ext cx="1535113" cy="693738"/>
            </a:xfrm>
            <a:prstGeom prst="line">
              <a:avLst/>
            </a:prstGeom>
            <a:noFill/>
            <a:ln w="9525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 flipH="1">
              <a:off x="6459537" y="3743448"/>
              <a:ext cx="350837" cy="607219"/>
            </a:xfrm>
            <a:prstGeom prst="line">
              <a:avLst/>
            </a:prstGeom>
            <a:noFill/>
            <a:ln w="9525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 flipH="1" flipV="1">
              <a:off x="4924425" y="4534817"/>
              <a:ext cx="1535113" cy="1271588"/>
            </a:xfrm>
            <a:prstGeom prst="line">
              <a:avLst/>
            </a:prstGeom>
            <a:noFill/>
            <a:ln w="9525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35"/>
            <p:cNvSpPr>
              <a:spLocks noChangeShapeType="1"/>
            </p:cNvSpPr>
            <p:nvPr/>
          </p:nvSpPr>
          <p:spPr bwMode="auto">
            <a:xfrm flipH="1">
              <a:off x="4841875" y="4350667"/>
              <a:ext cx="1617663" cy="0"/>
            </a:xfrm>
            <a:prstGeom prst="line">
              <a:avLst/>
            </a:prstGeom>
            <a:noFill/>
            <a:ln w="9525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36"/>
            <p:cNvSpPr>
              <a:spLocks noChangeShapeType="1"/>
            </p:cNvSpPr>
            <p:nvPr/>
          </p:nvSpPr>
          <p:spPr bwMode="auto">
            <a:xfrm flipH="1">
              <a:off x="6583363" y="5280942"/>
              <a:ext cx="0" cy="215900"/>
            </a:xfrm>
            <a:prstGeom prst="line">
              <a:avLst/>
            </a:prstGeom>
            <a:noFill/>
            <a:ln w="28575">
              <a:solidFill>
                <a:srgbClr val="58585A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 flipH="1">
              <a:off x="6459538" y="5142830"/>
              <a:ext cx="350837" cy="0"/>
            </a:xfrm>
            <a:prstGeom prst="line">
              <a:avLst/>
            </a:prstGeom>
            <a:noFill/>
            <a:ln w="9525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9" name="Group 40"/>
            <p:cNvGrpSpPr>
              <a:grpSpLocks/>
            </p:cNvGrpSpPr>
            <p:nvPr/>
          </p:nvGrpSpPr>
          <p:grpSpPr bwMode="auto">
            <a:xfrm flipH="1">
              <a:off x="5189538" y="4134767"/>
              <a:ext cx="420687" cy="144463"/>
              <a:chOff x="1519" y="1071"/>
              <a:chExt cx="272" cy="91"/>
            </a:xfrm>
          </p:grpSpPr>
          <p:sp>
            <p:nvSpPr>
              <p:cNvPr id="448" name="Rectangle 41"/>
              <p:cNvSpPr>
                <a:spLocks noChangeArrowheads="1"/>
              </p:cNvSpPr>
              <p:nvPr/>
            </p:nvSpPr>
            <p:spPr bwMode="auto">
              <a:xfrm>
                <a:off x="1519" y="1071"/>
                <a:ext cx="182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rgbClr val="58585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rPr>
                  <a:t>1</a:t>
                </a:r>
              </a:p>
            </p:txBody>
          </p:sp>
          <p:sp>
            <p:nvSpPr>
              <p:cNvPr id="449" name="Line 42"/>
              <p:cNvSpPr>
                <a:spLocks noChangeShapeType="1"/>
              </p:cNvSpPr>
              <p:nvPr/>
            </p:nvSpPr>
            <p:spPr bwMode="auto">
              <a:xfrm>
                <a:off x="1701" y="1117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58585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0" name="Group 43"/>
            <p:cNvGrpSpPr>
              <a:grpSpLocks/>
            </p:cNvGrpSpPr>
            <p:nvPr/>
          </p:nvGrpSpPr>
          <p:grpSpPr bwMode="auto">
            <a:xfrm rot="1440503" flipH="1">
              <a:off x="5859463" y="4766592"/>
              <a:ext cx="420687" cy="144463"/>
              <a:chOff x="1655" y="1298"/>
              <a:chExt cx="272" cy="91"/>
            </a:xfrm>
          </p:grpSpPr>
          <p:sp>
            <p:nvSpPr>
              <p:cNvPr id="446" name="Rectangle 44"/>
              <p:cNvSpPr>
                <a:spLocks noChangeArrowheads="1"/>
              </p:cNvSpPr>
              <p:nvPr/>
            </p:nvSpPr>
            <p:spPr bwMode="auto">
              <a:xfrm>
                <a:off x="1655" y="1298"/>
                <a:ext cx="182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rgbClr val="58585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rPr>
                  <a:t>2</a:t>
                </a:r>
              </a:p>
            </p:txBody>
          </p:sp>
          <p:sp>
            <p:nvSpPr>
              <p:cNvPr id="447" name="Line 45"/>
              <p:cNvSpPr>
                <a:spLocks noChangeShapeType="1"/>
              </p:cNvSpPr>
              <p:nvPr/>
            </p:nvSpPr>
            <p:spPr bwMode="auto">
              <a:xfrm>
                <a:off x="1837" y="1344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58585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1" name="Group 46"/>
            <p:cNvGrpSpPr>
              <a:grpSpLocks/>
            </p:cNvGrpSpPr>
            <p:nvPr/>
          </p:nvGrpSpPr>
          <p:grpSpPr bwMode="auto">
            <a:xfrm flipH="1">
              <a:off x="6330950" y="5607967"/>
              <a:ext cx="422275" cy="144463"/>
              <a:chOff x="1655" y="1479"/>
              <a:chExt cx="272" cy="91"/>
            </a:xfrm>
          </p:grpSpPr>
          <p:sp>
            <p:nvSpPr>
              <p:cNvPr id="444" name="Rectangle 47"/>
              <p:cNvSpPr>
                <a:spLocks noChangeArrowheads="1"/>
              </p:cNvSpPr>
              <p:nvPr/>
            </p:nvSpPr>
            <p:spPr bwMode="auto">
              <a:xfrm>
                <a:off x="1655" y="1479"/>
                <a:ext cx="182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rgbClr val="58585A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rPr>
                  <a:t>n</a:t>
                </a:r>
              </a:p>
            </p:txBody>
          </p:sp>
          <p:sp>
            <p:nvSpPr>
              <p:cNvPr id="445" name="Line 48"/>
              <p:cNvSpPr>
                <a:spLocks noChangeShapeType="1"/>
              </p:cNvSpPr>
              <p:nvPr/>
            </p:nvSpPr>
            <p:spPr bwMode="auto">
              <a:xfrm>
                <a:off x="1837" y="1525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58585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2" name="Group 49"/>
            <p:cNvGrpSpPr>
              <a:grpSpLocks/>
            </p:cNvGrpSpPr>
            <p:nvPr/>
          </p:nvGrpSpPr>
          <p:grpSpPr bwMode="auto">
            <a:xfrm flipH="1">
              <a:off x="5534025" y="4415755"/>
              <a:ext cx="846138" cy="144462"/>
              <a:chOff x="3243" y="1253"/>
              <a:chExt cx="545" cy="91"/>
            </a:xfrm>
          </p:grpSpPr>
          <p:grpSp>
            <p:nvGrpSpPr>
              <p:cNvPr id="438" name="Group 50"/>
              <p:cNvGrpSpPr>
                <a:grpSpLocks/>
              </p:cNvGrpSpPr>
              <p:nvPr/>
            </p:nvGrpSpPr>
            <p:grpSpPr bwMode="auto">
              <a:xfrm>
                <a:off x="3515" y="1253"/>
                <a:ext cx="273" cy="91"/>
                <a:chOff x="3515" y="1253"/>
                <a:chExt cx="273" cy="91"/>
              </a:xfrm>
            </p:grpSpPr>
            <p:sp>
              <p:nvSpPr>
                <p:cNvPr id="442" name="Rectangle 51"/>
                <p:cNvSpPr>
                  <a:spLocks noChangeArrowheads="1"/>
                </p:cNvSpPr>
                <p:nvPr/>
              </p:nvSpPr>
              <p:spPr bwMode="auto">
                <a:xfrm>
                  <a:off x="3606" y="1253"/>
                  <a:ext cx="182" cy="91"/>
                </a:xfrm>
                <a:prstGeom prst="rect">
                  <a:avLst/>
                </a:prstGeom>
                <a:solidFill>
                  <a:srgbClr val="00A9D4"/>
                </a:solidFill>
                <a:ln w="9525">
                  <a:solidFill>
                    <a:srgbClr val="58585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PMingLiU" pitchFamily="18" charset="-120"/>
                    </a:rPr>
                    <a:t>1</a:t>
                  </a:r>
                </a:p>
              </p:txBody>
            </p:sp>
            <p:sp>
              <p:nvSpPr>
                <p:cNvPr id="443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515" y="1298"/>
                  <a:ext cx="90" cy="1"/>
                </a:xfrm>
                <a:prstGeom prst="line">
                  <a:avLst/>
                </a:prstGeom>
                <a:noFill/>
                <a:ln w="9525">
                  <a:solidFill>
                    <a:srgbClr val="58585A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439" name="Group 53"/>
              <p:cNvGrpSpPr>
                <a:grpSpLocks/>
              </p:cNvGrpSpPr>
              <p:nvPr/>
            </p:nvGrpSpPr>
            <p:grpSpPr bwMode="auto">
              <a:xfrm>
                <a:off x="3243" y="1253"/>
                <a:ext cx="273" cy="91"/>
                <a:chOff x="3515" y="1253"/>
                <a:chExt cx="273" cy="91"/>
              </a:xfrm>
            </p:grpSpPr>
            <p:sp>
              <p:nvSpPr>
                <p:cNvPr id="440" name="Rectangle 54"/>
                <p:cNvSpPr>
                  <a:spLocks noChangeArrowheads="1"/>
                </p:cNvSpPr>
                <p:nvPr/>
              </p:nvSpPr>
              <p:spPr bwMode="auto">
                <a:xfrm>
                  <a:off x="3606" y="1253"/>
                  <a:ext cx="182" cy="91"/>
                </a:xfrm>
                <a:prstGeom prst="rect">
                  <a:avLst/>
                </a:prstGeom>
                <a:solidFill>
                  <a:srgbClr val="00A9D4"/>
                </a:solidFill>
                <a:ln w="9525">
                  <a:solidFill>
                    <a:srgbClr val="58585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PMingLiU" pitchFamily="18" charset="-120"/>
                    </a:rPr>
                    <a:t>2</a:t>
                  </a:r>
                </a:p>
              </p:txBody>
            </p:sp>
            <p:sp>
              <p:nvSpPr>
                <p:cNvPr id="441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3515" y="1298"/>
                  <a:ext cx="90" cy="1"/>
                </a:xfrm>
                <a:prstGeom prst="line">
                  <a:avLst/>
                </a:prstGeom>
                <a:noFill/>
                <a:ln w="9525">
                  <a:solidFill>
                    <a:srgbClr val="58585A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33" name="Group 56"/>
            <p:cNvGrpSpPr>
              <a:grpSpLocks/>
            </p:cNvGrpSpPr>
            <p:nvPr/>
          </p:nvGrpSpPr>
          <p:grpSpPr bwMode="auto">
            <a:xfrm rot="1616377" flipH="1">
              <a:off x="5534025" y="4949155"/>
              <a:ext cx="846138" cy="144462"/>
              <a:chOff x="3243" y="1253"/>
              <a:chExt cx="545" cy="91"/>
            </a:xfrm>
          </p:grpSpPr>
          <p:grpSp>
            <p:nvGrpSpPr>
              <p:cNvPr id="432" name="Group 57"/>
              <p:cNvGrpSpPr>
                <a:grpSpLocks/>
              </p:cNvGrpSpPr>
              <p:nvPr/>
            </p:nvGrpSpPr>
            <p:grpSpPr bwMode="auto">
              <a:xfrm>
                <a:off x="3515" y="1253"/>
                <a:ext cx="273" cy="91"/>
                <a:chOff x="3515" y="1253"/>
                <a:chExt cx="273" cy="91"/>
              </a:xfrm>
            </p:grpSpPr>
            <p:sp>
              <p:nvSpPr>
                <p:cNvPr id="436" name="Rectangle 58"/>
                <p:cNvSpPr>
                  <a:spLocks noChangeArrowheads="1"/>
                </p:cNvSpPr>
                <p:nvPr/>
              </p:nvSpPr>
              <p:spPr bwMode="auto">
                <a:xfrm>
                  <a:off x="3606" y="1253"/>
                  <a:ext cx="182" cy="91"/>
                </a:xfrm>
                <a:prstGeom prst="rect">
                  <a:avLst/>
                </a:prstGeom>
                <a:solidFill>
                  <a:srgbClr val="00A9D4"/>
                </a:solidFill>
                <a:ln w="9525">
                  <a:solidFill>
                    <a:srgbClr val="58585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PMingLiU" pitchFamily="18" charset="-120"/>
                    </a:rPr>
                    <a:t>1</a:t>
                  </a:r>
                </a:p>
              </p:txBody>
            </p:sp>
            <p:sp>
              <p:nvSpPr>
                <p:cNvPr id="437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3515" y="1298"/>
                  <a:ext cx="90" cy="1"/>
                </a:xfrm>
                <a:prstGeom prst="line">
                  <a:avLst/>
                </a:prstGeom>
                <a:noFill/>
                <a:ln w="9525">
                  <a:solidFill>
                    <a:srgbClr val="58585A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433" name="Group 60"/>
              <p:cNvGrpSpPr>
                <a:grpSpLocks/>
              </p:cNvGrpSpPr>
              <p:nvPr/>
            </p:nvGrpSpPr>
            <p:grpSpPr bwMode="auto">
              <a:xfrm>
                <a:off x="3243" y="1253"/>
                <a:ext cx="273" cy="91"/>
                <a:chOff x="3515" y="1253"/>
                <a:chExt cx="273" cy="91"/>
              </a:xfrm>
            </p:grpSpPr>
            <p:sp>
              <p:nvSpPr>
                <p:cNvPr id="434" name="Rectangle 61"/>
                <p:cNvSpPr>
                  <a:spLocks noChangeArrowheads="1"/>
                </p:cNvSpPr>
                <p:nvPr/>
              </p:nvSpPr>
              <p:spPr bwMode="auto">
                <a:xfrm>
                  <a:off x="3606" y="1253"/>
                  <a:ext cx="182" cy="91"/>
                </a:xfrm>
                <a:prstGeom prst="rect">
                  <a:avLst/>
                </a:prstGeom>
                <a:solidFill>
                  <a:srgbClr val="00A9D4"/>
                </a:solidFill>
                <a:ln w="9525">
                  <a:solidFill>
                    <a:srgbClr val="58585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PMingLiU" pitchFamily="18" charset="-120"/>
                    </a:rPr>
                    <a:t>2</a:t>
                  </a:r>
                </a:p>
              </p:txBody>
            </p:sp>
            <p:sp>
              <p:nvSpPr>
                <p:cNvPr id="435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15" y="1298"/>
                  <a:ext cx="90" cy="1"/>
                </a:xfrm>
                <a:prstGeom prst="line">
                  <a:avLst/>
                </a:prstGeom>
                <a:noFill/>
                <a:ln w="9525">
                  <a:solidFill>
                    <a:srgbClr val="58585A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34" name="Group 63"/>
            <p:cNvGrpSpPr>
              <a:grpSpLocks/>
            </p:cNvGrpSpPr>
            <p:nvPr/>
          </p:nvGrpSpPr>
          <p:grpSpPr bwMode="auto">
            <a:xfrm rot="2456565" flipH="1">
              <a:off x="5486400" y="5376192"/>
              <a:ext cx="844550" cy="144463"/>
              <a:chOff x="3243" y="1253"/>
              <a:chExt cx="545" cy="91"/>
            </a:xfrm>
          </p:grpSpPr>
          <p:grpSp>
            <p:nvGrpSpPr>
              <p:cNvPr id="426" name="Group 64"/>
              <p:cNvGrpSpPr>
                <a:grpSpLocks/>
              </p:cNvGrpSpPr>
              <p:nvPr/>
            </p:nvGrpSpPr>
            <p:grpSpPr bwMode="auto">
              <a:xfrm>
                <a:off x="3515" y="1253"/>
                <a:ext cx="273" cy="91"/>
                <a:chOff x="3515" y="1253"/>
                <a:chExt cx="273" cy="91"/>
              </a:xfrm>
            </p:grpSpPr>
            <p:sp>
              <p:nvSpPr>
                <p:cNvPr id="430" name="Rectangle 65"/>
                <p:cNvSpPr>
                  <a:spLocks noChangeArrowheads="1"/>
                </p:cNvSpPr>
                <p:nvPr/>
              </p:nvSpPr>
              <p:spPr bwMode="auto">
                <a:xfrm>
                  <a:off x="3606" y="1253"/>
                  <a:ext cx="182" cy="91"/>
                </a:xfrm>
                <a:prstGeom prst="rect">
                  <a:avLst/>
                </a:prstGeom>
                <a:solidFill>
                  <a:srgbClr val="00A9D4"/>
                </a:solidFill>
                <a:ln w="9525">
                  <a:solidFill>
                    <a:srgbClr val="58585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PMingLiU" pitchFamily="18" charset="-120"/>
                    </a:rPr>
                    <a:t>1</a:t>
                  </a:r>
                </a:p>
              </p:txBody>
            </p:sp>
            <p:sp>
              <p:nvSpPr>
                <p:cNvPr id="43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3515" y="1298"/>
                  <a:ext cx="90" cy="1"/>
                </a:xfrm>
                <a:prstGeom prst="line">
                  <a:avLst/>
                </a:prstGeom>
                <a:noFill/>
                <a:ln w="9525">
                  <a:solidFill>
                    <a:srgbClr val="58585A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427" name="Group 67"/>
              <p:cNvGrpSpPr>
                <a:grpSpLocks/>
              </p:cNvGrpSpPr>
              <p:nvPr/>
            </p:nvGrpSpPr>
            <p:grpSpPr bwMode="auto">
              <a:xfrm>
                <a:off x="3243" y="1253"/>
                <a:ext cx="273" cy="91"/>
                <a:chOff x="3515" y="1253"/>
                <a:chExt cx="273" cy="91"/>
              </a:xfrm>
            </p:grpSpPr>
            <p:sp>
              <p:nvSpPr>
                <p:cNvPr id="428" name="Rectangle 68"/>
                <p:cNvSpPr>
                  <a:spLocks noChangeArrowheads="1"/>
                </p:cNvSpPr>
                <p:nvPr/>
              </p:nvSpPr>
              <p:spPr bwMode="auto">
                <a:xfrm>
                  <a:off x="3606" y="1253"/>
                  <a:ext cx="182" cy="91"/>
                </a:xfrm>
                <a:prstGeom prst="rect">
                  <a:avLst/>
                </a:prstGeom>
                <a:solidFill>
                  <a:srgbClr val="00A9D4"/>
                </a:solidFill>
                <a:ln w="9525">
                  <a:solidFill>
                    <a:srgbClr val="58585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PMingLiU" pitchFamily="18" charset="-120"/>
                    </a:rPr>
                    <a:t>2</a:t>
                  </a:r>
                </a:p>
              </p:txBody>
            </p:sp>
            <p:sp>
              <p:nvSpPr>
                <p:cNvPr id="429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3515" y="1298"/>
                  <a:ext cx="90" cy="1"/>
                </a:xfrm>
                <a:prstGeom prst="line">
                  <a:avLst/>
                </a:prstGeom>
                <a:noFill/>
                <a:ln w="9525">
                  <a:solidFill>
                    <a:srgbClr val="58585A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sp>
          <p:nvSpPr>
            <p:cNvPr id="35" name="Text Box 70"/>
            <p:cNvSpPr txBox="1">
              <a:spLocks noChangeArrowheads="1"/>
            </p:cNvSpPr>
            <p:nvPr/>
          </p:nvSpPr>
          <p:spPr bwMode="auto">
            <a:xfrm flipH="1">
              <a:off x="2325688" y="3631530"/>
              <a:ext cx="119856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sz="1200">
                  <a:ea typeface="PMingLiU" pitchFamily="18" charset="-120"/>
                </a:rPr>
                <a:t>Upstream (US)</a:t>
              </a:r>
            </a:p>
            <a:p>
              <a:r>
                <a:rPr lang="en-CA" sz="1200">
                  <a:ea typeface="PMingLiU" pitchFamily="18" charset="-120"/>
                </a:rPr>
                <a:t> - TDMA</a:t>
              </a:r>
            </a:p>
          </p:txBody>
        </p:sp>
        <p:sp>
          <p:nvSpPr>
            <p:cNvPr id="36" name="Text Box 71"/>
            <p:cNvSpPr txBox="1">
              <a:spLocks noChangeArrowheads="1"/>
            </p:cNvSpPr>
            <p:nvPr/>
          </p:nvSpPr>
          <p:spPr bwMode="auto">
            <a:xfrm flipH="1">
              <a:off x="2835275" y="4639592"/>
              <a:ext cx="1392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sz="1200">
                  <a:ea typeface="PMingLiU" pitchFamily="18" charset="-120"/>
                </a:rPr>
                <a:t>Downstream (DS)</a:t>
              </a:r>
            </a:p>
            <a:p>
              <a:r>
                <a:rPr lang="en-CA" sz="1200">
                  <a:ea typeface="PMingLiU" pitchFamily="18" charset="-120"/>
                </a:rPr>
                <a:t> - TDM</a:t>
              </a:r>
            </a:p>
          </p:txBody>
        </p:sp>
        <p:sp>
          <p:nvSpPr>
            <p:cNvPr id="39" name="AutoShape 76"/>
            <p:cNvSpPr>
              <a:spLocks noChangeArrowheads="1"/>
            </p:cNvSpPr>
            <p:nvPr/>
          </p:nvSpPr>
          <p:spPr bwMode="auto">
            <a:xfrm flipH="1">
              <a:off x="6810375" y="3707730"/>
              <a:ext cx="669925" cy="304800"/>
            </a:xfrm>
            <a:prstGeom prst="cube">
              <a:avLst>
                <a:gd name="adj" fmla="val 11042"/>
              </a:avLst>
            </a:prstGeom>
            <a:solidFill>
              <a:srgbClr val="B1B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rPr>
                <a:t>ONT #1</a:t>
              </a:r>
            </a:p>
          </p:txBody>
        </p:sp>
        <p:sp>
          <p:nvSpPr>
            <p:cNvPr id="40" name="AutoShape 77"/>
            <p:cNvSpPr>
              <a:spLocks noChangeArrowheads="1"/>
            </p:cNvSpPr>
            <p:nvPr/>
          </p:nvSpPr>
          <p:spPr bwMode="auto">
            <a:xfrm flipH="1">
              <a:off x="6840538" y="4958680"/>
              <a:ext cx="669925" cy="304800"/>
            </a:xfrm>
            <a:prstGeom prst="cube">
              <a:avLst>
                <a:gd name="adj" fmla="val 11042"/>
              </a:avLst>
            </a:prstGeom>
            <a:solidFill>
              <a:srgbClr val="B1B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rPr>
                <a:t>ONT #2</a:t>
              </a:r>
            </a:p>
          </p:txBody>
        </p:sp>
        <p:sp>
          <p:nvSpPr>
            <p:cNvPr id="41" name="AutoShape 78"/>
            <p:cNvSpPr>
              <a:spLocks noChangeArrowheads="1"/>
            </p:cNvSpPr>
            <p:nvPr/>
          </p:nvSpPr>
          <p:spPr bwMode="auto">
            <a:xfrm flipH="1">
              <a:off x="6840538" y="5644480"/>
              <a:ext cx="669925" cy="304800"/>
            </a:xfrm>
            <a:prstGeom prst="cube">
              <a:avLst>
                <a:gd name="adj" fmla="val 11042"/>
              </a:avLst>
            </a:prstGeom>
            <a:solidFill>
              <a:srgbClr val="B1B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rPr>
                <a:t>ONT #n</a:t>
              </a:r>
            </a:p>
          </p:txBody>
        </p:sp>
        <p:sp>
          <p:nvSpPr>
            <p:cNvPr id="42" name="Text Box 79"/>
            <p:cNvSpPr txBox="1">
              <a:spLocks noChangeArrowheads="1"/>
            </p:cNvSpPr>
            <p:nvPr/>
          </p:nvSpPr>
          <p:spPr bwMode="auto">
            <a:xfrm flipH="1">
              <a:off x="4419600" y="4639592"/>
              <a:ext cx="121219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sz="1200" dirty="0" smtClean="0">
                  <a:ea typeface="PMingLiU" pitchFamily="18" charset="-120"/>
                </a:rPr>
                <a:t>1:N split</a:t>
              </a:r>
            </a:p>
            <a:p>
              <a:r>
                <a:rPr lang="en-CA" sz="1200" dirty="0" smtClean="0">
                  <a:ea typeface="PMingLiU" pitchFamily="18" charset="-120"/>
                </a:rPr>
                <a:t>(N=8,16,32,64)</a:t>
              </a:r>
              <a:endParaRPr lang="en-CA" sz="1200" dirty="0">
                <a:ea typeface="PMingLiU" pitchFamily="18" charset="-120"/>
              </a:endParaRPr>
            </a:p>
          </p:txBody>
        </p:sp>
        <p:sp>
          <p:nvSpPr>
            <p:cNvPr id="43" name="Rectangle 80"/>
            <p:cNvSpPr>
              <a:spLocks noChangeArrowheads="1"/>
            </p:cNvSpPr>
            <p:nvPr/>
          </p:nvSpPr>
          <p:spPr bwMode="auto">
            <a:xfrm flipH="1">
              <a:off x="4438650" y="3717255"/>
              <a:ext cx="773113" cy="1296987"/>
            </a:xfrm>
            <a:prstGeom prst="rect">
              <a:avLst/>
            </a:prstGeom>
            <a:noFill/>
            <a:ln w="9525">
              <a:solidFill>
                <a:srgbClr val="58585A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zh-TW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PMingLiU" pitchFamily="18" charset="-120"/>
              </a:endParaRPr>
            </a:p>
          </p:txBody>
        </p:sp>
        <p:sp>
          <p:nvSpPr>
            <p:cNvPr id="44" name="Text Box 81"/>
            <p:cNvSpPr txBox="1">
              <a:spLocks noChangeArrowheads="1"/>
            </p:cNvSpPr>
            <p:nvPr/>
          </p:nvSpPr>
          <p:spPr bwMode="auto">
            <a:xfrm flipH="1">
              <a:off x="4371975" y="3702967"/>
              <a:ext cx="9096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sz="1200">
                  <a:ea typeface="PMingLiU" pitchFamily="18" charset="-120"/>
                </a:rPr>
                <a:t>Remote </a:t>
              </a:r>
            </a:p>
            <a:p>
              <a:r>
                <a:rPr lang="en-CA" sz="1200">
                  <a:ea typeface="PMingLiU" pitchFamily="18" charset="-120"/>
                </a:rPr>
                <a:t>Node (RN)</a:t>
              </a:r>
            </a:p>
          </p:txBody>
        </p:sp>
        <p:sp>
          <p:nvSpPr>
            <p:cNvPr id="45" name="Rectangle 82"/>
            <p:cNvSpPr>
              <a:spLocks noChangeArrowheads="1"/>
            </p:cNvSpPr>
            <p:nvPr/>
          </p:nvSpPr>
          <p:spPr bwMode="auto">
            <a:xfrm flipH="1">
              <a:off x="8932863" y="4357017"/>
              <a:ext cx="184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  <a:tabLst>
                  <a:tab pos="792163" algn="l"/>
                  <a:tab pos="1620838" algn="l"/>
                  <a:tab pos="2447925" algn="l"/>
                  <a:tab pos="3311525" algn="l"/>
                  <a:tab pos="4105275" algn="l"/>
                  <a:tab pos="4932363" algn="l"/>
                </a:tabLst>
              </a:pPr>
              <a:endParaRPr lang="zh-TW" altLang="zh-TW"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46" name="Text Box 117"/>
            <p:cNvSpPr txBox="1">
              <a:spLocks noChangeArrowheads="1"/>
            </p:cNvSpPr>
            <p:nvPr/>
          </p:nvSpPr>
          <p:spPr bwMode="auto">
            <a:xfrm flipH="1">
              <a:off x="5883275" y="3606130"/>
              <a:ext cx="512763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sz="1200">
                  <a:ea typeface="PMingLiU" pitchFamily="18" charset="-120"/>
                </a:rPr>
                <a:t>Drop</a:t>
              </a:r>
            </a:p>
          </p:txBody>
        </p:sp>
        <p:sp>
          <p:nvSpPr>
            <p:cNvPr id="47" name="Text Box 118"/>
            <p:cNvSpPr txBox="1">
              <a:spLocks noChangeArrowheads="1"/>
            </p:cNvSpPr>
            <p:nvPr/>
          </p:nvSpPr>
          <p:spPr bwMode="auto">
            <a:xfrm flipH="1">
              <a:off x="3622675" y="3606130"/>
              <a:ext cx="6746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sz="1200">
                  <a:ea typeface="PMingLiU" pitchFamily="18" charset="-120"/>
                </a:rPr>
                <a:t>Feeder</a:t>
              </a:r>
            </a:p>
            <a:p>
              <a:r>
                <a:rPr lang="en-CA" sz="1200">
                  <a:ea typeface="PMingLiU" pitchFamily="18" charset="-120"/>
                </a:rPr>
                <a:t>(Trunk)</a:t>
              </a:r>
            </a:p>
          </p:txBody>
        </p:sp>
        <p:grpSp>
          <p:nvGrpSpPr>
            <p:cNvPr id="48" name="Group 119"/>
            <p:cNvGrpSpPr>
              <a:grpSpLocks/>
            </p:cNvGrpSpPr>
            <p:nvPr/>
          </p:nvGrpSpPr>
          <p:grpSpPr bwMode="auto">
            <a:xfrm>
              <a:off x="1743075" y="4085555"/>
              <a:ext cx="582613" cy="915987"/>
              <a:chOff x="1655" y="1944"/>
              <a:chExt cx="243" cy="330"/>
            </a:xfrm>
          </p:grpSpPr>
          <p:grpSp>
            <p:nvGrpSpPr>
              <p:cNvPr id="59" name="Group 120"/>
              <p:cNvGrpSpPr>
                <a:grpSpLocks/>
              </p:cNvGrpSpPr>
              <p:nvPr/>
            </p:nvGrpSpPr>
            <p:grpSpPr bwMode="auto">
              <a:xfrm>
                <a:off x="1655" y="1944"/>
                <a:ext cx="243" cy="330"/>
                <a:chOff x="1655" y="1944"/>
                <a:chExt cx="243" cy="330"/>
              </a:xfrm>
            </p:grpSpPr>
            <p:sp>
              <p:nvSpPr>
                <p:cNvPr id="224" name="Freeform 121"/>
                <p:cNvSpPr>
                  <a:spLocks/>
                </p:cNvSpPr>
                <p:nvPr/>
              </p:nvSpPr>
              <p:spPr bwMode="auto">
                <a:xfrm>
                  <a:off x="1655" y="1944"/>
                  <a:ext cx="243" cy="330"/>
                </a:xfrm>
                <a:custGeom>
                  <a:avLst/>
                  <a:gdLst>
                    <a:gd name="T0" fmla="*/ 52 w 243"/>
                    <a:gd name="T1" fmla="*/ 64 h 330"/>
                    <a:gd name="T2" fmla="*/ 52 w 243"/>
                    <a:gd name="T3" fmla="*/ 64 h 330"/>
                    <a:gd name="T4" fmla="*/ 52 w 243"/>
                    <a:gd name="T5" fmla="*/ 64 h 330"/>
                    <a:gd name="T6" fmla="*/ 52 w 243"/>
                    <a:gd name="T7" fmla="*/ 64 h 330"/>
                    <a:gd name="T8" fmla="*/ 52 w 243"/>
                    <a:gd name="T9" fmla="*/ 64 h 330"/>
                    <a:gd name="T10" fmla="*/ 243 w 243"/>
                    <a:gd name="T11" fmla="*/ 38 h 330"/>
                    <a:gd name="T12" fmla="*/ 188 w 243"/>
                    <a:gd name="T13" fmla="*/ 0 h 330"/>
                    <a:gd name="T14" fmla="*/ 0 w 243"/>
                    <a:gd name="T15" fmla="*/ 26 h 330"/>
                    <a:gd name="T16" fmla="*/ 0 w 243"/>
                    <a:gd name="T17" fmla="*/ 26 h 330"/>
                    <a:gd name="T18" fmla="*/ 0 w 243"/>
                    <a:gd name="T19" fmla="*/ 28 h 330"/>
                    <a:gd name="T20" fmla="*/ 0 w 243"/>
                    <a:gd name="T21" fmla="*/ 289 h 330"/>
                    <a:gd name="T22" fmla="*/ 52 w 243"/>
                    <a:gd name="T23" fmla="*/ 330 h 330"/>
                    <a:gd name="T24" fmla="*/ 52 w 243"/>
                    <a:gd name="T25" fmla="*/ 330 h 330"/>
                    <a:gd name="T26" fmla="*/ 243 w 243"/>
                    <a:gd name="T27" fmla="*/ 301 h 330"/>
                    <a:gd name="T28" fmla="*/ 243 w 243"/>
                    <a:gd name="T29" fmla="*/ 39 h 330"/>
                    <a:gd name="T30" fmla="*/ 243 w 243"/>
                    <a:gd name="T31" fmla="*/ 38 h 330"/>
                    <a:gd name="T32" fmla="*/ 52 w 243"/>
                    <a:gd name="T33" fmla="*/ 64 h 330"/>
                    <a:gd name="T34" fmla="*/ 52 w 243"/>
                    <a:gd name="T35" fmla="*/ 64 h 33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43"/>
                    <a:gd name="T55" fmla="*/ 0 h 330"/>
                    <a:gd name="T56" fmla="*/ 243 w 243"/>
                    <a:gd name="T57" fmla="*/ 330 h 33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43" h="330">
                      <a:moveTo>
                        <a:pt x="52" y="64"/>
                      </a:moveTo>
                      <a:lnTo>
                        <a:pt x="52" y="64"/>
                      </a:lnTo>
                      <a:lnTo>
                        <a:pt x="243" y="38"/>
                      </a:lnTo>
                      <a:lnTo>
                        <a:pt x="188" y="0"/>
                      </a:lnTo>
                      <a:lnTo>
                        <a:pt x="0" y="26"/>
                      </a:lnTo>
                      <a:lnTo>
                        <a:pt x="0" y="28"/>
                      </a:lnTo>
                      <a:lnTo>
                        <a:pt x="0" y="289"/>
                      </a:lnTo>
                      <a:lnTo>
                        <a:pt x="52" y="330"/>
                      </a:lnTo>
                      <a:lnTo>
                        <a:pt x="243" y="301"/>
                      </a:lnTo>
                      <a:lnTo>
                        <a:pt x="243" y="39"/>
                      </a:lnTo>
                      <a:lnTo>
                        <a:pt x="243" y="38"/>
                      </a:lnTo>
                      <a:lnTo>
                        <a:pt x="52" y="6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25" name="Freeform 122"/>
                <p:cNvSpPr>
                  <a:spLocks/>
                </p:cNvSpPr>
                <p:nvPr/>
              </p:nvSpPr>
              <p:spPr bwMode="auto">
                <a:xfrm>
                  <a:off x="1707" y="1982"/>
                  <a:ext cx="191" cy="292"/>
                </a:xfrm>
                <a:custGeom>
                  <a:avLst/>
                  <a:gdLst>
                    <a:gd name="T0" fmla="*/ 191 w 191"/>
                    <a:gd name="T1" fmla="*/ 0 h 292"/>
                    <a:gd name="T2" fmla="*/ 0 w 191"/>
                    <a:gd name="T3" fmla="*/ 26 h 292"/>
                    <a:gd name="T4" fmla="*/ 0 w 191"/>
                    <a:gd name="T5" fmla="*/ 292 h 292"/>
                    <a:gd name="T6" fmla="*/ 191 w 191"/>
                    <a:gd name="T7" fmla="*/ 263 h 292"/>
                    <a:gd name="T8" fmla="*/ 191 w 191"/>
                    <a:gd name="T9" fmla="*/ 1 h 292"/>
                    <a:gd name="T10" fmla="*/ 191 w 191"/>
                    <a:gd name="T11" fmla="*/ 0 h 292"/>
                    <a:gd name="T12" fmla="*/ 191 w 191"/>
                    <a:gd name="T13" fmla="*/ 0 h 29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91"/>
                    <a:gd name="T22" fmla="*/ 0 h 292"/>
                    <a:gd name="T23" fmla="*/ 191 w 191"/>
                    <a:gd name="T24" fmla="*/ 292 h 29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91" h="292">
                      <a:moveTo>
                        <a:pt x="191" y="0"/>
                      </a:moveTo>
                      <a:lnTo>
                        <a:pt x="0" y="26"/>
                      </a:lnTo>
                      <a:lnTo>
                        <a:pt x="0" y="292"/>
                      </a:lnTo>
                      <a:lnTo>
                        <a:pt x="191" y="263"/>
                      </a:lnTo>
                      <a:lnTo>
                        <a:pt x="191" y="1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solidFill>
                  <a:srgbClr val="4A415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26" name="Freeform 123"/>
                <p:cNvSpPr>
                  <a:spLocks/>
                </p:cNvSpPr>
                <p:nvPr/>
              </p:nvSpPr>
              <p:spPr bwMode="auto">
                <a:xfrm>
                  <a:off x="1655" y="1944"/>
                  <a:ext cx="243" cy="64"/>
                </a:xfrm>
                <a:custGeom>
                  <a:avLst/>
                  <a:gdLst>
                    <a:gd name="T0" fmla="*/ 50 w 243"/>
                    <a:gd name="T1" fmla="*/ 64 h 64"/>
                    <a:gd name="T2" fmla="*/ 243 w 243"/>
                    <a:gd name="T3" fmla="*/ 38 h 64"/>
                    <a:gd name="T4" fmla="*/ 188 w 243"/>
                    <a:gd name="T5" fmla="*/ 0 h 64"/>
                    <a:gd name="T6" fmla="*/ 0 w 243"/>
                    <a:gd name="T7" fmla="*/ 26 h 64"/>
                    <a:gd name="T8" fmla="*/ 52 w 243"/>
                    <a:gd name="T9" fmla="*/ 64 h 64"/>
                    <a:gd name="T10" fmla="*/ 50 w 243"/>
                    <a:gd name="T11" fmla="*/ 64 h 6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3"/>
                    <a:gd name="T19" fmla="*/ 0 h 64"/>
                    <a:gd name="T20" fmla="*/ 243 w 243"/>
                    <a:gd name="T21" fmla="*/ 64 h 6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3" h="64">
                      <a:moveTo>
                        <a:pt x="50" y="64"/>
                      </a:moveTo>
                      <a:lnTo>
                        <a:pt x="243" y="38"/>
                      </a:lnTo>
                      <a:lnTo>
                        <a:pt x="188" y="0"/>
                      </a:lnTo>
                      <a:lnTo>
                        <a:pt x="0" y="26"/>
                      </a:lnTo>
                      <a:lnTo>
                        <a:pt x="52" y="64"/>
                      </a:lnTo>
                      <a:lnTo>
                        <a:pt x="50" y="64"/>
                      </a:lnTo>
                      <a:close/>
                    </a:path>
                  </a:pathLst>
                </a:custGeom>
                <a:solidFill>
                  <a:srgbClr val="6C62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27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1705" y="1982"/>
                  <a:ext cx="193" cy="26"/>
                </a:xfrm>
                <a:prstGeom prst="line">
                  <a:avLst/>
                </a:prstGeom>
                <a:noFill/>
                <a:ln w="1588">
                  <a:solidFill>
                    <a:srgbClr val="A4A0B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28" name="Freeform 125"/>
                <p:cNvSpPr>
                  <a:spLocks/>
                </p:cNvSpPr>
                <p:nvPr/>
              </p:nvSpPr>
              <p:spPr bwMode="auto">
                <a:xfrm>
                  <a:off x="1655" y="1970"/>
                  <a:ext cx="52" cy="304"/>
                </a:xfrm>
                <a:custGeom>
                  <a:avLst/>
                  <a:gdLst>
                    <a:gd name="T0" fmla="*/ 52 w 52"/>
                    <a:gd name="T1" fmla="*/ 304 h 304"/>
                    <a:gd name="T2" fmla="*/ 52 w 52"/>
                    <a:gd name="T3" fmla="*/ 38 h 304"/>
                    <a:gd name="T4" fmla="*/ 0 w 52"/>
                    <a:gd name="T5" fmla="*/ 0 h 304"/>
                    <a:gd name="T6" fmla="*/ 0 w 52"/>
                    <a:gd name="T7" fmla="*/ 263 h 304"/>
                    <a:gd name="T8" fmla="*/ 52 w 52"/>
                    <a:gd name="T9" fmla="*/ 304 h 304"/>
                    <a:gd name="T10" fmla="*/ 52 w 52"/>
                    <a:gd name="T11" fmla="*/ 304 h 30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2"/>
                    <a:gd name="T19" fmla="*/ 0 h 304"/>
                    <a:gd name="T20" fmla="*/ 52 w 52"/>
                    <a:gd name="T21" fmla="*/ 304 h 30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2" h="304">
                      <a:moveTo>
                        <a:pt x="52" y="304"/>
                      </a:moveTo>
                      <a:lnTo>
                        <a:pt x="52" y="38"/>
                      </a:lnTo>
                      <a:lnTo>
                        <a:pt x="0" y="0"/>
                      </a:lnTo>
                      <a:lnTo>
                        <a:pt x="0" y="263"/>
                      </a:lnTo>
                      <a:lnTo>
                        <a:pt x="52" y="304"/>
                      </a:lnTo>
                      <a:close/>
                    </a:path>
                  </a:pathLst>
                </a:custGeom>
                <a:solidFill>
                  <a:srgbClr val="322D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29" name="Freeform 126"/>
                <p:cNvSpPr>
                  <a:spLocks/>
                </p:cNvSpPr>
                <p:nvPr/>
              </p:nvSpPr>
              <p:spPr bwMode="auto">
                <a:xfrm>
                  <a:off x="1713" y="1988"/>
                  <a:ext cx="181" cy="54"/>
                </a:xfrm>
                <a:custGeom>
                  <a:avLst/>
                  <a:gdLst>
                    <a:gd name="T0" fmla="*/ 181 w 181"/>
                    <a:gd name="T1" fmla="*/ 28 h 54"/>
                    <a:gd name="T2" fmla="*/ 0 w 181"/>
                    <a:gd name="T3" fmla="*/ 54 h 54"/>
                    <a:gd name="T4" fmla="*/ 0 w 181"/>
                    <a:gd name="T5" fmla="*/ 25 h 54"/>
                    <a:gd name="T6" fmla="*/ 181 w 181"/>
                    <a:gd name="T7" fmla="*/ 0 h 54"/>
                    <a:gd name="T8" fmla="*/ 181 w 181"/>
                    <a:gd name="T9" fmla="*/ 28 h 54"/>
                    <a:gd name="T10" fmla="*/ 181 w 181"/>
                    <a:gd name="T11" fmla="*/ 28 h 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1"/>
                    <a:gd name="T19" fmla="*/ 0 h 54"/>
                    <a:gd name="T20" fmla="*/ 181 w 181"/>
                    <a:gd name="T21" fmla="*/ 54 h 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1" h="54">
                      <a:moveTo>
                        <a:pt x="181" y="28"/>
                      </a:moveTo>
                      <a:lnTo>
                        <a:pt x="0" y="54"/>
                      </a:lnTo>
                      <a:lnTo>
                        <a:pt x="0" y="25"/>
                      </a:lnTo>
                      <a:lnTo>
                        <a:pt x="181" y="0"/>
                      </a:lnTo>
                      <a:lnTo>
                        <a:pt x="181" y="28"/>
                      </a:lnTo>
                      <a:close/>
                    </a:path>
                  </a:pathLst>
                </a:custGeom>
                <a:solidFill>
                  <a:srgbClr val="1B1829"/>
                </a:solidFill>
                <a:ln w="1588">
                  <a:solidFill>
                    <a:srgbClr val="A49EA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0" name="Freeform 127"/>
                <p:cNvSpPr>
                  <a:spLocks/>
                </p:cNvSpPr>
                <p:nvPr/>
              </p:nvSpPr>
              <p:spPr bwMode="auto">
                <a:xfrm>
                  <a:off x="1713" y="2213"/>
                  <a:ext cx="182" cy="55"/>
                </a:xfrm>
                <a:custGeom>
                  <a:avLst/>
                  <a:gdLst>
                    <a:gd name="T0" fmla="*/ 182 w 182"/>
                    <a:gd name="T1" fmla="*/ 14 h 55"/>
                    <a:gd name="T2" fmla="*/ 142 w 182"/>
                    <a:gd name="T3" fmla="*/ 20 h 55"/>
                    <a:gd name="T4" fmla="*/ 142 w 182"/>
                    <a:gd name="T5" fmla="*/ 33 h 55"/>
                    <a:gd name="T6" fmla="*/ 0 w 182"/>
                    <a:gd name="T7" fmla="*/ 55 h 55"/>
                    <a:gd name="T8" fmla="*/ 0 w 182"/>
                    <a:gd name="T9" fmla="*/ 26 h 55"/>
                    <a:gd name="T10" fmla="*/ 182 w 182"/>
                    <a:gd name="T11" fmla="*/ 0 h 55"/>
                    <a:gd name="T12" fmla="*/ 182 w 182"/>
                    <a:gd name="T13" fmla="*/ 14 h 55"/>
                    <a:gd name="T14" fmla="*/ 182 w 182"/>
                    <a:gd name="T15" fmla="*/ 14 h 5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2"/>
                    <a:gd name="T25" fmla="*/ 0 h 55"/>
                    <a:gd name="T26" fmla="*/ 182 w 182"/>
                    <a:gd name="T27" fmla="*/ 55 h 5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2" h="55">
                      <a:moveTo>
                        <a:pt x="182" y="14"/>
                      </a:moveTo>
                      <a:lnTo>
                        <a:pt x="142" y="20"/>
                      </a:lnTo>
                      <a:lnTo>
                        <a:pt x="142" y="33"/>
                      </a:lnTo>
                      <a:lnTo>
                        <a:pt x="0" y="55"/>
                      </a:lnTo>
                      <a:lnTo>
                        <a:pt x="0" y="26"/>
                      </a:lnTo>
                      <a:lnTo>
                        <a:pt x="182" y="0"/>
                      </a:lnTo>
                      <a:lnTo>
                        <a:pt x="182" y="14"/>
                      </a:lnTo>
                      <a:close/>
                    </a:path>
                  </a:pathLst>
                </a:custGeom>
                <a:solidFill>
                  <a:srgbClr val="1B1829"/>
                </a:solidFill>
                <a:ln w="1588">
                  <a:solidFill>
                    <a:srgbClr val="57547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1" name="Freeform 128"/>
                <p:cNvSpPr>
                  <a:spLocks/>
                </p:cNvSpPr>
                <p:nvPr/>
              </p:nvSpPr>
              <p:spPr bwMode="auto">
                <a:xfrm>
                  <a:off x="1712" y="2031"/>
                  <a:ext cx="182" cy="201"/>
                </a:xfrm>
                <a:custGeom>
                  <a:avLst/>
                  <a:gdLst>
                    <a:gd name="T0" fmla="*/ 174 w 182"/>
                    <a:gd name="T1" fmla="*/ 1 h 201"/>
                    <a:gd name="T2" fmla="*/ 164 w 182"/>
                    <a:gd name="T3" fmla="*/ 3 h 201"/>
                    <a:gd name="T4" fmla="*/ 154 w 182"/>
                    <a:gd name="T5" fmla="*/ 4 h 201"/>
                    <a:gd name="T6" fmla="*/ 143 w 182"/>
                    <a:gd name="T7" fmla="*/ 5 h 201"/>
                    <a:gd name="T8" fmla="*/ 122 w 182"/>
                    <a:gd name="T9" fmla="*/ 8 h 201"/>
                    <a:gd name="T10" fmla="*/ 112 w 182"/>
                    <a:gd name="T11" fmla="*/ 9 h 201"/>
                    <a:gd name="T12" fmla="*/ 101 w 182"/>
                    <a:gd name="T13" fmla="*/ 11 h 201"/>
                    <a:gd name="T14" fmla="*/ 101 w 182"/>
                    <a:gd name="T15" fmla="*/ 7 h 201"/>
                    <a:gd name="T16" fmla="*/ 91 w 182"/>
                    <a:gd name="T17" fmla="*/ 8 h 201"/>
                    <a:gd name="T18" fmla="*/ 81 w 182"/>
                    <a:gd name="T19" fmla="*/ 9 h 201"/>
                    <a:gd name="T20" fmla="*/ 81 w 182"/>
                    <a:gd name="T21" fmla="*/ 14 h 201"/>
                    <a:gd name="T22" fmla="*/ 70 w 182"/>
                    <a:gd name="T23" fmla="*/ 15 h 201"/>
                    <a:gd name="T24" fmla="*/ 60 w 182"/>
                    <a:gd name="T25" fmla="*/ 17 h 201"/>
                    <a:gd name="T26" fmla="*/ 49 w 182"/>
                    <a:gd name="T27" fmla="*/ 18 h 201"/>
                    <a:gd name="T28" fmla="*/ 39 w 182"/>
                    <a:gd name="T29" fmla="*/ 20 h 201"/>
                    <a:gd name="T30" fmla="*/ 29 w 182"/>
                    <a:gd name="T31" fmla="*/ 21 h 201"/>
                    <a:gd name="T32" fmla="*/ 18 w 182"/>
                    <a:gd name="T33" fmla="*/ 23 h 201"/>
                    <a:gd name="T34" fmla="*/ 0 w 182"/>
                    <a:gd name="T35" fmla="*/ 25 h 201"/>
                    <a:gd name="T36" fmla="*/ 0 w 182"/>
                    <a:gd name="T37" fmla="*/ 201 h 201"/>
                    <a:gd name="T38" fmla="*/ 182 w 182"/>
                    <a:gd name="T39" fmla="*/ 176 h 201"/>
                    <a:gd name="T40" fmla="*/ 182 w 182"/>
                    <a:gd name="T41" fmla="*/ 0 h 201"/>
                    <a:gd name="T42" fmla="*/ 174 w 182"/>
                    <a:gd name="T43" fmla="*/ 1 h 201"/>
                    <a:gd name="T44" fmla="*/ 174 w 182"/>
                    <a:gd name="T45" fmla="*/ 1 h 201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82"/>
                    <a:gd name="T70" fmla="*/ 0 h 201"/>
                    <a:gd name="T71" fmla="*/ 182 w 182"/>
                    <a:gd name="T72" fmla="*/ 201 h 201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82" h="201">
                      <a:moveTo>
                        <a:pt x="174" y="1"/>
                      </a:moveTo>
                      <a:lnTo>
                        <a:pt x="164" y="3"/>
                      </a:lnTo>
                      <a:lnTo>
                        <a:pt x="154" y="4"/>
                      </a:lnTo>
                      <a:lnTo>
                        <a:pt x="143" y="5"/>
                      </a:lnTo>
                      <a:lnTo>
                        <a:pt x="122" y="8"/>
                      </a:lnTo>
                      <a:lnTo>
                        <a:pt x="112" y="9"/>
                      </a:lnTo>
                      <a:lnTo>
                        <a:pt x="101" y="11"/>
                      </a:lnTo>
                      <a:lnTo>
                        <a:pt x="101" y="7"/>
                      </a:lnTo>
                      <a:lnTo>
                        <a:pt x="91" y="8"/>
                      </a:lnTo>
                      <a:lnTo>
                        <a:pt x="81" y="9"/>
                      </a:lnTo>
                      <a:lnTo>
                        <a:pt x="81" y="14"/>
                      </a:lnTo>
                      <a:lnTo>
                        <a:pt x="70" y="15"/>
                      </a:lnTo>
                      <a:lnTo>
                        <a:pt x="60" y="17"/>
                      </a:lnTo>
                      <a:lnTo>
                        <a:pt x="49" y="18"/>
                      </a:lnTo>
                      <a:lnTo>
                        <a:pt x="39" y="20"/>
                      </a:lnTo>
                      <a:lnTo>
                        <a:pt x="29" y="21"/>
                      </a:lnTo>
                      <a:lnTo>
                        <a:pt x="18" y="23"/>
                      </a:lnTo>
                      <a:lnTo>
                        <a:pt x="0" y="25"/>
                      </a:lnTo>
                      <a:lnTo>
                        <a:pt x="0" y="201"/>
                      </a:lnTo>
                      <a:lnTo>
                        <a:pt x="182" y="176"/>
                      </a:lnTo>
                      <a:lnTo>
                        <a:pt x="182" y="0"/>
                      </a:lnTo>
                      <a:lnTo>
                        <a:pt x="174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1588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2" name="Freeform 129"/>
                <p:cNvSpPr>
                  <a:spLocks/>
                </p:cNvSpPr>
                <p:nvPr/>
              </p:nvSpPr>
              <p:spPr bwMode="auto">
                <a:xfrm>
                  <a:off x="1655" y="1970"/>
                  <a:ext cx="52" cy="304"/>
                </a:xfrm>
                <a:custGeom>
                  <a:avLst/>
                  <a:gdLst>
                    <a:gd name="T0" fmla="*/ 50 w 52"/>
                    <a:gd name="T1" fmla="*/ 301 h 304"/>
                    <a:gd name="T2" fmla="*/ 50 w 52"/>
                    <a:gd name="T3" fmla="*/ 38 h 304"/>
                    <a:gd name="T4" fmla="*/ 1 w 52"/>
                    <a:gd name="T5" fmla="*/ 2 h 304"/>
                    <a:gd name="T6" fmla="*/ 0 w 52"/>
                    <a:gd name="T7" fmla="*/ 0 h 304"/>
                    <a:gd name="T8" fmla="*/ 52 w 52"/>
                    <a:gd name="T9" fmla="*/ 38 h 304"/>
                    <a:gd name="T10" fmla="*/ 52 w 52"/>
                    <a:gd name="T11" fmla="*/ 304 h 304"/>
                    <a:gd name="T12" fmla="*/ 50 w 52"/>
                    <a:gd name="T13" fmla="*/ 301 h 304"/>
                    <a:gd name="T14" fmla="*/ 50 w 52"/>
                    <a:gd name="T15" fmla="*/ 301 h 3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2"/>
                    <a:gd name="T25" fmla="*/ 0 h 304"/>
                    <a:gd name="T26" fmla="*/ 52 w 52"/>
                    <a:gd name="T27" fmla="*/ 304 h 30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2" h="304">
                      <a:moveTo>
                        <a:pt x="50" y="301"/>
                      </a:moveTo>
                      <a:lnTo>
                        <a:pt x="50" y="38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52" y="38"/>
                      </a:lnTo>
                      <a:lnTo>
                        <a:pt x="52" y="304"/>
                      </a:lnTo>
                      <a:lnTo>
                        <a:pt x="50" y="301"/>
                      </a:lnTo>
                      <a:close/>
                    </a:path>
                  </a:pathLst>
                </a:custGeom>
                <a:solidFill>
                  <a:srgbClr val="A4A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3" name="Freeform 130"/>
                <p:cNvSpPr>
                  <a:spLocks/>
                </p:cNvSpPr>
                <p:nvPr/>
              </p:nvSpPr>
              <p:spPr bwMode="auto">
                <a:xfrm>
                  <a:off x="1723" y="2056"/>
                  <a:ext cx="9" cy="26"/>
                </a:xfrm>
                <a:custGeom>
                  <a:avLst/>
                  <a:gdLst>
                    <a:gd name="T0" fmla="*/ 0 w 9"/>
                    <a:gd name="T1" fmla="*/ 1 h 26"/>
                    <a:gd name="T2" fmla="*/ 0 w 9"/>
                    <a:gd name="T3" fmla="*/ 17 h 26"/>
                    <a:gd name="T4" fmla="*/ 0 w 9"/>
                    <a:gd name="T5" fmla="*/ 17 h 26"/>
                    <a:gd name="T6" fmla="*/ 0 w 9"/>
                    <a:gd name="T7" fmla="*/ 21 h 26"/>
                    <a:gd name="T8" fmla="*/ 1 w 9"/>
                    <a:gd name="T9" fmla="*/ 24 h 26"/>
                    <a:gd name="T10" fmla="*/ 1 w 9"/>
                    <a:gd name="T11" fmla="*/ 25 h 26"/>
                    <a:gd name="T12" fmla="*/ 2 w 9"/>
                    <a:gd name="T13" fmla="*/ 25 h 26"/>
                    <a:gd name="T14" fmla="*/ 2 w 9"/>
                    <a:gd name="T15" fmla="*/ 25 h 26"/>
                    <a:gd name="T16" fmla="*/ 3 w 9"/>
                    <a:gd name="T17" fmla="*/ 26 h 26"/>
                    <a:gd name="T18" fmla="*/ 2 w 9"/>
                    <a:gd name="T19" fmla="*/ 26 h 26"/>
                    <a:gd name="T20" fmla="*/ 9 w 9"/>
                    <a:gd name="T21" fmla="*/ 25 h 26"/>
                    <a:gd name="T22" fmla="*/ 9 w 9"/>
                    <a:gd name="T23" fmla="*/ 17 h 26"/>
                    <a:gd name="T24" fmla="*/ 9 w 9"/>
                    <a:gd name="T25" fmla="*/ 0 h 26"/>
                    <a:gd name="T26" fmla="*/ 0 w 9"/>
                    <a:gd name="T27" fmla="*/ 1 h 26"/>
                    <a:gd name="T28" fmla="*/ 0 w 9"/>
                    <a:gd name="T29" fmla="*/ 1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"/>
                    <a:gd name="T46" fmla="*/ 0 h 26"/>
                    <a:gd name="T47" fmla="*/ 9 w 9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" h="26">
                      <a:moveTo>
                        <a:pt x="0" y="1"/>
                      </a:move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1" y="24"/>
                      </a:lnTo>
                      <a:lnTo>
                        <a:pt x="1" y="25"/>
                      </a:lnTo>
                      <a:lnTo>
                        <a:pt x="2" y="25"/>
                      </a:lnTo>
                      <a:lnTo>
                        <a:pt x="3" y="26"/>
                      </a:lnTo>
                      <a:lnTo>
                        <a:pt x="2" y="26"/>
                      </a:lnTo>
                      <a:lnTo>
                        <a:pt x="9" y="25"/>
                      </a:lnTo>
                      <a:lnTo>
                        <a:pt x="9" y="17"/>
                      </a:lnTo>
                      <a:lnTo>
                        <a:pt x="9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4" name="Freeform 131"/>
                <p:cNvSpPr>
                  <a:spLocks/>
                </p:cNvSpPr>
                <p:nvPr/>
              </p:nvSpPr>
              <p:spPr bwMode="auto">
                <a:xfrm>
                  <a:off x="1724" y="2056"/>
                  <a:ext cx="8" cy="19"/>
                </a:xfrm>
                <a:custGeom>
                  <a:avLst/>
                  <a:gdLst>
                    <a:gd name="T0" fmla="*/ 0 w 8"/>
                    <a:gd name="T1" fmla="*/ 1 h 19"/>
                    <a:gd name="T2" fmla="*/ 0 w 8"/>
                    <a:gd name="T3" fmla="*/ 17 h 19"/>
                    <a:gd name="T4" fmla="*/ 0 w 8"/>
                    <a:gd name="T5" fmla="*/ 17 h 19"/>
                    <a:gd name="T6" fmla="*/ 1 w 8"/>
                    <a:gd name="T7" fmla="*/ 18 h 19"/>
                    <a:gd name="T8" fmla="*/ 3 w 8"/>
                    <a:gd name="T9" fmla="*/ 19 h 19"/>
                    <a:gd name="T10" fmla="*/ 5 w 8"/>
                    <a:gd name="T11" fmla="*/ 19 h 19"/>
                    <a:gd name="T12" fmla="*/ 5 w 8"/>
                    <a:gd name="T13" fmla="*/ 19 h 19"/>
                    <a:gd name="T14" fmla="*/ 6 w 8"/>
                    <a:gd name="T15" fmla="*/ 18 h 19"/>
                    <a:gd name="T16" fmla="*/ 7 w 8"/>
                    <a:gd name="T17" fmla="*/ 17 h 19"/>
                    <a:gd name="T18" fmla="*/ 8 w 8"/>
                    <a:gd name="T19" fmla="*/ 16 h 19"/>
                    <a:gd name="T20" fmla="*/ 8 w 8"/>
                    <a:gd name="T21" fmla="*/ 0 h 19"/>
                    <a:gd name="T22" fmla="*/ 0 w 8"/>
                    <a:gd name="T23" fmla="*/ 1 h 19"/>
                    <a:gd name="T24" fmla="*/ 0 w 8"/>
                    <a:gd name="T25" fmla="*/ 1 h 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19"/>
                    <a:gd name="T41" fmla="*/ 8 w 8"/>
                    <a:gd name="T42" fmla="*/ 19 h 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19">
                      <a:moveTo>
                        <a:pt x="0" y="1"/>
                      </a:moveTo>
                      <a:lnTo>
                        <a:pt x="0" y="17"/>
                      </a:lnTo>
                      <a:lnTo>
                        <a:pt x="1" y="18"/>
                      </a:lnTo>
                      <a:lnTo>
                        <a:pt x="3" y="19"/>
                      </a:lnTo>
                      <a:lnTo>
                        <a:pt x="5" y="19"/>
                      </a:lnTo>
                      <a:lnTo>
                        <a:pt x="6" y="18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5" name="Freeform 132"/>
                <p:cNvSpPr>
                  <a:spLocks/>
                </p:cNvSpPr>
                <p:nvPr/>
              </p:nvSpPr>
              <p:spPr bwMode="auto">
                <a:xfrm>
                  <a:off x="1725" y="2056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4 w 5"/>
                    <a:gd name="T7" fmla="*/ 4 h 5"/>
                    <a:gd name="T8" fmla="*/ 4 w 5"/>
                    <a:gd name="T9" fmla="*/ 5 h 5"/>
                    <a:gd name="T10" fmla="*/ 3 w 5"/>
                    <a:gd name="T11" fmla="*/ 5 h 5"/>
                    <a:gd name="T12" fmla="*/ 3 w 5"/>
                    <a:gd name="T13" fmla="*/ 5 h 5"/>
                    <a:gd name="T14" fmla="*/ 2 w 5"/>
                    <a:gd name="T15" fmla="*/ 5 h 5"/>
                    <a:gd name="T16" fmla="*/ 1 w 5"/>
                    <a:gd name="T17" fmla="*/ 4 h 5"/>
                    <a:gd name="T18" fmla="*/ 1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1 w 5"/>
                    <a:gd name="T25" fmla="*/ 2 h 5"/>
                    <a:gd name="T26" fmla="*/ 1 w 5"/>
                    <a:gd name="T27" fmla="*/ 1 h 5"/>
                    <a:gd name="T28" fmla="*/ 2 w 5"/>
                    <a:gd name="T29" fmla="*/ 0 h 5"/>
                    <a:gd name="T30" fmla="*/ 3 w 5"/>
                    <a:gd name="T31" fmla="*/ 0 h 5"/>
                    <a:gd name="T32" fmla="*/ 3 w 5"/>
                    <a:gd name="T33" fmla="*/ 0 h 5"/>
                    <a:gd name="T34" fmla="*/ 4 w 5"/>
                    <a:gd name="T35" fmla="*/ 0 h 5"/>
                    <a:gd name="T36" fmla="*/ 4 w 5"/>
                    <a:gd name="T37" fmla="*/ 0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6" name="Freeform 133"/>
                <p:cNvSpPr>
                  <a:spLocks/>
                </p:cNvSpPr>
                <p:nvPr/>
              </p:nvSpPr>
              <p:spPr bwMode="auto">
                <a:xfrm>
                  <a:off x="1727" y="2057"/>
                  <a:ext cx="3" cy="4"/>
                </a:xfrm>
                <a:custGeom>
                  <a:avLst/>
                  <a:gdLst>
                    <a:gd name="T0" fmla="*/ 3 w 3"/>
                    <a:gd name="T1" fmla="*/ 1 h 4"/>
                    <a:gd name="T2" fmla="*/ 3 w 3"/>
                    <a:gd name="T3" fmla="*/ 1 h 4"/>
                    <a:gd name="T4" fmla="*/ 2 w 3"/>
                    <a:gd name="T5" fmla="*/ 3 h 4"/>
                    <a:gd name="T6" fmla="*/ 2 w 3"/>
                    <a:gd name="T7" fmla="*/ 4 h 4"/>
                    <a:gd name="T8" fmla="*/ 2 w 3"/>
                    <a:gd name="T9" fmla="*/ 4 h 4"/>
                    <a:gd name="T10" fmla="*/ 1 w 3"/>
                    <a:gd name="T11" fmla="*/ 3 h 4"/>
                    <a:gd name="T12" fmla="*/ 0 w 3"/>
                    <a:gd name="T13" fmla="*/ 3 h 4"/>
                    <a:gd name="T14" fmla="*/ 0 w 3"/>
                    <a:gd name="T15" fmla="*/ 3 h 4"/>
                    <a:gd name="T16" fmla="*/ 0 w 3"/>
                    <a:gd name="T17" fmla="*/ 2 h 4"/>
                    <a:gd name="T18" fmla="*/ 0 w 3"/>
                    <a:gd name="T19" fmla="*/ 2 h 4"/>
                    <a:gd name="T20" fmla="*/ 0 w 3"/>
                    <a:gd name="T21" fmla="*/ 0 h 4"/>
                    <a:gd name="T22" fmla="*/ 2 w 3"/>
                    <a:gd name="T23" fmla="*/ 0 h 4"/>
                    <a:gd name="T24" fmla="*/ 2 w 3"/>
                    <a:gd name="T25" fmla="*/ 0 h 4"/>
                    <a:gd name="T26" fmla="*/ 2 w 3"/>
                    <a:gd name="T27" fmla="*/ 0 h 4"/>
                    <a:gd name="T28" fmla="*/ 2 w 3"/>
                    <a:gd name="T29" fmla="*/ 0 h 4"/>
                    <a:gd name="T30" fmla="*/ 3 w 3"/>
                    <a:gd name="T31" fmla="*/ 1 h 4"/>
                    <a:gd name="T32" fmla="*/ 3 w 3"/>
                    <a:gd name="T33" fmla="*/ 1 h 4"/>
                    <a:gd name="T34" fmla="*/ 3 w 3"/>
                    <a:gd name="T35" fmla="*/ 1 h 4"/>
                    <a:gd name="T36" fmla="*/ 3 w 3"/>
                    <a:gd name="T37" fmla="*/ 1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4"/>
                    <a:gd name="T59" fmla="*/ 3 w 3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4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2" y="3"/>
                      </a:lnTo>
                      <a:lnTo>
                        <a:pt x="2" y="4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7" name="Freeform 134"/>
                <p:cNvSpPr>
                  <a:spLocks/>
                </p:cNvSpPr>
                <p:nvPr/>
              </p:nvSpPr>
              <p:spPr bwMode="auto">
                <a:xfrm>
                  <a:off x="1728" y="2058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8" name="Freeform 135"/>
                <p:cNvSpPr>
                  <a:spLocks/>
                </p:cNvSpPr>
                <p:nvPr/>
              </p:nvSpPr>
              <p:spPr bwMode="auto">
                <a:xfrm>
                  <a:off x="1724" y="2199"/>
                  <a:ext cx="10" cy="27"/>
                </a:xfrm>
                <a:custGeom>
                  <a:avLst/>
                  <a:gdLst>
                    <a:gd name="T0" fmla="*/ 0 w 10"/>
                    <a:gd name="T1" fmla="*/ 24 h 27"/>
                    <a:gd name="T2" fmla="*/ 0 w 10"/>
                    <a:gd name="T3" fmla="*/ 1 h 27"/>
                    <a:gd name="T4" fmla="*/ 9 w 10"/>
                    <a:gd name="T5" fmla="*/ 0 h 27"/>
                    <a:gd name="T6" fmla="*/ 10 w 10"/>
                    <a:gd name="T7" fmla="*/ 1 h 27"/>
                    <a:gd name="T8" fmla="*/ 9 w 10"/>
                    <a:gd name="T9" fmla="*/ 9 h 27"/>
                    <a:gd name="T10" fmla="*/ 8 w 10"/>
                    <a:gd name="T11" fmla="*/ 9 h 27"/>
                    <a:gd name="T12" fmla="*/ 8 w 10"/>
                    <a:gd name="T13" fmla="*/ 25 h 27"/>
                    <a:gd name="T14" fmla="*/ 8 w 10"/>
                    <a:gd name="T15" fmla="*/ 25 h 27"/>
                    <a:gd name="T16" fmla="*/ 7 w 10"/>
                    <a:gd name="T17" fmla="*/ 25 h 27"/>
                    <a:gd name="T18" fmla="*/ 6 w 10"/>
                    <a:gd name="T19" fmla="*/ 26 h 27"/>
                    <a:gd name="T20" fmla="*/ 5 w 10"/>
                    <a:gd name="T21" fmla="*/ 27 h 27"/>
                    <a:gd name="T22" fmla="*/ 5 w 10"/>
                    <a:gd name="T23" fmla="*/ 27 h 27"/>
                    <a:gd name="T24" fmla="*/ 5 w 10"/>
                    <a:gd name="T25" fmla="*/ 27 h 27"/>
                    <a:gd name="T26" fmla="*/ 3 w 10"/>
                    <a:gd name="T27" fmla="*/ 27 h 27"/>
                    <a:gd name="T28" fmla="*/ 1 w 10"/>
                    <a:gd name="T29" fmla="*/ 26 h 27"/>
                    <a:gd name="T30" fmla="*/ 1 w 10"/>
                    <a:gd name="T31" fmla="*/ 25 h 27"/>
                    <a:gd name="T32" fmla="*/ 0 w 10"/>
                    <a:gd name="T33" fmla="*/ 24 h 27"/>
                    <a:gd name="T34" fmla="*/ 0 w 10"/>
                    <a:gd name="T35" fmla="*/ 24 h 27"/>
                    <a:gd name="T36" fmla="*/ 0 w 10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0"/>
                    <a:gd name="T58" fmla="*/ 0 h 27"/>
                    <a:gd name="T59" fmla="*/ 10 w 10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0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9" y="9"/>
                      </a:lnTo>
                      <a:lnTo>
                        <a:pt x="8" y="9"/>
                      </a:lnTo>
                      <a:lnTo>
                        <a:pt x="8" y="25"/>
                      </a:lnTo>
                      <a:lnTo>
                        <a:pt x="7" y="25"/>
                      </a:lnTo>
                      <a:lnTo>
                        <a:pt x="6" y="26"/>
                      </a:lnTo>
                      <a:lnTo>
                        <a:pt x="5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39" name="Freeform 136"/>
                <p:cNvSpPr>
                  <a:spLocks/>
                </p:cNvSpPr>
                <p:nvPr/>
              </p:nvSpPr>
              <p:spPr bwMode="auto">
                <a:xfrm>
                  <a:off x="1725" y="2199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2 h 27"/>
                    <a:gd name="T4" fmla="*/ 8 w 9"/>
                    <a:gd name="T5" fmla="*/ 0 h 27"/>
                    <a:gd name="T6" fmla="*/ 9 w 9"/>
                    <a:gd name="T7" fmla="*/ 2 h 27"/>
                    <a:gd name="T8" fmla="*/ 9 w 9"/>
                    <a:gd name="T9" fmla="*/ 9 h 27"/>
                    <a:gd name="T10" fmla="*/ 7 w 9"/>
                    <a:gd name="T11" fmla="*/ 9 h 27"/>
                    <a:gd name="T12" fmla="*/ 7 w 9"/>
                    <a:gd name="T13" fmla="*/ 25 h 27"/>
                    <a:gd name="T14" fmla="*/ 7 w 9"/>
                    <a:gd name="T15" fmla="*/ 25 h 27"/>
                    <a:gd name="T16" fmla="*/ 7 w 9"/>
                    <a:gd name="T17" fmla="*/ 26 h 27"/>
                    <a:gd name="T18" fmla="*/ 6 w 9"/>
                    <a:gd name="T19" fmla="*/ 26 h 27"/>
                    <a:gd name="T20" fmla="*/ 4 w 9"/>
                    <a:gd name="T21" fmla="*/ 27 h 27"/>
                    <a:gd name="T22" fmla="*/ 4 w 9"/>
                    <a:gd name="T23" fmla="*/ 27 h 27"/>
                    <a:gd name="T24" fmla="*/ 4 w 9"/>
                    <a:gd name="T25" fmla="*/ 27 h 27"/>
                    <a:gd name="T26" fmla="*/ 3 w 9"/>
                    <a:gd name="T27" fmla="*/ 27 h 27"/>
                    <a:gd name="T28" fmla="*/ 1 w 9"/>
                    <a:gd name="T29" fmla="*/ 26 h 27"/>
                    <a:gd name="T30" fmla="*/ 0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2"/>
                      </a:lnTo>
                      <a:lnTo>
                        <a:pt x="8" y="0"/>
                      </a:lnTo>
                      <a:lnTo>
                        <a:pt x="9" y="2"/>
                      </a:lnTo>
                      <a:lnTo>
                        <a:pt x="9" y="9"/>
                      </a:lnTo>
                      <a:lnTo>
                        <a:pt x="7" y="9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6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0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0" name="Freeform 137"/>
                <p:cNvSpPr>
                  <a:spLocks/>
                </p:cNvSpPr>
                <p:nvPr/>
              </p:nvSpPr>
              <p:spPr bwMode="auto">
                <a:xfrm>
                  <a:off x="1727" y="2221"/>
                  <a:ext cx="5" cy="5"/>
                </a:xfrm>
                <a:custGeom>
                  <a:avLst/>
                  <a:gdLst>
                    <a:gd name="T0" fmla="*/ 5 w 5"/>
                    <a:gd name="T1" fmla="*/ 3 h 5"/>
                    <a:gd name="T2" fmla="*/ 5 w 5"/>
                    <a:gd name="T3" fmla="*/ 3 h 5"/>
                    <a:gd name="T4" fmla="*/ 4 w 5"/>
                    <a:gd name="T5" fmla="*/ 3 h 5"/>
                    <a:gd name="T6" fmla="*/ 4 w 5"/>
                    <a:gd name="T7" fmla="*/ 4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1 w 5"/>
                    <a:gd name="T17" fmla="*/ 4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1 w 5"/>
                    <a:gd name="T29" fmla="*/ 0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1 h 5"/>
                    <a:gd name="T38" fmla="*/ 4 w 5"/>
                    <a:gd name="T39" fmla="*/ 2 h 5"/>
                    <a:gd name="T40" fmla="*/ 5 w 5"/>
                    <a:gd name="T41" fmla="*/ 3 h 5"/>
                    <a:gd name="T42" fmla="*/ 5 w 5"/>
                    <a:gd name="T43" fmla="*/ 3 h 5"/>
                    <a:gd name="T44" fmla="*/ 5 w 5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3"/>
                      </a:move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5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1" name="Freeform 138"/>
                <p:cNvSpPr>
                  <a:spLocks/>
                </p:cNvSpPr>
                <p:nvPr/>
              </p:nvSpPr>
              <p:spPr bwMode="auto">
                <a:xfrm>
                  <a:off x="1728" y="2222"/>
                  <a:ext cx="4" cy="3"/>
                </a:xfrm>
                <a:custGeom>
                  <a:avLst/>
                  <a:gdLst>
                    <a:gd name="T0" fmla="*/ 4 w 4"/>
                    <a:gd name="T1" fmla="*/ 2 h 3"/>
                    <a:gd name="T2" fmla="*/ 4 w 4"/>
                    <a:gd name="T3" fmla="*/ 2 h 3"/>
                    <a:gd name="T4" fmla="*/ 3 w 4"/>
                    <a:gd name="T5" fmla="*/ 3 h 3"/>
                    <a:gd name="T6" fmla="*/ 2 w 4"/>
                    <a:gd name="T7" fmla="*/ 3 h 3"/>
                    <a:gd name="T8" fmla="*/ 2 w 4"/>
                    <a:gd name="T9" fmla="*/ 3 h 3"/>
                    <a:gd name="T10" fmla="*/ 1 w 4"/>
                    <a:gd name="T11" fmla="*/ 3 h 3"/>
                    <a:gd name="T12" fmla="*/ 1 w 4"/>
                    <a:gd name="T13" fmla="*/ 3 h 3"/>
                    <a:gd name="T14" fmla="*/ 0 w 4"/>
                    <a:gd name="T15" fmla="*/ 2 h 3"/>
                    <a:gd name="T16" fmla="*/ 0 w 4"/>
                    <a:gd name="T17" fmla="*/ 2 h 3"/>
                    <a:gd name="T18" fmla="*/ 0 w 4"/>
                    <a:gd name="T19" fmla="*/ 2 h 3"/>
                    <a:gd name="T20" fmla="*/ 1 w 4"/>
                    <a:gd name="T21" fmla="*/ 1 h 3"/>
                    <a:gd name="T22" fmla="*/ 2 w 4"/>
                    <a:gd name="T23" fmla="*/ 0 h 3"/>
                    <a:gd name="T24" fmla="*/ 2 w 4"/>
                    <a:gd name="T25" fmla="*/ 0 h 3"/>
                    <a:gd name="T26" fmla="*/ 2 w 4"/>
                    <a:gd name="T27" fmla="*/ 0 h 3"/>
                    <a:gd name="T28" fmla="*/ 3 w 4"/>
                    <a:gd name="T29" fmla="*/ 1 h 3"/>
                    <a:gd name="T30" fmla="*/ 3 w 4"/>
                    <a:gd name="T31" fmla="*/ 1 h 3"/>
                    <a:gd name="T32" fmla="*/ 4 w 4"/>
                    <a:gd name="T33" fmla="*/ 2 h 3"/>
                    <a:gd name="T34" fmla="*/ 4 w 4"/>
                    <a:gd name="T35" fmla="*/ 2 h 3"/>
                    <a:gd name="T36" fmla="*/ 4 w 4"/>
                    <a:gd name="T37" fmla="*/ 2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2" name="Freeform 139"/>
                <p:cNvSpPr>
                  <a:spLocks/>
                </p:cNvSpPr>
                <p:nvPr/>
              </p:nvSpPr>
              <p:spPr bwMode="auto">
                <a:xfrm>
                  <a:off x="1729" y="2224"/>
                  <a:ext cx="1" cy="0"/>
                </a:xfrm>
                <a:custGeom>
                  <a:avLst/>
                  <a:gdLst>
                    <a:gd name="T0" fmla="*/ 1 w 1"/>
                    <a:gd name="T1" fmla="*/ 1 w 1"/>
                    <a:gd name="T2" fmla="*/ 1 w 1"/>
                    <a:gd name="T3" fmla="*/ 1 w 1"/>
                    <a:gd name="T4" fmla="*/ 0 w 1"/>
                    <a:gd name="T5" fmla="*/ 0 w 1"/>
                    <a:gd name="T6" fmla="*/ 1 w 1"/>
                    <a:gd name="T7" fmla="*/ 1 w 1"/>
                    <a:gd name="T8" fmla="*/ 1 w 1"/>
                    <a:gd name="T9" fmla="*/ 1 w 1"/>
                    <a:gd name="T10" fmla="*/ 1 w 1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w 1"/>
                    <a:gd name="T23" fmla="*/ 1 w 1"/>
                  </a:gdLst>
                  <a:ahLst/>
                  <a:cxnLst>
                    <a:cxn ang="T11">
                      <a:pos x="T0" y="0"/>
                    </a:cxn>
                    <a:cxn ang="T12">
                      <a:pos x="T1" y="0"/>
                    </a:cxn>
                    <a:cxn ang="T13">
                      <a:pos x="T2" y="0"/>
                    </a:cxn>
                    <a:cxn ang="T14">
                      <a:pos x="T3" y="0"/>
                    </a:cxn>
                    <a:cxn ang="T15">
                      <a:pos x="T4" y="0"/>
                    </a:cxn>
                    <a:cxn ang="T16">
                      <a:pos x="T5" y="0"/>
                    </a:cxn>
                    <a:cxn ang="T17">
                      <a:pos x="T6" y="0"/>
                    </a:cxn>
                    <a:cxn ang="T18">
                      <a:pos x="T7" y="0"/>
                    </a:cxn>
                    <a:cxn ang="T19">
                      <a:pos x="T8" y="0"/>
                    </a:cxn>
                    <a:cxn ang="T20">
                      <a:pos x="T9" y="0"/>
                    </a:cxn>
                    <a:cxn ang="T21">
                      <a:pos x="T10" y="0"/>
                    </a:cxn>
                  </a:cxnLst>
                  <a:rect l="T22" t="0" r="T23" b="0"/>
                  <a:pathLst>
                    <a:path w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3" name="Freeform 140"/>
                <p:cNvSpPr>
                  <a:spLocks/>
                </p:cNvSpPr>
                <p:nvPr/>
              </p:nvSpPr>
              <p:spPr bwMode="auto">
                <a:xfrm>
                  <a:off x="1712" y="2265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5 w 5"/>
                    <a:gd name="T7" fmla="*/ 4 h 5"/>
                    <a:gd name="T8" fmla="*/ 4 w 5"/>
                    <a:gd name="T9" fmla="*/ 5 h 5"/>
                    <a:gd name="T10" fmla="*/ 3 w 5"/>
                    <a:gd name="T11" fmla="*/ 5 h 5"/>
                    <a:gd name="T12" fmla="*/ 3 w 5"/>
                    <a:gd name="T13" fmla="*/ 5 h 5"/>
                    <a:gd name="T14" fmla="*/ 2 w 5"/>
                    <a:gd name="T15" fmla="*/ 5 h 5"/>
                    <a:gd name="T16" fmla="*/ 1 w 5"/>
                    <a:gd name="T17" fmla="*/ 5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2 w 5"/>
                    <a:gd name="T29" fmla="*/ 1 h 5"/>
                    <a:gd name="T30" fmla="*/ 3 w 5"/>
                    <a:gd name="T31" fmla="*/ 0 h 5"/>
                    <a:gd name="T32" fmla="*/ 3 w 5"/>
                    <a:gd name="T33" fmla="*/ 0 h 5"/>
                    <a:gd name="T34" fmla="*/ 4 w 5"/>
                    <a:gd name="T35" fmla="*/ 1 h 5"/>
                    <a:gd name="T36" fmla="*/ 5 w 5"/>
                    <a:gd name="T37" fmla="*/ 1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5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1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4" name="Freeform 141"/>
                <p:cNvSpPr>
                  <a:spLocks/>
                </p:cNvSpPr>
                <p:nvPr/>
              </p:nvSpPr>
              <p:spPr bwMode="auto">
                <a:xfrm>
                  <a:off x="1713" y="2266"/>
                  <a:ext cx="4" cy="4"/>
                </a:xfrm>
                <a:custGeom>
                  <a:avLst/>
                  <a:gdLst>
                    <a:gd name="T0" fmla="*/ 4 w 4"/>
                    <a:gd name="T1" fmla="*/ 2 h 4"/>
                    <a:gd name="T2" fmla="*/ 4 w 4"/>
                    <a:gd name="T3" fmla="*/ 2 h 4"/>
                    <a:gd name="T4" fmla="*/ 4 w 4"/>
                    <a:gd name="T5" fmla="*/ 3 h 4"/>
                    <a:gd name="T6" fmla="*/ 2 w 4"/>
                    <a:gd name="T7" fmla="*/ 4 h 4"/>
                    <a:gd name="T8" fmla="*/ 2 w 4"/>
                    <a:gd name="T9" fmla="*/ 4 h 4"/>
                    <a:gd name="T10" fmla="*/ 2 w 4"/>
                    <a:gd name="T11" fmla="*/ 4 h 4"/>
                    <a:gd name="T12" fmla="*/ 1 w 4"/>
                    <a:gd name="T13" fmla="*/ 3 h 4"/>
                    <a:gd name="T14" fmla="*/ 1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1 w 4"/>
                    <a:gd name="T21" fmla="*/ 1 h 4"/>
                    <a:gd name="T22" fmla="*/ 2 w 4"/>
                    <a:gd name="T23" fmla="*/ 0 h 4"/>
                    <a:gd name="T24" fmla="*/ 2 w 4"/>
                    <a:gd name="T25" fmla="*/ 0 h 4"/>
                    <a:gd name="T26" fmla="*/ 3 w 4"/>
                    <a:gd name="T27" fmla="*/ 0 h 4"/>
                    <a:gd name="T28" fmla="*/ 4 w 4"/>
                    <a:gd name="T29" fmla="*/ 0 h 4"/>
                    <a:gd name="T30" fmla="*/ 4 w 4"/>
                    <a:gd name="T31" fmla="*/ 1 h 4"/>
                    <a:gd name="T32" fmla="*/ 4 w 4"/>
                    <a:gd name="T33" fmla="*/ 2 h 4"/>
                    <a:gd name="T34" fmla="*/ 4 w 4"/>
                    <a:gd name="T35" fmla="*/ 2 h 4"/>
                    <a:gd name="T36" fmla="*/ 4 w 4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2" y="4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5" name="Freeform 142"/>
                <p:cNvSpPr>
                  <a:spLocks/>
                </p:cNvSpPr>
                <p:nvPr/>
              </p:nvSpPr>
              <p:spPr bwMode="auto">
                <a:xfrm>
                  <a:off x="1715" y="2267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6" name="Freeform 143"/>
                <p:cNvSpPr>
                  <a:spLocks/>
                </p:cNvSpPr>
                <p:nvPr/>
              </p:nvSpPr>
              <p:spPr bwMode="auto">
                <a:xfrm>
                  <a:off x="1712" y="2236"/>
                  <a:ext cx="5" cy="4"/>
                </a:xfrm>
                <a:custGeom>
                  <a:avLst/>
                  <a:gdLst>
                    <a:gd name="T0" fmla="*/ 5 w 5"/>
                    <a:gd name="T1" fmla="*/ 2 h 4"/>
                    <a:gd name="T2" fmla="*/ 5 w 5"/>
                    <a:gd name="T3" fmla="*/ 2 h 4"/>
                    <a:gd name="T4" fmla="*/ 5 w 5"/>
                    <a:gd name="T5" fmla="*/ 3 h 4"/>
                    <a:gd name="T6" fmla="*/ 5 w 5"/>
                    <a:gd name="T7" fmla="*/ 3 h 4"/>
                    <a:gd name="T8" fmla="*/ 4 w 5"/>
                    <a:gd name="T9" fmla="*/ 4 h 4"/>
                    <a:gd name="T10" fmla="*/ 3 w 5"/>
                    <a:gd name="T11" fmla="*/ 4 h 4"/>
                    <a:gd name="T12" fmla="*/ 3 w 5"/>
                    <a:gd name="T13" fmla="*/ 4 h 4"/>
                    <a:gd name="T14" fmla="*/ 2 w 5"/>
                    <a:gd name="T15" fmla="*/ 4 h 4"/>
                    <a:gd name="T16" fmla="*/ 1 w 5"/>
                    <a:gd name="T17" fmla="*/ 4 h 4"/>
                    <a:gd name="T18" fmla="*/ 1 w 5"/>
                    <a:gd name="T19" fmla="*/ 3 h 4"/>
                    <a:gd name="T20" fmla="*/ 0 w 5"/>
                    <a:gd name="T21" fmla="*/ 2 h 4"/>
                    <a:gd name="T22" fmla="*/ 0 w 5"/>
                    <a:gd name="T23" fmla="*/ 2 h 4"/>
                    <a:gd name="T24" fmla="*/ 1 w 5"/>
                    <a:gd name="T25" fmla="*/ 1 h 4"/>
                    <a:gd name="T26" fmla="*/ 1 w 5"/>
                    <a:gd name="T27" fmla="*/ 0 h 4"/>
                    <a:gd name="T28" fmla="*/ 2 w 5"/>
                    <a:gd name="T29" fmla="*/ 0 h 4"/>
                    <a:gd name="T30" fmla="*/ 3 w 5"/>
                    <a:gd name="T31" fmla="*/ 0 h 4"/>
                    <a:gd name="T32" fmla="*/ 3 w 5"/>
                    <a:gd name="T33" fmla="*/ 0 h 4"/>
                    <a:gd name="T34" fmla="*/ 4 w 5"/>
                    <a:gd name="T35" fmla="*/ 0 h 4"/>
                    <a:gd name="T36" fmla="*/ 5 w 5"/>
                    <a:gd name="T37" fmla="*/ 0 h 4"/>
                    <a:gd name="T38" fmla="*/ 5 w 5"/>
                    <a:gd name="T39" fmla="*/ 1 h 4"/>
                    <a:gd name="T40" fmla="*/ 5 w 5"/>
                    <a:gd name="T41" fmla="*/ 2 h 4"/>
                    <a:gd name="T42" fmla="*/ 5 w 5"/>
                    <a:gd name="T43" fmla="*/ 2 h 4"/>
                    <a:gd name="T44" fmla="*/ 5 w 5"/>
                    <a:gd name="T45" fmla="*/ 2 h 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4"/>
                    <a:gd name="T71" fmla="*/ 5 w 5"/>
                    <a:gd name="T72" fmla="*/ 4 h 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4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7" name="Freeform 144"/>
                <p:cNvSpPr>
                  <a:spLocks/>
                </p:cNvSpPr>
                <p:nvPr/>
              </p:nvSpPr>
              <p:spPr bwMode="auto">
                <a:xfrm>
                  <a:off x="1714" y="2237"/>
                  <a:ext cx="3" cy="3"/>
                </a:xfrm>
                <a:custGeom>
                  <a:avLst/>
                  <a:gdLst>
                    <a:gd name="T0" fmla="*/ 3 w 3"/>
                    <a:gd name="T1" fmla="*/ 1 h 3"/>
                    <a:gd name="T2" fmla="*/ 3 w 3"/>
                    <a:gd name="T3" fmla="*/ 1 h 3"/>
                    <a:gd name="T4" fmla="*/ 3 w 3"/>
                    <a:gd name="T5" fmla="*/ 2 h 3"/>
                    <a:gd name="T6" fmla="*/ 2 w 3"/>
                    <a:gd name="T7" fmla="*/ 3 h 3"/>
                    <a:gd name="T8" fmla="*/ 2 w 3"/>
                    <a:gd name="T9" fmla="*/ 3 h 3"/>
                    <a:gd name="T10" fmla="*/ 1 w 3"/>
                    <a:gd name="T11" fmla="*/ 3 h 3"/>
                    <a:gd name="T12" fmla="*/ 0 w 3"/>
                    <a:gd name="T13" fmla="*/ 2 h 3"/>
                    <a:gd name="T14" fmla="*/ 0 w 3"/>
                    <a:gd name="T15" fmla="*/ 2 h 3"/>
                    <a:gd name="T16" fmla="*/ 0 w 3"/>
                    <a:gd name="T17" fmla="*/ 2 h 3"/>
                    <a:gd name="T18" fmla="*/ 0 w 3"/>
                    <a:gd name="T19" fmla="*/ 2 h 3"/>
                    <a:gd name="T20" fmla="*/ 0 w 3"/>
                    <a:gd name="T21" fmla="*/ 0 h 3"/>
                    <a:gd name="T22" fmla="*/ 2 w 3"/>
                    <a:gd name="T23" fmla="*/ 0 h 3"/>
                    <a:gd name="T24" fmla="*/ 2 w 3"/>
                    <a:gd name="T25" fmla="*/ 0 h 3"/>
                    <a:gd name="T26" fmla="*/ 2 w 3"/>
                    <a:gd name="T27" fmla="*/ 0 h 3"/>
                    <a:gd name="T28" fmla="*/ 3 w 3"/>
                    <a:gd name="T29" fmla="*/ 0 h 3"/>
                    <a:gd name="T30" fmla="*/ 3 w 3"/>
                    <a:gd name="T31" fmla="*/ 1 h 3"/>
                    <a:gd name="T32" fmla="*/ 3 w 3"/>
                    <a:gd name="T33" fmla="*/ 1 h 3"/>
                    <a:gd name="T34" fmla="*/ 3 w 3"/>
                    <a:gd name="T35" fmla="*/ 1 h 3"/>
                    <a:gd name="T36" fmla="*/ 3 w 3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3"/>
                    <a:gd name="T59" fmla="*/ 3 w 3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3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8" name="Freeform 145"/>
                <p:cNvSpPr>
                  <a:spLocks/>
                </p:cNvSpPr>
                <p:nvPr/>
              </p:nvSpPr>
              <p:spPr bwMode="auto">
                <a:xfrm>
                  <a:off x="1715" y="2238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49" name="Freeform 146"/>
                <p:cNvSpPr>
                  <a:spLocks/>
                </p:cNvSpPr>
                <p:nvPr/>
              </p:nvSpPr>
              <p:spPr bwMode="auto">
                <a:xfrm>
                  <a:off x="1713" y="2039"/>
                  <a:ext cx="4" cy="5"/>
                </a:xfrm>
                <a:custGeom>
                  <a:avLst/>
                  <a:gdLst>
                    <a:gd name="T0" fmla="*/ 4 w 4"/>
                    <a:gd name="T1" fmla="*/ 2 h 5"/>
                    <a:gd name="T2" fmla="*/ 4 w 4"/>
                    <a:gd name="T3" fmla="*/ 2 h 5"/>
                    <a:gd name="T4" fmla="*/ 4 w 4"/>
                    <a:gd name="T5" fmla="*/ 3 h 5"/>
                    <a:gd name="T6" fmla="*/ 4 w 4"/>
                    <a:gd name="T7" fmla="*/ 4 h 5"/>
                    <a:gd name="T8" fmla="*/ 3 w 4"/>
                    <a:gd name="T9" fmla="*/ 5 h 5"/>
                    <a:gd name="T10" fmla="*/ 2 w 4"/>
                    <a:gd name="T11" fmla="*/ 5 h 5"/>
                    <a:gd name="T12" fmla="*/ 2 w 4"/>
                    <a:gd name="T13" fmla="*/ 5 h 5"/>
                    <a:gd name="T14" fmla="*/ 1 w 4"/>
                    <a:gd name="T15" fmla="*/ 5 h 5"/>
                    <a:gd name="T16" fmla="*/ 0 w 4"/>
                    <a:gd name="T17" fmla="*/ 5 h 5"/>
                    <a:gd name="T18" fmla="*/ 0 w 4"/>
                    <a:gd name="T19" fmla="*/ 4 h 5"/>
                    <a:gd name="T20" fmla="*/ 0 w 4"/>
                    <a:gd name="T21" fmla="*/ 3 h 5"/>
                    <a:gd name="T22" fmla="*/ 0 w 4"/>
                    <a:gd name="T23" fmla="*/ 3 h 5"/>
                    <a:gd name="T24" fmla="*/ 0 w 4"/>
                    <a:gd name="T25" fmla="*/ 2 h 5"/>
                    <a:gd name="T26" fmla="*/ 0 w 4"/>
                    <a:gd name="T27" fmla="*/ 1 h 5"/>
                    <a:gd name="T28" fmla="*/ 1 w 4"/>
                    <a:gd name="T29" fmla="*/ 1 h 5"/>
                    <a:gd name="T30" fmla="*/ 2 w 4"/>
                    <a:gd name="T31" fmla="*/ 0 h 5"/>
                    <a:gd name="T32" fmla="*/ 2 w 4"/>
                    <a:gd name="T33" fmla="*/ 0 h 5"/>
                    <a:gd name="T34" fmla="*/ 3 w 4"/>
                    <a:gd name="T35" fmla="*/ 0 h 5"/>
                    <a:gd name="T36" fmla="*/ 4 w 4"/>
                    <a:gd name="T37" fmla="*/ 1 h 5"/>
                    <a:gd name="T38" fmla="*/ 4 w 4"/>
                    <a:gd name="T39" fmla="*/ 1 h 5"/>
                    <a:gd name="T40" fmla="*/ 4 w 4"/>
                    <a:gd name="T41" fmla="*/ 2 h 5"/>
                    <a:gd name="T42" fmla="*/ 4 w 4"/>
                    <a:gd name="T43" fmla="*/ 2 h 5"/>
                    <a:gd name="T44" fmla="*/ 4 w 4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"/>
                    <a:gd name="T70" fmla="*/ 0 h 5"/>
                    <a:gd name="T71" fmla="*/ 4 w 4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" h="5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0" name="Freeform 147"/>
                <p:cNvSpPr>
                  <a:spLocks/>
                </p:cNvSpPr>
                <p:nvPr/>
              </p:nvSpPr>
              <p:spPr bwMode="auto">
                <a:xfrm>
                  <a:off x="1714" y="2040"/>
                  <a:ext cx="3" cy="4"/>
                </a:xfrm>
                <a:custGeom>
                  <a:avLst/>
                  <a:gdLst>
                    <a:gd name="T0" fmla="*/ 3 w 3"/>
                    <a:gd name="T1" fmla="*/ 2 h 4"/>
                    <a:gd name="T2" fmla="*/ 3 w 3"/>
                    <a:gd name="T3" fmla="*/ 2 h 4"/>
                    <a:gd name="T4" fmla="*/ 3 w 3"/>
                    <a:gd name="T5" fmla="*/ 3 h 4"/>
                    <a:gd name="T6" fmla="*/ 2 w 3"/>
                    <a:gd name="T7" fmla="*/ 4 h 4"/>
                    <a:gd name="T8" fmla="*/ 2 w 3"/>
                    <a:gd name="T9" fmla="*/ 4 h 4"/>
                    <a:gd name="T10" fmla="*/ 1 w 3"/>
                    <a:gd name="T11" fmla="*/ 4 h 4"/>
                    <a:gd name="T12" fmla="*/ 0 w 3"/>
                    <a:gd name="T13" fmla="*/ 3 h 4"/>
                    <a:gd name="T14" fmla="*/ 0 w 3"/>
                    <a:gd name="T15" fmla="*/ 3 h 4"/>
                    <a:gd name="T16" fmla="*/ 0 w 3"/>
                    <a:gd name="T17" fmla="*/ 2 h 4"/>
                    <a:gd name="T18" fmla="*/ 0 w 3"/>
                    <a:gd name="T19" fmla="*/ 2 h 4"/>
                    <a:gd name="T20" fmla="*/ 0 w 3"/>
                    <a:gd name="T21" fmla="*/ 1 h 4"/>
                    <a:gd name="T22" fmla="*/ 2 w 3"/>
                    <a:gd name="T23" fmla="*/ 0 h 4"/>
                    <a:gd name="T24" fmla="*/ 2 w 3"/>
                    <a:gd name="T25" fmla="*/ 0 h 4"/>
                    <a:gd name="T26" fmla="*/ 2 w 3"/>
                    <a:gd name="T27" fmla="*/ 0 h 4"/>
                    <a:gd name="T28" fmla="*/ 3 w 3"/>
                    <a:gd name="T29" fmla="*/ 0 h 4"/>
                    <a:gd name="T30" fmla="*/ 3 w 3"/>
                    <a:gd name="T31" fmla="*/ 1 h 4"/>
                    <a:gd name="T32" fmla="*/ 3 w 3"/>
                    <a:gd name="T33" fmla="*/ 2 h 4"/>
                    <a:gd name="T34" fmla="*/ 3 w 3"/>
                    <a:gd name="T35" fmla="*/ 2 h 4"/>
                    <a:gd name="T36" fmla="*/ 3 w 3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4"/>
                    <a:gd name="T59" fmla="*/ 3 w 3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4">
                      <a:moveTo>
                        <a:pt x="3" y="2"/>
                      </a:move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1" name="Freeform 148"/>
                <p:cNvSpPr>
                  <a:spLocks/>
                </p:cNvSpPr>
                <p:nvPr/>
              </p:nvSpPr>
              <p:spPr bwMode="auto">
                <a:xfrm>
                  <a:off x="1715" y="2041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2" name="Freeform 149"/>
                <p:cNvSpPr>
                  <a:spLocks/>
                </p:cNvSpPr>
                <p:nvPr/>
              </p:nvSpPr>
              <p:spPr bwMode="auto">
                <a:xfrm>
                  <a:off x="1713" y="2011"/>
                  <a:ext cx="4" cy="5"/>
                </a:xfrm>
                <a:custGeom>
                  <a:avLst/>
                  <a:gdLst>
                    <a:gd name="T0" fmla="*/ 4 w 4"/>
                    <a:gd name="T1" fmla="*/ 3 h 5"/>
                    <a:gd name="T2" fmla="*/ 4 w 4"/>
                    <a:gd name="T3" fmla="*/ 3 h 5"/>
                    <a:gd name="T4" fmla="*/ 4 w 4"/>
                    <a:gd name="T5" fmla="*/ 3 h 5"/>
                    <a:gd name="T6" fmla="*/ 4 w 4"/>
                    <a:gd name="T7" fmla="*/ 4 h 5"/>
                    <a:gd name="T8" fmla="*/ 3 w 4"/>
                    <a:gd name="T9" fmla="*/ 5 h 5"/>
                    <a:gd name="T10" fmla="*/ 2 w 4"/>
                    <a:gd name="T11" fmla="*/ 5 h 5"/>
                    <a:gd name="T12" fmla="*/ 2 w 4"/>
                    <a:gd name="T13" fmla="*/ 5 h 5"/>
                    <a:gd name="T14" fmla="*/ 1 w 4"/>
                    <a:gd name="T15" fmla="*/ 5 h 5"/>
                    <a:gd name="T16" fmla="*/ 0 w 4"/>
                    <a:gd name="T17" fmla="*/ 5 h 5"/>
                    <a:gd name="T18" fmla="*/ 0 w 4"/>
                    <a:gd name="T19" fmla="*/ 4 h 5"/>
                    <a:gd name="T20" fmla="*/ 0 w 4"/>
                    <a:gd name="T21" fmla="*/ 3 h 5"/>
                    <a:gd name="T22" fmla="*/ 0 w 4"/>
                    <a:gd name="T23" fmla="*/ 3 h 5"/>
                    <a:gd name="T24" fmla="*/ 0 w 4"/>
                    <a:gd name="T25" fmla="*/ 2 h 5"/>
                    <a:gd name="T26" fmla="*/ 0 w 4"/>
                    <a:gd name="T27" fmla="*/ 1 h 5"/>
                    <a:gd name="T28" fmla="*/ 1 w 4"/>
                    <a:gd name="T29" fmla="*/ 1 h 5"/>
                    <a:gd name="T30" fmla="*/ 2 w 4"/>
                    <a:gd name="T31" fmla="*/ 0 h 5"/>
                    <a:gd name="T32" fmla="*/ 2 w 4"/>
                    <a:gd name="T33" fmla="*/ 0 h 5"/>
                    <a:gd name="T34" fmla="*/ 3 w 4"/>
                    <a:gd name="T35" fmla="*/ 1 h 5"/>
                    <a:gd name="T36" fmla="*/ 4 w 4"/>
                    <a:gd name="T37" fmla="*/ 1 h 5"/>
                    <a:gd name="T38" fmla="*/ 4 w 4"/>
                    <a:gd name="T39" fmla="*/ 2 h 5"/>
                    <a:gd name="T40" fmla="*/ 4 w 4"/>
                    <a:gd name="T41" fmla="*/ 3 h 5"/>
                    <a:gd name="T42" fmla="*/ 4 w 4"/>
                    <a:gd name="T43" fmla="*/ 3 h 5"/>
                    <a:gd name="T44" fmla="*/ 4 w 4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"/>
                    <a:gd name="T70" fmla="*/ 0 h 5"/>
                    <a:gd name="T71" fmla="*/ 4 w 4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" h="5">
                      <a:moveTo>
                        <a:pt x="4" y="3"/>
                      </a:move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4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3" name="Freeform 150"/>
                <p:cNvSpPr>
                  <a:spLocks/>
                </p:cNvSpPr>
                <p:nvPr/>
              </p:nvSpPr>
              <p:spPr bwMode="auto">
                <a:xfrm>
                  <a:off x="1714" y="2013"/>
                  <a:ext cx="3" cy="3"/>
                </a:xfrm>
                <a:custGeom>
                  <a:avLst/>
                  <a:gdLst>
                    <a:gd name="T0" fmla="*/ 3 w 3"/>
                    <a:gd name="T1" fmla="*/ 1 h 3"/>
                    <a:gd name="T2" fmla="*/ 3 w 3"/>
                    <a:gd name="T3" fmla="*/ 1 h 3"/>
                    <a:gd name="T4" fmla="*/ 3 w 3"/>
                    <a:gd name="T5" fmla="*/ 2 h 3"/>
                    <a:gd name="T6" fmla="*/ 2 w 3"/>
                    <a:gd name="T7" fmla="*/ 3 h 3"/>
                    <a:gd name="T8" fmla="*/ 2 w 3"/>
                    <a:gd name="T9" fmla="*/ 3 h 3"/>
                    <a:gd name="T10" fmla="*/ 1 w 3"/>
                    <a:gd name="T11" fmla="*/ 3 h 3"/>
                    <a:gd name="T12" fmla="*/ 0 w 3"/>
                    <a:gd name="T13" fmla="*/ 2 h 3"/>
                    <a:gd name="T14" fmla="*/ 0 w 3"/>
                    <a:gd name="T15" fmla="*/ 2 h 3"/>
                    <a:gd name="T16" fmla="*/ 0 w 3"/>
                    <a:gd name="T17" fmla="*/ 1 h 3"/>
                    <a:gd name="T18" fmla="*/ 0 w 3"/>
                    <a:gd name="T19" fmla="*/ 1 h 3"/>
                    <a:gd name="T20" fmla="*/ 0 w 3"/>
                    <a:gd name="T21" fmla="*/ 0 h 3"/>
                    <a:gd name="T22" fmla="*/ 2 w 3"/>
                    <a:gd name="T23" fmla="*/ 0 h 3"/>
                    <a:gd name="T24" fmla="*/ 2 w 3"/>
                    <a:gd name="T25" fmla="*/ 0 h 3"/>
                    <a:gd name="T26" fmla="*/ 3 w 3"/>
                    <a:gd name="T27" fmla="*/ 0 h 3"/>
                    <a:gd name="T28" fmla="*/ 3 w 3"/>
                    <a:gd name="T29" fmla="*/ 0 h 3"/>
                    <a:gd name="T30" fmla="*/ 3 w 3"/>
                    <a:gd name="T31" fmla="*/ 1 h 3"/>
                    <a:gd name="T32" fmla="*/ 3 w 3"/>
                    <a:gd name="T33" fmla="*/ 1 h 3"/>
                    <a:gd name="T34" fmla="*/ 3 w 3"/>
                    <a:gd name="T35" fmla="*/ 1 h 3"/>
                    <a:gd name="T36" fmla="*/ 3 w 3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3"/>
                    <a:gd name="T59" fmla="*/ 3 w 3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3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4" name="Freeform 151"/>
                <p:cNvSpPr>
                  <a:spLocks/>
                </p:cNvSpPr>
                <p:nvPr/>
              </p:nvSpPr>
              <p:spPr bwMode="auto">
                <a:xfrm>
                  <a:off x="1715" y="2014"/>
                  <a:ext cx="1" cy="0"/>
                </a:xfrm>
                <a:custGeom>
                  <a:avLst/>
                  <a:gdLst>
                    <a:gd name="T0" fmla="*/ 1 w 1"/>
                    <a:gd name="T1" fmla="*/ 1 w 1"/>
                    <a:gd name="T2" fmla="*/ 1 w 1"/>
                    <a:gd name="T3" fmla="*/ 1 w 1"/>
                    <a:gd name="T4" fmla="*/ 0 w 1"/>
                    <a:gd name="T5" fmla="*/ 0 w 1"/>
                    <a:gd name="T6" fmla="*/ 1 w 1"/>
                    <a:gd name="T7" fmla="*/ 1 w 1"/>
                    <a:gd name="T8" fmla="*/ 1 w 1"/>
                    <a:gd name="T9" fmla="*/ 1 w 1"/>
                    <a:gd name="T10" fmla="*/ 1 w 1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w 1"/>
                    <a:gd name="T23" fmla="*/ 1 w 1"/>
                  </a:gdLst>
                  <a:ahLst/>
                  <a:cxnLst>
                    <a:cxn ang="T11">
                      <a:pos x="T0" y="0"/>
                    </a:cxn>
                    <a:cxn ang="T12">
                      <a:pos x="T1" y="0"/>
                    </a:cxn>
                    <a:cxn ang="T13">
                      <a:pos x="T2" y="0"/>
                    </a:cxn>
                    <a:cxn ang="T14">
                      <a:pos x="T3" y="0"/>
                    </a:cxn>
                    <a:cxn ang="T15">
                      <a:pos x="T4" y="0"/>
                    </a:cxn>
                    <a:cxn ang="T16">
                      <a:pos x="T5" y="0"/>
                    </a:cxn>
                    <a:cxn ang="T17">
                      <a:pos x="T6" y="0"/>
                    </a:cxn>
                    <a:cxn ang="T18">
                      <a:pos x="T7" y="0"/>
                    </a:cxn>
                    <a:cxn ang="T19">
                      <a:pos x="T8" y="0"/>
                    </a:cxn>
                    <a:cxn ang="T20">
                      <a:pos x="T9" y="0"/>
                    </a:cxn>
                    <a:cxn ang="T21">
                      <a:pos x="T10" y="0"/>
                    </a:cxn>
                  </a:cxnLst>
                  <a:rect l="T22" t="0" r="T23" b="0"/>
                  <a:pathLst>
                    <a:path w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5" name="Freeform 152"/>
                <p:cNvSpPr>
                  <a:spLocks/>
                </p:cNvSpPr>
                <p:nvPr/>
              </p:nvSpPr>
              <p:spPr bwMode="auto">
                <a:xfrm>
                  <a:off x="1890" y="2014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5 w 5"/>
                    <a:gd name="T7" fmla="*/ 4 h 5"/>
                    <a:gd name="T8" fmla="*/ 4 w 5"/>
                    <a:gd name="T9" fmla="*/ 5 h 5"/>
                    <a:gd name="T10" fmla="*/ 3 w 5"/>
                    <a:gd name="T11" fmla="*/ 5 h 5"/>
                    <a:gd name="T12" fmla="*/ 3 w 5"/>
                    <a:gd name="T13" fmla="*/ 5 h 5"/>
                    <a:gd name="T14" fmla="*/ 2 w 5"/>
                    <a:gd name="T15" fmla="*/ 5 h 5"/>
                    <a:gd name="T16" fmla="*/ 1 w 5"/>
                    <a:gd name="T17" fmla="*/ 5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2 w 5"/>
                    <a:gd name="T29" fmla="*/ 0 h 5"/>
                    <a:gd name="T30" fmla="*/ 3 w 5"/>
                    <a:gd name="T31" fmla="*/ 0 h 5"/>
                    <a:gd name="T32" fmla="*/ 3 w 5"/>
                    <a:gd name="T33" fmla="*/ 0 h 5"/>
                    <a:gd name="T34" fmla="*/ 4 w 5"/>
                    <a:gd name="T35" fmla="*/ 0 h 5"/>
                    <a:gd name="T36" fmla="*/ 5 w 5"/>
                    <a:gd name="T37" fmla="*/ 1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5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6" name="Freeform 153"/>
                <p:cNvSpPr>
                  <a:spLocks/>
                </p:cNvSpPr>
                <p:nvPr/>
              </p:nvSpPr>
              <p:spPr bwMode="auto">
                <a:xfrm>
                  <a:off x="1891" y="2015"/>
                  <a:ext cx="4" cy="4"/>
                </a:xfrm>
                <a:custGeom>
                  <a:avLst/>
                  <a:gdLst>
                    <a:gd name="T0" fmla="*/ 4 w 4"/>
                    <a:gd name="T1" fmla="*/ 2 h 4"/>
                    <a:gd name="T2" fmla="*/ 4 w 4"/>
                    <a:gd name="T3" fmla="*/ 2 h 4"/>
                    <a:gd name="T4" fmla="*/ 4 w 4"/>
                    <a:gd name="T5" fmla="*/ 3 h 4"/>
                    <a:gd name="T6" fmla="*/ 2 w 4"/>
                    <a:gd name="T7" fmla="*/ 4 h 4"/>
                    <a:gd name="T8" fmla="*/ 2 w 4"/>
                    <a:gd name="T9" fmla="*/ 4 h 4"/>
                    <a:gd name="T10" fmla="*/ 1 w 4"/>
                    <a:gd name="T11" fmla="*/ 4 h 4"/>
                    <a:gd name="T12" fmla="*/ 1 w 4"/>
                    <a:gd name="T13" fmla="*/ 3 h 4"/>
                    <a:gd name="T14" fmla="*/ 0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1 w 4"/>
                    <a:gd name="T21" fmla="*/ 1 h 4"/>
                    <a:gd name="T22" fmla="*/ 2 w 4"/>
                    <a:gd name="T23" fmla="*/ 0 h 4"/>
                    <a:gd name="T24" fmla="*/ 2 w 4"/>
                    <a:gd name="T25" fmla="*/ 0 h 4"/>
                    <a:gd name="T26" fmla="*/ 3 w 4"/>
                    <a:gd name="T27" fmla="*/ 0 h 4"/>
                    <a:gd name="T28" fmla="*/ 4 w 4"/>
                    <a:gd name="T29" fmla="*/ 0 h 4"/>
                    <a:gd name="T30" fmla="*/ 4 w 4"/>
                    <a:gd name="T31" fmla="*/ 1 h 4"/>
                    <a:gd name="T32" fmla="*/ 4 w 4"/>
                    <a:gd name="T33" fmla="*/ 2 h 4"/>
                    <a:gd name="T34" fmla="*/ 4 w 4"/>
                    <a:gd name="T35" fmla="*/ 2 h 4"/>
                    <a:gd name="T36" fmla="*/ 4 w 4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7" name="Freeform 154"/>
                <p:cNvSpPr>
                  <a:spLocks/>
                </p:cNvSpPr>
                <p:nvPr/>
              </p:nvSpPr>
              <p:spPr bwMode="auto">
                <a:xfrm>
                  <a:off x="1893" y="2016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8" name="Freeform 155"/>
                <p:cNvSpPr>
                  <a:spLocks/>
                </p:cNvSpPr>
                <p:nvPr/>
              </p:nvSpPr>
              <p:spPr bwMode="auto">
                <a:xfrm>
                  <a:off x="1890" y="1987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5 w 5"/>
                    <a:gd name="T7" fmla="*/ 4 h 5"/>
                    <a:gd name="T8" fmla="*/ 4 w 5"/>
                    <a:gd name="T9" fmla="*/ 5 h 5"/>
                    <a:gd name="T10" fmla="*/ 3 w 5"/>
                    <a:gd name="T11" fmla="*/ 5 h 5"/>
                    <a:gd name="T12" fmla="*/ 3 w 5"/>
                    <a:gd name="T13" fmla="*/ 5 h 5"/>
                    <a:gd name="T14" fmla="*/ 2 w 5"/>
                    <a:gd name="T15" fmla="*/ 5 h 5"/>
                    <a:gd name="T16" fmla="*/ 1 w 5"/>
                    <a:gd name="T17" fmla="*/ 4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2 w 5"/>
                    <a:gd name="T29" fmla="*/ 1 h 5"/>
                    <a:gd name="T30" fmla="*/ 3 w 5"/>
                    <a:gd name="T31" fmla="*/ 0 h 5"/>
                    <a:gd name="T32" fmla="*/ 3 w 5"/>
                    <a:gd name="T33" fmla="*/ 0 h 5"/>
                    <a:gd name="T34" fmla="*/ 4 w 5"/>
                    <a:gd name="T35" fmla="*/ 0 h 5"/>
                    <a:gd name="T36" fmla="*/ 5 w 5"/>
                    <a:gd name="T37" fmla="*/ 1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5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1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59" name="Freeform 156"/>
                <p:cNvSpPr>
                  <a:spLocks/>
                </p:cNvSpPr>
                <p:nvPr/>
              </p:nvSpPr>
              <p:spPr bwMode="auto">
                <a:xfrm>
                  <a:off x="1891" y="1988"/>
                  <a:ext cx="4" cy="4"/>
                </a:xfrm>
                <a:custGeom>
                  <a:avLst/>
                  <a:gdLst>
                    <a:gd name="T0" fmla="*/ 4 w 4"/>
                    <a:gd name="T1" fmla="*/ 1 h 4"/>
                    <a:gd name="T2" fmla="*/ 4 w 4"/>
                    <a:gd name="T3" fmla="*/ 1 h 4"/>
                    <a:gd name="T4" fmla="*/ 4 w 4"/>
                    <a:gd name="T5" fmla="*/ 3 h 4"/>
                    <a:gd name="T6" fmla="*/ 2 w 4"/>
                    <a:gd name="T7" fmla="*/ 4 h 4"/>
                    <a:gd name="T8" fmla="*/ 2 w 4"/>
                    <a:gd name="T9" fmla="*/ 4 h 4"/>
                    <a:gd name="T10" fmla="*/ 1 w 4"/>
                    <a:gd name="T11" fmla="*/ 3 h 4"/>
                    <a:gd name="T12" fmla="*/ 1 w 4"/>
                    <a:gd name="T13" fmla="*/ 3 h 4"/>
                    <a:gd name="T14" fmla="*/ 0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1 w 4"/>
                    <a:gd name="T21" fmla="*/ 0 h 4"/>
                    <a:gd name="T22" fmla="*/ 2 w 4"/>
                    <a:gd name="T23" fmla="*/ 0 h 4"/>
                    <a:gd name="T24" fmla="*/ 2 w 4"/>
                    <a:gd name="T25" fmla="*/ 0 h 4"/>
                    <a:gd name="T26" fmla="*/ 3 w 4"/>
                    <a:gd name="T27" fmla="*/ 0 h 4"/>
                    <a:gd name="T28" fmla="*/ 4 w 4"/>
                    <a:gd name="T29" fmla="*/ 0 h 4"/>
                    <a:gd name="T30" fmla="*/ 4 w 4"/>
                    <a:gd name="T31" fmla="*/ 1 h 4"/>
                    <a:gd name="T32" fmla="*/ 4 w 4"/>
                    <a:gd name="T33" fmla="*/ 1 h 4"/>
                    <a:gd name="T34" fmla="*/ 4 w 4"/>
                    <a:gd name="T35" fmla="*/ 1 h 4"/>
                    <a:gd name="T36" fmla="*/ 4 w 4"/>
                    <a:gd name="T37" fmla="*/ 1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1"/>
                      </a:moveTo>
                      <a:lnTo>
                        <a:pt x="4" y="1"/>
                      </a:lnTo>
                      <a:lnTo>
                        <a:pt x="4" y="3"/>
                      </a:lnTo>
                      <a:lnTo>
                        <a:pt x="2" y="4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0" name="Freeform 157"/>
                <p:cNvSpPr>
                  <a:spLocks/>
                </p:cNvSpPr>
                <p:nvPr/>
              </p:nvSpPr>
              <p:spPr bwMode="auto">
                <a:xfrm>
                  <a:off x="1893" y="1989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1" name="Freeform 158"/>
                <p:cNvSpPr>
                  <a:spLocks/>
                </p:cNvSpPr>
                <p:nvPr/>
              </p:nvSpPr>
              <p:spPr bwMode="auto">
                <a:xfrm>
                  <a:off x="1890" y="2211"/>
                  <a:ext cx="5" cy="4"/>
                </a:xfrm>
                <a:custGeom>
                  <a:avLst/>
                  <a:gdLst>
                    <a:gd name="T0" fmla="*/ 5 w 5"/>
                    <a:gd name="T1" fmla="*/ 2 h 4"/>
                    <a:gd name="T2" fmla="*/ 5 w 5"/>
                    <a:gd name="T3" fmla="*/ 2 h 4"/>
                    <a:gd name="T4" fmla="*/ 5 w 5"/>
                    <a:gd name="T5" fmla="*/ 3 h 4"/>
                    <a:gd name="T6" fmla="*/ 4 w 5"/>
                    <a:gd name="T7" fmla="*/ 3 h 4"/>
                    <a:gd name="T8" fmla="*/ 3 w 5"/>
                    <a:gd name="T9" fmla="*/ 4 h 4"/>
                    <a:gd name="T10" fmla="*/ 2 w 5"/>
                    <a:gd name="T11" fmla="*/ 4 h 4"/>
                    <a:gd name="T12" fmla="*/ 2 w 5"/>
                    <a:gd name="T13" fmla="*/ 4 h 4"/>
                    <a:gd name="T14" fmla="*/ 1 w 5"/>
                    <a:gd name="T15" fmla="*/ 4 h 4"/>
                    <a:gd name="T16" fmla="*/ 1 w 5"/>
                    <a:gd name="T17" fmla="*/ 4 h 4"/>
                    <a:gd name="T18" fmla="*/ 0 w 5"/>
                    <a:gd name="T19" fmla="*/ 3 h 4"/>
                    <a:gd name="T20" fmla="*/ 0 w 5"/>
                    <a:gd name="T21" fmla="*/ 2 h 4"/>
                    <a:gd name="T22" fmla="*/ 0 w 5"/>
                    <a:gd name="T23" fmla="*/ 2 h 4"/>
                    <a:gd name="T24" fmla="*/ 0 w 5"/>
                    <a:gd name="T25" fmla="*/ 1 h 4"/>
                    <a:gd name="T26" fmla="*/ 1 w 5"/>
                    <a:gd name="T27" fmla="*/ 1 h 4"/>
                    <a:gd name="T28" fmla="*/ 1 w 5"/>
                    <a:gd name="T29" fmla="*/ 0 h 4"/>
                    <a:gd name="T30" fmla="*/ 2 w 5"/>
                    <a:gd name="T31" fmla="*/ 0 h 4"/>
                    <a:gd name="T32" fmla="*/ 2 w 5"/>
                    <a:gd name="T33" fmla="*/ 0 h 4"/>
                    <a:gd name="T34" fmla="*/ 3 w 5"/>
                    <a:gd name="T35" fmla="*/ 0 h 4"/>
                    <a:gd name="T36" fmla="*/ 4 w 5"/>
                    <a:gd name="T37" fmla="*/ 0 h 4"/>
                    <a:gd name="T38" fmla="*/ 5 w 5"/>
                    <a:gd name="T39" fmla="*/ 1 h 4"/>
                    <a:gd name="T40" fmla="*/ 5 w 5"/>
                    <a:gd name="T41" fmla="*/ 2 h 4"/>
                    <a:gd name="T42" fmla="*/ 5 w 5"/>
                    <a:gd name="T43" fmla="*/ 2 h 4"/>
                    <a:gd name="T44" fmla="*/ 5 w 5"/>
                    <a:gd name="T45" fmla="*/ 2 h 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4"/>
                    <a:gd name="T71" fmla="*/ 5 w 5"/>
                    <a:gd name="T72" fmla="*/ 4 h 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4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2" name="Freeform 159"/>
                <p:cNvSpPr>
                  <a:spLocks/>
                </p:cNvSpPr>
                <p:nvPr/>
              </p:nvSpPr>
              <p:spPr bwMode="auto">
                <a:xfrm>
                  <a:off x="1891" y="2212"/>
                  <a:ext cx="4" cy="3"/>
                </a:xfrm>
                <a:custGeom>
                  <a:avLst/>
                  <a:gdLst>
                    <a:gd name="T0" fmla="*/ 4 w 4"/>
                    <a:gd name="T1" fmla="*/ 1 h 3"/>
                    <a:gd name="T2" fmla="*/ 4 w 4"/>
                    <a:gd name="T3" fmla="*/ 1 h 3"/>
                    <a:gd name="T4" fmla="*/ 3 w 4"/>
                    <a:gd name="T5" fmla="*/ 2 h 3"/>
                    <a:gd name="T6" fmla="*/ 2 w 4"/>
                    <a:gd name="T7" fmla="*/ 3 h 3"/>
                    <a:gd name="T8" fmla="*/ 2 w 4"/>
                    <a:gd name="T9" fmla="*/ 3 h 3"/>
                    <a:gd name="T10" fmla="*/ 1 w 4"/>
                    <a:gd name="T11" fmla="*/ 3 h 3"/>
                    <a:gd name="T12" fmla="*/ 1 w 4"/>
                    <a:gd name="T13" fmla="*/ 2 h 3"/>
                    <a:gd name="T14" fmla="*/ 0 w 4"/>
                    <a:gd name="T15" fmla="*/ 2 h 3"/>
                    <a:gd name="T16" fmla="*/ 0 w 4"/>
                    <a:gd name="T17" fmla="*/ 1 h 3"/>
                    <a:gd name="T18" fmla="*/ 0 w 4"/>
                    <a:gd name="T19" fmla="*/ 1 h 3"/>
                    <a:gd name="T20" fmla="*/ 1 w 4"/>
                    <a:gd name="T21" fmla="*/ 0 h 3"/>
                    <a:gd name="T22" fmla="*/ 2 w 4"/>
                    <a:gd name="T23" fmla="*/ 0 h 3"/>
                    <a:gd name="T24" fmla="*/ 2 w 4"/>
                    <a:gd name="T25" fmla="*/ 0 h 3"/>
                    <a:gd name="T26" fmla="*/ 3 w 4"/>
                    <a:gd name="T27" fmla="*/ 0 h 3"/>
                    <a:gd name="T28" fmla="*/ 3 w 4"/>
                    <a:gd name="T29" fmla="*/ 0 h 3"/>
                    <a:gd name="T30" fmla="*/ 4 w 4"/>
                    <a:gd name="T31" fmla="*/ 1 h 3"/>
                    <a:gd name="T32" fmla="*/ 4 w 4"/>
                    <a:gd name="T33" fmla="*/ 1 h 3"/>
                    <a:gd name="T34" fmla="*/ 4 w 4"/>
                    <a:gd name="T35" fmla="*/ 1 h 3"/>
                    <a:gd name="T36" fmla="*/ 4 w 4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1"/>
                      </a:move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3" name="Freeform 160"/>
                <p:cNvSpPr>
                  <a:spLocks/>
                </p:cNvSpPr>
                <p:nvPr/>
              </p:nvSpPr>
              <p:spPr bwMode="auto">
                <a:xfrm>
                  <a:off x="1893" y="2213"/>
                  <a:ext cx="1" cy="0"/>
                </a:xfrm>
                <a:custGeom>
                  <a:avLst/>
                  <a:gdLst>
                    <a:gd name="T0" fmla="*/ 1 w 1"/>
                    <a:gd name="T1" fmla="*/ 1 w 1"/>
                    <a:gd name="T2" fmla="*/ 0 w 1"/>
                    <a:gd name="T3" fmla="*/ 0 w 1"/>
                    <a:gd name="T4" fmla="*/ 0 w 1"/>
                    <a:gd name="T5" fmla="*/ 0 w 1"/>
                    <a:gd name="T6" fmla="*/ 0 w 1"/>
                    <a:gd name="T7" fmla="*/ 0 w 1"/>
                    <a:gd name="T8" fmla="*/ 1 w 1"/>
                    <a:gd name="T9" fmla="*/ 1 w 1"/>
                    <a:gd name="T10" fmla="*/ 1 w 1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w 1"/>
                    <a:gd name="T23" fmla="*/ 1 w 1"/>
                  </a:gdLst>
                  <a:ahLst/>
                  <a:cxnLst>
                    <a:cxn ang="T11">
                      <a:pos x="T0" y="0"/>
                    </a:cxn>
                    <a:cxn ang="T12">
                      <a:pos x="T1" y="0"/>
                    </a:cxn>
                    <a:cxn ang="T13">
                      <a:pos x="T2" y="0"/>
                    </a:cxn>
                    <a:cxn ang="T14">
                      <a:pos x="T3" y="0"/>
                    </a:cxn>
                    <a:cxn ang="T15">
                      <a:pos x="T4" y="0"/>
                    </a:cxn>
                    <a:cxn ang="T16">
                      <a:pos x="T5" y="0"/>
                    </a:cxn>
                    <a:cxn ang="T17">
                      <a:pos x="T6" y="0"/>
                    </a:cxn>
                    <a:cxn ang="T18">
                      <a:pos x="T7" y="0"/>
                    </a:cxn>
                    <a:cxn ang="T19">
                      <a:pos x="T8" y="0"/>
                    </a:cxn>
                    <a:cxn ang="T20">
                      <a:pos x="T9" y="0"/>
                    </a:cxn>
                    <a:cxn ang="T21">
                      <a:pos x="T10" y="0"/>
                    </a:cxn>
                  </a:cxnLst>
                  <a:rect l="T22" t="0" r="T23" b="0"/>
                  <a:pathLst>
                    <a:path w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4" name="Freeform 161"/>
                <p:cNvSpPr>
                  <a:spLocks/>
                </p:cNvSpPr>
                <p:nvPr/>
              </p:nvSpPr>
              <p:spPr bwMode="auto">
                <a:xfrm>
                  <a:off x="1725" y="2068"/>
                  <a:ext cx="2" cy="1"/>
                </a:xfrm>
                <a:custGeom>
                  <a:avLst/>
                  <a:gdLst>
                    <a:gd name="T0" fmla="*/ 2 w 2"/>
                    <a:gd name="T1" fmla="*/ 0 h 1"/>
                    <a:gd name="T2" fmla="*/ 2 w 2"/>
                    <a:gd name="T3" fmla="*/ 0 h 1"/>
                    <a:gd name="T4" fmla="*/ 2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1 w 2"/>
                    <a:gd name="T11" fmla="*/ 1 h 1"/>
                    <a:gd name="T12" fmla="*/ 0 w 2"/>
                    <a:gd name="T13" fmla="*/ 0 h 1"/>
                    <a:gd name="T14" fmla="*/ 0 w 2"/>
                    <a:gd name="T15" fmla="*/ 0 h 1"/>
                    <a:gd name="T16" fmla="*/ 1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2 w 2"/>
                    <a:gd name="T23" fmla="*/ 0 h 1"/>
                    <a:gd name="T24" fmla="*/ 2 w 2"/>
                    <a:gd name="T25" fmla="*/ 0 h 1"/>
                    <a:gd name="T26" fmla="*/ 2 w 2"/>
                    <a:gd name="T27" fmla="*/ 0 h 1"/>
                    <a:gd name="T28" fmla="*/ 2 w 2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5" name="Freeform 162"/>
                <p:cNvSpPr>
                  <a:spLocks/>
                </p:cNvSpPr>
                <p:nvPr/>
              </p:nvSpPr>
              <p:spPr bwMode="auto">
                <a:xfrm>
                  <a:off x="1725" y="2070"/>
                  <a:ext cx="2" cy="1"/>
                </a:xfrm>
                <a:custGeom>
                  <a:avLst/>
                  <a:gdLst>
                    <a:gd name="T0" fmla="*/ 2 w 2"/>
                    <a:gd name="T1" fmla="*/ 1 h 1"/>
                    <a:gd name="T2" fmla="*/ 2 w 2"/>
                    <a:gd name="T3" fmla="*/ 1 h 1"/>
                    <a:gd name="T4" fmla="*/ 2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0 w 2"/>
                    <a:gd name="T11" fmla="*/ 1 h 1"/>
                    <a:gd name="T12" fmla="*/ 0 w 2"/>
                    <a:gd name="T13" fmla="*/ 1 h 1"/>
                    <a:gd name="T14" fmla="*/ 0 w 2"/>
                    <a:gd name="T15" fmla="*/ 1 h 1"/>
                    <a:gd name="T16" fmla="*/ 0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2 w 2"/>
                    <a:gd name="T23" fmla="*/ 0 h 1"/>
                    <a:gd name="T24" fmla="*/ 2 w 2"/>
                    <a:gd name="T25" fmla="*/ 1 h 1"/>
                    <a:gd name="T26" fmla="*/ 2 w 2"/>
                    <a:gd name="T27" fmla="*/ 1 h 1"/>
                    <a:gd name="T28" fmla="*/ 2 w 2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6" name="Freeform 163"/>
                <p:cNvSpPr>
                  <a:spLocks/>
                </p:cNvSpPr>
                <p:nvPr/>
              </p:nvSpPr>
              <p:spPr bwMode="auto">
                <a:xfrm>
                  <a:off x="1725" y="2072"/>
                  <a:ext cx="2" cy="1"/>
                </a:xfrm>
                <a:custGeom>
                  <a:avLst/>
                  <a:gdLst>
                    <a:gd name="T0" fmla="*/ 2 w 2"/>
                    <a:gd name="T1" fmla="*/ 0 h 1"/>
                    <a:gd name="T2" fmla="*/ 2 w 2"/>
                    <a:gd name="T3" fmla="*/ 0 h 1"/>
                    <a:gd name="T4" fmla="*/ 1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0 w 2"/>
                    <a:gd name="T11" fmla="*/ 1 h 1"/>
                    <a:gd name="T12" fmla="*/ 0 w 2"/>
                    <a:gd name="T13" fmla="*/ 1 h 1"/>
                    <a:gd name="T14" fmla="*/ 0 w 2"/>
                    <a:gd name="T15" fmla="*/ 1 h 1"/>
                    <a:gd name="T16" fmla="*/ 0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1 w 2"/>
                    <a:gd name="T23" fmla="*/ 0 h 1"/>
                    <a:gd name="T24" fmla="*/ 2 w 2"/>
                    <a:gd name="T25" fmla="*/ 0 h 1"/>
                    <a:gd name="T26" fmla="*/ 2 w 2"/>
                    <a:gd name="T27" fmla="*/ 0 h 1"/>
                    <a:gd name="T28" fmla="*/ 2 w 2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7" name="Freeform 164"/>
                <p:cNvSpPr>
                  <a:spLocks/>
                </p:cNvSpPr>
                <p:nvPr/>
              </p:nvSpPr>
              <p:spPr bwMode="auto">
                <a:xfrm>
                  <a:off x="1714" y="2057"/>
                  <a:ext cx="9" cy="26"/>
                </a:xfrm>
                <a:custGeom>
                  <a:avLst/>
                  <a:gdLst>
                    <a:gd name="T0" fmla="*/ 0 w 9"/>
                    <a:gd name="T1" fmla="*/ 1 h 26"/>
                    <a:gd name="T2" fmla="*/ 0 w 9"/>
                    <a:gd name="T3" fmla="*/ 18 h 26"/>
                    <a:gd name="T4" fmla="*/ 0 w 9"/>
                    <a:gd name="T5" fmla="*/ 18 h 26"/>
                    <a:gd name="T6" fmla="*/ 0 w 9"/>
                    <a:gd name="T7" fmla="*/ 21 h 26"/>
                    <a:gd name="T8" fmla="*/ 1 w 9"/>
                    <a:gd name="T9" fmla="*/ 24 h 26"/>
                    <a:gd name="T10" fmla="*/ 1 w 9"/>
                    <a:gd name="T11" fmla="*/ 25 h 26"/>
                    <a:gd name="T12" fmla="*/ 2 w 9"/>
                    <a:gd name="T13" fmla="*/ 26 h 26"/>
                    <a:gd name="T14" fmla="*/ 2 w 9"/>
                    <a:gd name="T15" fmla="*/ 26 h 26"/>
                    <a:gd name="T16" fmla="*/ 2 w 9"/>
                    <a:gd name="T17" fmla="*/ 26 h 26"/>
                    <a:gd name="T18" fmla="*/ 2 w 9"/>
                    <a:gd name="T19" fmla="*/ 26 h 26"/>
                    <a:gd name="T20" fmla="*/ 9 w 9"/>
                    <a:gd name="T21" fmla="*/ 25 h 26"/>
                    <a:gd name="T22" fmla="*/ 9 w 9"/>
                    <a:gd name="T23" fmla="*/ 17 h 26"/>
                    <a:gd name="T24" fmla="*/ 8 w 9"/>
                    <a:gd name="T25" fmla="*/ 0 h 26"/>
                    <a:gd name="T26" fmla="*/ 0 w 9"/>
                    <a:gd name="T27" fmla="*/ 1 h 26"/>
                    <a:gd name="T28" fmla="*/ 0 w 9"/>
                    <a:gd name="T29" fmla="*/ 1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"/>
                    <a:gd name="T46" fmla="*/ 0 h 26"/>
                    <a:gd name="T47" fmla="*/ 9 w 9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" h="26">
                      <a:moveTo>
                        <a:pt x="0" y="1"/>
                      </a:move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1" y="24"/>
                      </a:lnTo>
                      <a:lnTo>
                        <a:pt x="1" y="25"/>
                      </a:lnTo>
                      <a:lnTo>
                        <a:pt x="2" y="26"/>
                      </a:lnTo>
                      <a:lnTo>
                        <a:pt x="9" y="25"/>
                      </a:lnTo>
                      <a:lnTo>
                        <a:pt x="9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8" name="Freeform 165"/>
                <p:cNvSpPr>
                  <a:spLocks/>
                </p:cNvSpPr>
                <p:nvPr/>
              </p:nvSpPr>
              <p:spPr bwMode="auto">
                <a:xfrm>
                  <a:off x="1714" y="2057"/>
                  <a:ext cx="9" cy="20"/>
                </a:xfrm>
                <a:custGeom>
                  <a:avLst/>
                  <a:gdLst>
                    <a:gd name="T0" fmla="*/ 0 w 9"/>
                    <a:gd name="T1" fmla="*/ 1 h 20"/>
                    <a:gd name="T2" fmla="*/ 1 w 9"/>
                    <a:gd name="T3" fmla="*/ 18 h 20"/>
                    <a:gd name="T4" fmla="*/ 1 w 9"/>
                    <a:gd name="T5" fmla="*/ 18 h 20"/>
                    <a:gd name="T6" fmla="*/ 2 w 9"/>
                    <a:gd name="T7" fmla="*/ 19 h 20"/>
                    <a:gd name="T8" fmla="*/ 3 w 9"/>
                    <a:gd name="T9" fmla="*/ 19 h 20"/>
                    <a:gd name="T10" fmla="*/ 5 w 9"/>
                    <a:gd name="T11" fmla="*/ 20 h 20"/>
                    <a:gd name="T12" fmla="*/ 5 w 9"/>
                    <a:gd name="T13" fmla="*/ 20 h 20"/>
                    <a:gd name="T14" fmla="*/ 7 w 9"/>
                    <a:gd name="T15" fmla="*/ 19 h 20"/>
                    <a:gd name="T16" fmla="*/ 8 w 9"/>
                    <a:gd name="T17" fmla="*/ 18 h 20"/>
                    <a:gd name="T18" fmla="*/ 8 w 9"/>
                    <a:gd name="T19" fmla="*/ 17 h 20"/>
                    <a:gd name="T20" fmla="*/ 9 w 9"/>
                    <a:gd name="T21" fmla="*/ 0 h 20"/>
                    <a:gd name="T22" fmla="*/ 0 w 9"/>
                    <a:gd name="T23" fmla="*/ 1 h 20"/>
                    <a:gd name="T24" fmla="*/ 0 w 9"/>
                    <a:gd name="T25" fmla="*/ 1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"/>
                    <a:gd name="T40" fmla="*/ 0 h 20"/>
                    <a:gd name="T41" fmla="*/ 9 w 9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" h="20">
                      <a:moveTo>
                        <a:pt x="0" y="1"/>
                      </a:moveTo>
                      <a:lnTo>
                        <a:pt x="1" y="18"/>
                      </a:lnTo>
                      <a:lnTo>
                        <a:pt x="2" y="19"/>
                      </a:lnTo>
                      <a:lnTo>
                        <a:pt x="3" y="19"/>
                      </a:lnTo>
                      <a:lnTo>
                        <a:pt x="5" y="20"/>
                      </a:lnTo>
                      <a:lnTo>
                        <a:pt x="7" y="19"/>
                      </a:lnTo>
                      <a:lnTo>
                        <a:pt x="8" y="18"/>
                      </a:lnTo>
                      <a:lnTo>
                        <a:pt x="8" y="17"/>
                      </a:lnTo>
                      <a:lnTo>
                        <a:pt x="9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69" name="Freeform 166"/>
                <p:cNvSpPr>
                  <a:spLocks/>
                </p:cNvSpPr>
                <p:nvPr/>
              </p:nvSpPr>
              <p:spPr bwMode="auto">
                <a:xfrm>
                  <a:off x="1716" y="2057"/>
                  <a:ext cx="5" cy="5"/>
                </a:xfrm>
                <a:custGeom>
                  <a:avLst/>
                  <a:gdLst>
                    <a:gd name="T0" fmla="*/ 5 w 5"/>
                    <a:gd name="T1" fmla="*/ 3 h 5"/>
                    <a:gd name="T2" fmla="*/ 5 w 5"/>
                    <a:gd name="T3" fmla="*/ 3 h 5"/>
                    <a:gd name="T4" fmla="*/ 5 w 5"/>
                    <a:gd name="T5" fmla="*/ 4 h 5"/>
                    <a:gd name="T6" fmla="*/ 4 w 5"/>
                    <a:gd name="T7" fmla="*/ 4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1 w 5"/>
                    <a:gd name="T17" fmla="*/ 4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1 w 5"/>
                    <a:gd name="T29" fmla="*/ 1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1 h 5"/>
                    <a:gd name="T38" fmla="*/ 5 w 5"/>
                    <a:gd name="T39" fmla="*/ 2 h 5"/>
                    <a:gd name="T40" fmla="*/ 5 w 5"/>
                    <a:gd name="T41" fmla="*/ 3 h 5"/>
                    <a:gd name="T42" fmla="*/ 5 w 5"/>
                    <a:gd name="T43" fmla="*/ 3 h 5"/>
                    <a:gd name="T44" fmla="*/ 5 w 5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3"/>
                      </a:moveTo>
                      <a:lnTo>
                        <a:pt x="5" y="3"/>
                      </a:lnTo>
                      <a:lnTo>
                        <a:pt x="5" y="4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5" y="2"/>
                      </a:lnTo>
                      <a:lnTo>
                        <a:pt x="5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0" name="Freeform 167"/>
                <p:cNvSpPr>
                  <a:spLocks/>
                </p:cNvSpPr>
                <p:nvPr/>
              </p:nvSpPr>
              <p:spPr bwMode="auto">
                <a:xfrm>
                  <a:off x="1717" y="2058"/>
                  <a:ext cx="4" cy="4"/>
                </a:xfrm>
                <a:custGeom>
                  <a:avLst/>
                  <a:gdLst>
                    <a:gd name="T0" fmla="*/ 4 w 4"/>
                    <a:gd name="T1" fmla="*/ 2 h 4"/>
                    <a:gd name="T2" fmla="*/ 4 w 4"/>
                    <a:gd name="T3" fmla="*/ 2 h 4"/>
                    <a:gd name="T4" fmla="*/ 3 w 4"/>
                    <a:gd name="T5" fmla="*/ 3 h 4"/>
                    <a:gd name="T6" fmla="*/ 2 w 4"/>
                    <a:gd name="T7" fmla="*/ 4 h 4"/>
                    <a:gd name="T8" fmla="*/ 2 w 4"/>
                    <a:gd name="T9" fmla="*/ 4 h 4"/>
                    <a:gd name="T10" fmla="*/ 1 w 4"/>
                    <a:gd name="T11" fmla="*/ 3 h 4"/>
                    <a:gd name="T12" fmla="*/ 0 w 4"/>
                    <a:gd name="T13" fmla="*/ 3 h 4"/>
                    <a:gd name="T14" fmla="*/ 0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0 w 4"/>
                    <a:gd name="T21" fmla="*/ 1 h 4"/>
                    <a:gd name="T22" fmla="*/ 2 w 4"/>
                    <a:gd name="T23" fmla="*/ 0 h 4"/>
                    <a:gd name="T24" fmla="*/ 2 w 4"/>
                    <a:gd name="T25" fmla="*/ 0 h 4"/>
                    <a:gd name="T26" fmla="*/ 3 w 4"/>
                    <a:gd name="T27" fmla="*/ 0 h 4"/>
                    <a:gd name="T28" fmla="*/ 3 w 4"/>
                    <a:gd name="T29" fmla="*/ 1 h 4"/>
                    <a:gd name="T30" fmla="*/ 4 w 4"/>
                    <a:gd name="T31" fmla="*/ 1 h 4"/>
                    <a:gd name="T32" fmla="*/ 4 w 4"/>
                    <a:gd name="T33" fmla="*/ 2 h 4"/>
                    <a:gd name="T34" fmla="*/ 4 w 4"/>
                    <a:gd name="T35" fmla="*/ 2 h 4"/>
                    <a:gd name="T36" fmla="*/ 4 w 4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2" y="4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1" name="Freeform 168"/>
                <p:cNvSpPr>
                  <a:spLocks/>
                </p:cNvSpPr>
                <p:nvPr/>
              </p:nvSpPr>
              <p:spPr bwMode="auto">
                <a:xfrm>
                  <a:off x="1718" y="2060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2" name="Freeform 169"/>
                <p:cNvSpPr>
                  <a:spLocks/>
                </p:cNvSpPr>
                <p:nvPr/>
              </p:nvSpPr>
              <p:spPr bwMode="auto">
                <a:xfrm>
                  <a:off x="1716" y="2069"/>
                  <a:ext cx="1" cy="2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1 h 2"/>
                    <a:gd name="T4" fmla="*/ 1 w 1"/>
                    <a:gd name="T5" fmla="*/ 1 h 2"/>
                    <a:gd name="T6" fmla="*/ 1 w 1"/>
                    <a:gd name="T7" fmla="*/ 2 h 2"/>
                    <a:gd name="T8" fmla="*/ 1 w 1"/>
                    <a:gd name="T9" fmla="*/ 2 h 2"/>
                    <a:gd name="T10" fmla="*/ 0 w 1"/>
                    <a:gd name="T11" fmla="*/ 1 h 2"/>
                    <a:gd name="T12" fmla="*/ 0 w 1"/>
                    <a:gd name="T13" fmla="*/ 1 h 2"/>
                    <a:gd name="T14" fmla="*/ 0 w 1"/>
                    <a:gd name="T15" fmla="*/ 1 h 2"/>
                    <a:gd name="T16" fmla="*/ 0 w 1"/>
                    <a:gd name="T17" fmla="*/ 0 h 2"/>
                    <a:gd name="T18" fmla="*/ 1 w 1"/>
                    <a:gd name="T19" fmla="*/ 0 h 2"/>
                    <a:gd name="T20" fmla="*/ 1 w 1"/>
                    <a:gd name="T21" fmla="*/ 0 h 2"/>
                    <a:gd name="T22" fmla="*/ 1 w 1"/>
                    <a:gd name="T23" fmla="*/ 0 h 2"/>
                    <a:gd name="T24" fmla="*/ 1 w 1"/>
                    <a:gd name="T25" fmla="*/ 1 h 2"/>
                    <a:gd name="T26" fmla="*/ 1 w 1"/>
                    <a:gd name="T27" fmla="*/ 1 h 2"/>
                    <a:gd name="T28" fmla="*/ 1 w 1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2"/>
                    <a:gd name="T47" fmla="*/ 1 w 1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2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3" name="Freeform 170"/>
                <p:cNvSpPr>
                  <a:spLocks/>
                </p:cNvSpPr>
                <p:nvPr/>
              </p:nvSpPr>
              <p:spPr bwMode="auto">
                <a:xfrm>
                  <a:off x="1716" y="2071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  <a:gd name="T8" fmla="*/ 1 w 1"/>
                    <a:gd name="T9" fmla="*/ 1 h 1"/>
                    <a:gd name="T10" fmla="*/ 0 w 1"/>
                    <a:gd name="T11" fmla="*/ 1 h 1"/>
                    <a:gd name="T12" fmla="*/ 0 w 1"/>
                    <a:gd name="T13" fmla="*/ 1 h 1"/>
                    <a:gd name="T14" fmla="*/ 0 w 1"/>
                    <a:gd name="T15" fmla="*/ 1 h 1"/>
                    <a:gd name="T16" fmla="*/ 0 w 1"/>
                    <a:gd name="T17" fmla="*/ 1 h 1"/>
                    <a:gd name="T18" fmla="*/ 1 w 1"/>
                    <a:gd name="T19" fmla="*/ 0 h 1"/>
                    <a:gd name="T20" fmla="*/ 1 w 1"/>
                    <a:gd name="T21" fmla="*/ 0 h 1"/>
                    <a:gd name="T22" fmla="*/ 1 w 1"/>
                    <a:gd name="T23" fmla="*/ 1 h 1"/>
                    <a:gd name="T24" fmla="*/ 1 w 1"/>
                    <a:gd name="T25" fmla="*/ 1 h 1"/>
                    <a:gd name="T26" fmla="*/ 1 w 1"/>
                    <a:gd name="T27" fmla="*/ 1 h 1"/>
                    <a:gd name="T28" fmla="*/ 1 w 1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4" name="Freeform 171"/>
                <p:cNvSpPr>
                  <a:spLocks/>
                </p:cNvSpPr>
                <p:nvPr/>
              </p:nvSpPr>
              <p:spPr bwMode="auto">
                <a:xfrm>
                  <a:off x="1716" y="2073"/>
                  <a:ext cx="1" cy="2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1 h 2"/>
                    <a:gd name="T4" fmla="*/ 1 w 1"/>
                    <a:gd name="T5" fmla="*/ 2 h 2"/>
                    <a:gd name="T6" fmla="*/ 1 w 1"/>
                    <a:gd name="T7" fmla="*/ 2 h 2"/>
                    <a:gd name="T8" fmla="*/ 1 w 1"/>
                    <a:gd name="T9" fmla="*/ 2 h 2"/>
                    <a:gd name="T10" fmla="*/ 0 w 1"/>
                    <a:gd name="T11" fmla="*/ 2 h 2"/>
                    <a:gd name="T12" fmla="*/ 0 w 1"/>
                    <a:gd name="T13" fmla="*/ 1 h 2"/>
                    <a:gd name="T14" fmla="*/ 0 w 1"/>
                    <a:gd name="T15" fmla="*/ 1 h 2"/>
                    <a:gd name="T16" fmla="*/ 0 w 1"/>
                    <a:gd name="T17" fmla="*/ 1 h 2"/>
                    <a:gd name="T18" fmla="*/ 1 w 1"/>
                    <a:gd name="T19" fmla="*/ 0 h 2"/>
                    <a:gd name="T20" fmla="*/ 1 w 1"/>
                    <a:gd name="T21" fmla="*/ 0 h 2"/>
                    <a:gd name="T22" fmla="*/ 1 w 1"/>
                    <a:gd name="T23" fmla="*/ 0 h 2"/>
                    <a:gd name="T24" fmla="*/ 1 w 1"/>
                    <a:gd name="T25" fmla="*/ 1 h 2"/>
                    <a:gd name="T26" fmla="*/ 1 w 1"/>
                    <a:gd name="T27" fmla="*/ 1 h 2"/>
                    <a:gd name="T28" fmla="*/ 1 w 1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2"/>
                    <a:gd name="T47" fmla="*/ 1 w 1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2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5" name="Freeform 172"/>
                <p:cNvSpPr>
                  <a:spLocks/>
                </p:cNvSpPr>
                <p:nvPr/>
              </p:nvSpPr>
              <p:spPr bwMode="auto">
                <a:xfrm>
                  <a:off x="1733" y="2054"/>
                  <a:ext cx="9" cy="26"/>
                </a:xfrm>
                <a:custGeom>
                  <a:avLst/>
                  <a:gdLst>
                    <a:gd name="T0" fmla="*/ 0 w 9"/>
                    <a:gd name="T1" fmla="*/ 2 h 26"/>
                    <a:gd name="T2" fmla="*/ 1 w 9"/>
                    <a:gd name="T3" fmla="*/ 18 h 26"/>
                    <a:gd name="T4" fmla="*/ 1 w 9"/>
                    <a:gd name="T5" fmla="*/ 18 h 26"/>
                    <a:gd name="T6" fmla="*/ 1 w 9"/>
                    <a:gd name="T7" fmla="*/ 22 h 26"/>
                    <a:gd name="T8" fmla="*/ 1 w 9"/>
                    <a:gd name="T9" fmla="*/ 24 h 26"/>
                    <a:gd name="T10" fmla="*/ 2 w 9"/>
                    <a:gd name="T11" fmla="*/ 25 h 26"/>
                    <a:gd name="T12" fmla="*/ 2 w 9"/>
                    <a:gd name="T13" fmla="*/ 26 h 26"/>
                    <a:gd name="T14" fmla="*/ 2 w 9"/>
                    <a:gd name="T15" fmla="*/ 26 h 26"/>
                    <a:gd name="T16" fmla="*/ 3 w 9"/>
                    <a:gd name="T17" fmla="*/ 26 h 26"/>
                    <a:gd name="T18" fmla="*/ 2 w 9"/>
                    <a:gd name="T19" fmla="*/ 26 h 26"/>
                    <a:gd name="T20" fmla="*/ 9 w 9"/>
                    <a:gd name="T21" fmla="*/ 25 h 26"/>
                    <a:gd name="T22" fmla="*/ 9 w 9"/>
                    <a:gd name="T23" fmla="*/ 17 h 26"/>
                    <a:gd name="T24" fmla="*/ 8 w 9"/>
                    <a:gd name="T25" fmla="*/ 0 h 26"/>
                    <a:gd name="T26" fmla="*/ 0 w 9"/>
                    <a:gd name="T27" fmla="*/ 2 h 26"/>
                    <a:gd name="T28" fmla="*/ 0 w 9"/>
                    <a:gd name="T29" fmla="*/ 2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"/>
                    <a:gd name="T46" fmla="*/ 0 h 26"/>
                    <a:gd name="T47" fmla="*/ 9 w 9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" h="26">
                      <a:moveTo>
                        <a:pt x="0" y="2"/>
                      </a:moveTo>
                      <a:lnTo>
                        <a:pt x="1" y="18"/>
                      </a:lnTo>
                      <a:lnTo>
                        <a:pt x="1" y="22"/>
                      </a:lnTo>
                      <a:lnTo>
                        <a:pt x="1" y="24"/>
                      </a:lnTo>
                      <a:lnTo>
                        <a:pt x="2" y="25"/>
                      </a:lnTo>
                      <a:lnTo>
                        <a:pt x="2" y="26"/>
                      </a:lnTo>
                      <a:lnTo>
                        <a:pt x="3" y="26"/>
                      </a:lnTo>
                      <a:lnTo>
                        <a:pt x="2" y="26"/>
                      </a:lnTo>
                      <a:lnTo>
                        <a:pt x="9" y="25"/>
                      </a:lnTo>
                      <a:lnTo>
                        <a:pt x="9" y="17"/>
                      </a:lnTo>
                      <a:lnTo>
                        <a:pt x="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6" name="Freeform 173"/>
                <p:cNvSpPr>
                  <a:spLocks/>
                </p:cNvSpPr>
                <p:nvPr/>
              </p:nvSpPr>
              <p:spPr bwMode="auto">
                <a:xfrm>
                  <a:off x="1734" y="2054"/>
                  <a:ext cx="8" cy="19"/>
                </a:xfrm>
                <a:custGeom>
                  <a:avLst/>
                  <a:gdLst>
                    <a:gd name="T0" fmla="*/ 0 w 8"/>
                    <a:gd name="T1" fmla="*/ 2 h 19"/>
                    <a:gd name="T2" fmla="*/ 1 w 8"/>
                    <a:gd name="T3" fmla="*/ 18 h 19"/>
                    <a:gd name="T4" fmla="*/ 1 w 8"/>
                    <a:gd name="T5" fmla="*/ 18 h 19"/>
                    <a:gd name="T6" fmla="*/ 1 w 8"/>
                    <a:gd name="T7" fmla="*/ 19 h 19"/>
                    <a:gd name="T8" fmla="*/ 2 w 8"/>
                    <a:gd name="T9" fmla="*/ 19 h 19"/>
                    <a:gd name="T10" fmla="*/ 5 w 8"/>
                    <a:gd name="T11" fmla="*/ 19 h 19"/>
                    <a:gd name="T12" fmla="*/ 5 w 8"/>
                    <a:gd name="T13" fmla="*/ 19 h 19"/>
                    <a:gd name="T14" fmla="*/ 6 w 8"/>
                    <a:gd name="T15" fmla="*/ 19 h 19"/>
                    <a:gd name="T16" fmla="*/ 7 w 8"/>
                    <a:gd name="T17" fmla="*/ 18 h 19"/>
                    <a:gd name="T18" fmla="*/ 8 w 8"/>
                    <a:gd name="T19" fmla="*/ 17 h 19"/>
                    <a:gd name="T20" fmla="*/ 8 w 8"/>
                    <a:gd name="T21" fmla="*/ 0 h 19"/>
                    <a:gd name="T22" fmla="*/ 0 w 8"/>
                    <a:gd name="T23" fmla="*/ 2 h 19"/>
                    <a:gd name="T24" fmla="*/ 0 w 8"/>
                    <a:gd name="T25" fmla="*/ 2 h 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19"/>
                    <a:gd name="T41" fmla="*/ 8 w 8"/>
                    <a:gd name="T42" fmla="*/ 19 h 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19">
                      <a:moveTo>
                        <a:pt x="0" y="2"/>
                      </a:moveTo>
                      <a:lnTo>
                        <a:pt x="1" y="18"/>
                      </a:lnTo>
                      <a:lnTo>
                        <a:pt x="1" y="19"/>
                      </a:lnTo>
                      <a:lnTo>
                        <a:pt x="2" y="19"/>
                      </a:lnTo>
                      <a:lnTo>
                        <a:pt x="5" y="19"/>
                      </a:lnTo>
                      <a:lnTo>
                        <a:pt x="6" y="19"/>
                      </a:lnTo>
                      <a:lnTo>
                        <a:pt x="7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7" name="Freeform 174"/>
                <p:cNvSpPr>
                  <a:spLocks/>
                </p:cNvSpPr>
                <p:nvPr/>
              </p:nvSpPr>
              <p:spPr bwMode="auto">
                <a:xfrm>
                  <a:off x="1735" y="2055"/>
                  <a:ext cx="6" cy="4"/>
                </a:xfrm>
                <a:custGeom>
                  <a:avLst/>
                  <a:gdLst>
                    <a:gd name="T0" fmla="*/ 6 w 6"/>
                    <a:gd name="T1" fmla="*/ 1 h 4"/>
                    <a:gd name="T2" fmla="*/ 6 w 6"/>
                    <a:gd name="T3" fmla="*/ 1 h 4"/>
                    <a:gd name="T4" fmla="*/ 5 w 6"/>
                    <a:gd name="T5" fmla="*/ 3 h 4"/>
                    <a:gd name="T6" fmla="*/ 5 w 6"/>
                    <a:gd name="T7" fmla="*/ 3 h 4"/>
                    <a:gd name="T8" fmla="*/ 4 w 6"/>
                    <a:gd name="T9" fmla="*/ 4 h 4"/>
                    <a:gd name="T10" fmla="*/ 3 w 6"/>
                    <a:gd name="T11" fmla="*/ 4 h 4"/>
                    <a:gd name="T12" fmla="*/ 3 w 6"/>
                    <a:gd name="T13" fmla="*/ 4 h 4"/>
                    <a:gd name="T14" fmla="*/ 2 w 6"/>
                    <a:gd name="T15" fmla="*/ 4 h 4"/>
                    <a:gd name="T16" fmla="*/ 1 w 6"/>
                    <a:gd name="T17" fmla="*/ 4 h 4"/>
                    <a:gd name="T18" fmla="*/ 1 w 6"/>
                    <a:gd name="T19" fmla="*/ 3 h 4"/>
                    <a:gd name="T20" fmla="*/ 0 w 6"/>
                    <a:gd name="T21" fmla="*/ 2 h 4"/>
                    <a:gd name="T22" fmla="*/ 0 w 6"/>
                    <a:gd name="T23" fmla="*/ 2 h 4"/>
                    <a:gd name="T24" fmla="*/ 1 w 6"/>
                    <a:gd name="T25" fmla="*/ 1 h 4"/>
                    <a:gd name="T26" fmla="*/ 1 w 6"/>
                    <a:gd name="T27" fmla="*/ 1 h 4"/>
                    <a:gd name="T28" fmla="*/ 2 w 6"/>
                    <a:gd name="T29" fmla="*/ 0 h 4"/>
                    <a:gd name="T30" fmla="*/ 3 w 6"/>
                    <a:gd name="T31" fmla="*/ 0 h 4"/>
                    <a:gd name="T32" fmla="*/ 3 w 6"/>
                    <a:gd name="T33" fmla="*/ 0 h 4"/>
                    <a:gd name="T34" fmla="*/ 4 w 6"/>
                    <a:gd name="T35" fmla="*/ 0 h 4"/>
                    <a:gd name="T36" fmla="*/ 5 w 6"/>
                    <a:gd name="T37" fmla="*/ 0 h 4"/>
                    <a:gd name="T38" fmla="*/ 5 w 6"/>
                    <a:gd name="T39" fmla="*/ 1 h 4"/>
                    <a:gd name="T40" fmla="*/ 6 w 6"/>
                    <a:gd name="T41" fmla="*/ 1 h 4"/>
                    <a:gd name="T42" fmla="*/ 6 w 6"/>
                    <a:gd name="T43" fmla="*/ 1 h 4"/>
                    <a:gd name="T44" fmla="*/ 6 w 6"/>
                    <a:gd name="T45" fmla="*/ 1 h 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6"/>
                    <a:gd name="T70" fmla="*/ 0 h 4"/>
                    <a:gd name="T71" fmla="*/ 6 w 6"/>
                    <a:gd name="T72" fmla="*/ 4 h 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6" h="4">
                      <a:moveTo>
                        <a:pt x="6" y="1"/>
                      </a:moveTo>
                      <a:lnTo>
                        <a:pt x="6" y="1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6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8" name="Freeform 175"/>
                <p:cNvSpPr>
                  <a:spLocks/>
                </p:cNvSpPr>
                <p:nvPr/>
              </p:nvSpPr>
              <p:spPr bwMode="auto">
                <a:xfrm>
                  <a:off x="1737" y="2056"/>
                  <a:ext cx="3" cy="3"/>
                </a:xfrm>
                <a:custGeom>
                  <a:avLst/>
                  <a:gdLst>
                    <a:gd name="T0" fmla="*/ 3 w 3"/>
                    <a:gd name="T1" fmla="*/ 1 h 3"/>
                    <a:gd name="T2" fmla="*/ 3 w 3"/>
                    <a:gd name="T3" fmla="*/ 1 h 3"/>
                    <a:gd name="T4" fmla="*/ 3 w 3"/>
                    <a:gd name="T5" fmla="*/ 2 h 3"/>
                    <a:gd name="T6" fmla="*/ 2 w 3"/>
                    <a:gd name="T7" fmla="*/ 3 h 3"/>
                    <a:gd name="T8" fmla="*/ 2 w 3"/>
                    <a:gd name="T9" fmla="*/ 3 h 3"/>
                    <a:gd name="T10" fmla="*/ 1 w 3"/>
                    <a:gd name="T11" fmla="*/ 3 h 3"/>
                    <a:gd name="T12" fmla="*/ 0 w 3"/>
                    <a:gd name="T13" fmla="*/ 2 h 3"/>
                    <a:gd name="T14" fmla="*/ 0 w 3"/>
                    <a:gd name="T15" fmla="*/ 2 h 3"/>
                    <a:gd name="T16" fmla="*/ 0 w 3"/>
                    <a:gd name="T17" fmla="*/ 1 h 3"/>
                    <a:gd name="T18" fmla="*/ 0 w 3"/>
                    <a:gd name="T19" fmla="*/ 1 h 3"/>
                    <a:gd name="T20" fmla="*/ 0 w 3"/>
                    <a:gd name="T21" fmla="*/ 0 h 3"/>
                    <a:gd name="T22" fmla="*/ 2 w 3"/>
                    <a:gd name="T23" fmla="*/ 0 h 3"/>
                    <a:gd name="T24" fmla="*/ 2 w 3"/>
                    <a:gd name="T25" fmla="*/ 0 h 3"/>
                    <a:gd name="T26" fmla="*/ 2 w 3"/>
                    <a:gd name="T27" fmla="*/ 0 h 3"/>
                    <a:gd name="T28" fmla="*/ 3 w 3"/>
                    <a:gd name="T29" fmla="*/ 0 h 3"/>
                    <a:gd name="T30" fmla="*/ 3 w 3"/>
                    <a:gd name="T31" fmla="*/ 0 h 3"/>
                    <a:gd name="T32" fmla="*/ 3 w 3"/>
                    <a:gd name="T33" fmla="*/ 1 h 3"/>
                    <a:gd name="T34" fmla="*/ 3 w 3"/>
                    <a:gd name="T35" fmla="*/ 1 h 3"/>
                    <a:gd name="T36" fmla="*/ 3 w 3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3"/>
                    <a:gd name="T59" fmla="*/ 3 w 3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3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79" name="Freeform 176"/>
                <p:cNvSpPr>
                  <a:spLocks/>
                </p:cNvSpPr>
                <p:nvPr/>
              </p:nvSpPr>
              <p:spPr bwMode="auto">
                <a:xfrm>
                  <a:off x="1738" y="2057"/>
                  <a:ext cx="1" cy="0"/>
                </a:xfrm>
                <a:custGeom>
                  <a:avLst/>
                  <a:gdLst>
                    <a:gd name="T0" fmla="*/ 1 w 1"/>
                    <a:gd name="T1" fmla="*/ 1 w 1"/>
                    <a:gd name="T2" fmla="*/ 1 w 1"/>
                    <a:gd name="T3" fmla="*/ 1 w 1"/>
                    <a:gd name="T4" fmla="*/ 0 w 1"/>
                    <a:gd name="T5" fmla="*/ 0 w 1"/>
                    <a:gd name="T6" fmla="*/ 1 w 1"/>
                    <a:gd name="T7" fmla="*/ 1 w 1"/>
                    <a:gd name="T8" fmla="*/ 1 w 1"/>
                    <a:gd name="T9" fmla="*/ 1 w 1"/>
                    <a:gd name="T10" fmla="*/ 1 w 1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w 1"/>
                    <a:gd name="T23" fmla="*/ 1 w 1"/>
                  </a:gdLst>
                  <a:ahLst/>
                  <a:cxnLst>
                    <a:cxn ang="T11">
                      <a:pos x="T0" y="0"/>
                    </a:cxn>
                    <a:cxn ang="T12">
                      <a:pos x="T1" y="0"/>
                    </a:cxn>
                    <a:cxn ang="T13">
                      <a:pos x="T2" y="0"/>
                    </a:cxn>
                    <a:cxn ang="T14">
                      <a:pos x="T3" y="0"/>
                    </a:cxn>
                    <a:cxn ang="T15">
                      <a:pos x="T4" y="0"/>
                    </a:cxn>
                    <a:cxn ang="T16">
                      <a:pos x="T5" y="0"/>
                    </a:cxn>
                    <a:cxn ang="T17">
                      <a:pos x="T6" y="0"/>
                    </a:cxn>
                    <a:cxn ang="T18">
                      <a:pos x="T7" y="0"/>
                    </a:cxn>
                    <a:cxn ang="T19">
                      <a:pos x="T8" y="0"/>
                    </a:cxn>
                    <a:cxn ang="T20">
                      <a:pos x="T9" y="0"/>
                    </a:cxn>
                    <a:cxn ang="T21">
                      <a:pos x="T10" y="0"/>
                    </a:cxn>
                  </a:cxnLst>
                  <a:rect l="T22" t="0" r="T23" b="0"/>
                  <a:pathLst>
                    <a:path w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0" name="Freeform 177"/>
                <p:cNvSpPr>
                  <a:spLocks/>
                </p:cNvSpPr>
                <p:nvPr/>
              </p:nvSpPr>
              <p:spPr bwMode="auto">
                <a:xfrm>
                  <a:off x="1735" y="2197"/>
                  <a:ext cx="8" cy="27"/>
                </a:xfrm>
                <a:custGeom>
                  <a:avLst/>
                  <a:gdLst>
                    <a:gd name="T0" fmla="*/ 0 w 8"/>
                    <a:gd name="T1" fmla="*/ 25 h 27"/>
                    <a:gd name="T2" fmla="*/ 0 w 8"/>
                    <a:gd name="T3" fmla="*/ 2 h 27"/>
                    <a:gd name="T4" fmla="*/ 7 w 8"/>
                    <a:gd name="T5" fmla="*/ 0 h 27"/>
                    <a:gd name="T6" fmla="*/ 8 w 8"/>
                    <a:gd name="T7" fmla="*/ 2 h 27"/>
                    <a:gd name="T8" fmla="*/ 8 w 8"/>
                    <a:gd name="T9" fmla="*/ 9 h 27"/>
                    <a:gd name="T10" fmla="*/ 7 w 8"/>
                    <a:gd name="T11" fmla="*/ 10 h 27"/>
                    <a:gd name="T12" fmla="*/ 7 w 8"/>
                    <a:gd name="T13" fmla="*/ 25 h 27"/>
                    <a:gd name="T14" fmla="*/ 7 w 8"/>
                    <a:gd name="T15" fmla="*/ 25 h 27"/>
                    <a:gd name="T16" fmla="*/ 6 w 8"/>
                    <a:gd name="T17" fmla="*/ 26 h 27"/>
                    <a:gd name="T18" fmla="*/ 6 w 8"/>
                    <a:gd name="T19" fmla="*/ 27 h 27"/>
                    <a:gd name="T20" fmla="*/ 4 w 8"/>
                    <a:gd name="T21" fmla="*/ 27 h 27"/>
                    <a:gd name="T22" fmla="*/ 4 w 8"/>
                    <a:gd name="T23" fmla="*/ 27 h 27"/>
                    <a:gd name="T24" fmla="*/ 3 w 8"/>
                    <a:gd name="T25" fmla="*/ 27 h 27"/>
                    <a:gd name="T26" fmla="*/ 2 w 8"/>
                    <a:gd name="T27" fmla="*/ 27 h 27"/>
                    <a:gd name="T28" fmla="*/ 0 w 8"/>
                    <a:gd name="T29" fmla="*/ 27 h 27"/>
                    <a:gd name="T30" fmla="*/ 0 w 8"/>
                    <a:gd name="T31" fmla="*/ 26 h 27"/>
                    <a:gd name="T32" fmla="*/ 0 w 8"/>
                    <a:gd name="T33" fmla="*/ 25 h 27"/>
                    <a:gd name="T34" fmla="*/ 0 w 8"/>
                    <a:gd name="T35" fmla="*/ 25 h 27"/>
                    <a:gd name="T36" fmla="*/ 0 w 8"/>
                    <a:gd name="T37" fmla="*/ 25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8"/>
                    <a:gd name="T58" fmla="*/ 0 h 27"/>
                    <a:gd name="T59" fmla="*/ 8 w 8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8" h="27">
                      <a:moveTo>
                        <a:pt x="0" y="25"/>
                      </a:moveTo>
                      <a:lnTo>
                        <a:pt x="0" y="2"/>
                      </a:lnTo>
                      <a:lnTo>
                        <a:pt x="7" y="0"/>
                      </a:lnTo>
                      <a:lnTo>
                        <a:pt x="8" y="2"/>
                      </a:lnTo>
                      <a:lnTo>
                        <a:pt x="8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6" y="26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2" y="27"/>
                      </a:lnTo>
                      <a:lnTo>
                        <a:pt x="0" y="27"/>
                      </a:lnTo>
                      <a:lnTo>
                        <a:pt x="0" y="26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1" name="Freeform 178"/>
                <p:cNvSpPr>
                  <a:spLocks/>
                </p:cNvSpPr>
                <p:nvPr/>
              </p:nvSpPr>
              <p:spPr bwMode="auto">
                <a:xfrm>
                  <a:off x="1735" y="2197"/>
                  <a:ext cx="9" cy="27"/>
                </a:xfrm>
                <a:custGeom>
                  <a:avLst/>
                  <a:gdLst>
                    <a:gd name="T0" fmla="*/ 0 w 9"/>
                    <a:gd name="T1" fmla="*/ 25 h 27"/>
                    <a:gd name="T2" fmla="*/ 0 w 9"/>
                    <a:gd name="T3" fmla="*/ 2 h 27"/>
                    <a:gd name="T4" fmla="*/ 8 w 9"/>
                    <a:gd name="T5" fmla="*/ 0 h 27"/>
                    <a:gd name="T6" fmla="*/ 9 w 9"/>
                    <a:gd name="T7" fmla="*/ 2 h 27"/>
                    <a:gd name="T8" fmla="*/ 8 w 9"/>
                    <a:gd name="T9" fmla="*/ 9 h 27"/>
                    <a:gd name="T10" fmla="*/ 7 w 9"/>
                    <a:gd name="T11" fmla="*/ 10 h 27"/>
                    <a:gd name="T12" fmla="*/ 7 w 9"/>
                    <a:gd name="T13" fmla="*/ 25 h 27"/>
                    <a:gd name="T14" fmla="*/ 7 w 9"/>
                    <a:gd name="T15" fmla="*/ 25 h 27"/>
                    <a:gd name="T16" fmla="*/ 7 w 9"/>
                    <a:gd name="T17" fmla="*/ 26 h 27"/>
                    <a:gd name="T18" fmla="*/ 6 w 9"/>
                    <a:gd name="T19" fmla="*/ 27 h 27"/>
                    <a:gd name="T20" fmla="*/ 5 w 9"/>
                    <a:gd name="T21" fmla="*/ 27 h 27"/>
                    <a:gd name="T22" fmla="*/ 5 w 9"/>
                    <a:gd name="T23" fmla="*/ 27 h 27"/>
                    <a:gd name="T24" fmla="*/ 4 w 9"/>
                    <a:gd name="T25" fmla="*/ 27 h 27"/>
                    <a:gd name="T26" fmla="*/ 2 w 9"/>
                    <a:gd name="T27" fmla="*/ 27 h 27"/>
                    <a:gd name="T28" fmla="*/ 1 w 9"/>
                    <a:gd name="T29" fmla="*/ 27 h 27"/>
                    <a:gd name="T30" fmla="*/ 0 w 9"/>
                    <a:gd name="T31" fmla="*/ 26 h 27"/>
                    <a:gd name="T32" fmla="*/ 0 w 9"/>
                    <a:gd name="T33" fmla="*/ 25 h 27"/>
                    <a:gd name="T34" fmla="*/ 0 w 9"/>
                    <a:gd name="T35" fmla="*/ 25 h 27"/>
                    <a:gd name="T36" fmla="*/ 0 w 9"/>
                    <a:gd name="T37" fmla="*/ 25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5"/>
                      </a:moveTo>
                      <a:lnTo>
                        <a:pt x="0" y="2"/>
                      </a:lnTo>
                      <a:lnTo>
                        <a:pt x="8" y="0"/>
                      </a:lnTo>
                      <a:lnTo>
                        <a:pt x="9" y="2"/>
                      </a:lnTo>
                      <a:lnTo>
                        <a:pt x="8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7"/>
                      </a:lnTo>
                      <a:lnTo>
                        <a:pt x="5" y="27"/>
                      </a:lnTo>
                      <a:lnTo>
                        <a:pt x="4" y="27"/>
                      </a:lnTo>
                      <a:lnTo>
                        <a:pt x="2" y="27"/>
                      </a:lnTo>
                      <a:lnTo>
                        <a:pt x="1" y="27"/>
                      </a:lnTo>
                      <a:lnTo>
                        <a:pt x="0" y="26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2" name="Freeform 179"/>
                <p:cNvSpPr>
                  <a:spLocks/>
                </p:cNvSpPr>
                <p:nvPr/>
              </p:nvSpPr>
              <p:spPr bwMode="auto">
                <a:xfrm>
                  <a:off x="1737" y="2219"/>
                  <a:ext cx="5" cy="5"/>
                </a:xfrm>
                <a:custGeom>
                  <a:avLst/>
                  <a:gdLst>
                    <a:gd name="T0" fmla="*/ 5 w 5"/>
                    <a:gd name="T1" fmla="*/ 3 h 5"/>
                    <a:gd name="T2" fmla="*/ 5 w 5"/>
                    <a:gd name="T3" fmla="*/ 3 h 5"/>
                    <a:gd name="T4" fmla="*/ 4 w 5"/>
                    <a:gd name="T5" fmla="*/ 4 h 5"/>
                    <a:gd name="T6" fmla="*/ 4 w 5"/>
                    <a:gd name="T7" fmla="*/ 5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1 w 5"/>
                    <a:gd name="T17" fmla="*/ 5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1 w 5"/>
                    <a:gd name="T29" fmla="*/ 1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1 h 5"/>
                    <a:gd name="T36" fmla="*/ 4 w 5"/>
                    <a:gd name="T37" fmla="*/ 1 h 5"/>
                    <a:gd name="T38" fmla="*/ 4 w 5"/>
                    <a:gd name="T39" fmla="*/ 2 h 5"/>
                    <a:gd name="T40" fmla="*/ 5 w 5"/>
                    <a:gd name="T41" fmla="*/ 3 h 5"/>
                    <a:gd name="T42" fmla="*/ 5 w 5"/>
                    <a:gd name="T43" fmla="*/ 3 h 5"/>
                    <a:gd name="T44" fmla="*/ 5 w 5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3"/>
                      </a:move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5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3" name="Freeform 180"/>
                <p:cNvSpPr>
                  <a:spLocks/>
                </p:cNvSpPr>
                <p:nvPr/>
              </p:nvSpPr>
              <p:spPr bwMode="auto">
                <a:xfrm>
                  <a:off x="1738" y="2221"/>
                  <a:ext cx="3" cy="3"/>
                </a:xfrm>
                <a:custGeom>
                  <a:avLst/>
                  <a:gdLst>
                    <a:gd name="T0" fmla="*/ 3 w 3"/>
                    <a:gd name="T1" fmla="*/ 1 h 3"/>
                    <a:gd name="T2" fmla="*/ 3 w 3"/>
                    <a:gd name="T3" fmla="*/ 1 h 3"/>
                    <a:gd name="T4" fmla="*/ 3 w 3"/>
                    <a:gd name="T5" fmla="*/ 3 h 3"/>
                    <a:gd name="T6" fmla="*/ 2 w 3"/>
                    <a:gd name="T7" fmla="*/ 3 h 3"/>
                    <a:gd name="T8" fmla="*/ 2 w 3"/>
                    <a:gd name="T9" fmla="*/ 3 h 3"/>
                    <a:gd name="T10" fmla="*/ 1 w 3"/>
                    <a:gd name="T11" fmla="*/ 3 h 3"/>
                    <a:gd name="T12" fmla="*/ 1 w 3"/>
                    <a:gd name="T13" fmla="*/ 3 h 3"/>
                    <a:gd name="T14" fmla="*/ 0 w 3"/>
                    <a:gd name="T15" fmla="*/ 2 h 3"/>
                    <a:gd name="T16" fmla="*/ 0 w 3"/>
                    <a:gd name="T17" fmla="*/ 2 h 3"/>
                    <a:gd name="T18" fmla="*/ 0 w 3"/>
                    <a:gd name="T19" fmla="*/ 2 h 3"/>
                    <a:gd name="T20" fmla="*/ 1 w 3"/>
                    <a:gd name="T21" fmla="*/ 0 h 3"/>
                    <a:gd name="T22" fmla="*/ 2 w 3"/>
                    <a:gd name="T23" fmla="*/ 0 h 3"/>
                    <a:gd name="T24" fmla="*/ 2 w 3"/>
                    <a:gd name="T25" fmla="*/ 0 h 3"/>
                    <a:gd name="T26" fmla="*/ 3 w 3"/>
                    <a:gd name="T27" fmla="*/ 0 h 3"/>
                    <a:gd name="T28" fmla="*/ 3 w 3"/>
                    <a:gd name="T29" fmla="*/ 0 h 3"/>
                    <a:gd name="T30" fmla="*/ 3 w 3"/>
                    <a:gd name="T31" fmla="*/ 1 h 3"/>
                    <a:gd name="T32" fmla="*/ 3 w 3"/>
                    <a:gd name="T33" fmla="*/ 1 h 3"/>
                    <a:gd name="T34" fmla="*/ 3 w 3"/>
                    <a:gd name="T35" fmla="*/ 1 h 3"/>
                    <a:gd name="T36" fmla="*/ 3 w 3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3"/>
                    <a:gd name="T59" fmla="*/ 3 w 3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3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4" name="Freeform 181"/>
                <p:cNvSpPr>
                  <a:spLocks/>
                </p:cNvSpPr>
                <p:nvPr/>
              </p:nvSpPr>
              <p:spPr bwMode="auto">
                <a:xfrm>
                  <a:off x="1740" y="2222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5" name="Freeform 182"/>
                <p:cNvSpPr>
                  <a:spLocks/>
                </p:cNvSpPr>
                <p:nvPr/>
              </p:nvSpPr>
              <p:spPr bwMode="auto">
                <a:xfrm>
                  <a:off x="1735" y="2066"/>
                  <a:ext cx="2" cy="1"/>
                </a:xfrm>
                <a:custGeom>
                  <a:avLst/>
                  <a:gdLst>
                    <a:gd name="T0" fmla="*/ 2 w 2"/>
                    <a:gd name="T1" fmla="*/ 1 h 1"/>
                    <a:gd name="T2" fmla="*/ 2 w 2"/>
                    <a:gd name="T3" fmla="*/ 1 h 1"/>
                    <a:gd name="T4" fmla="*/ 1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0 w 2"/>
                    <a:gd name="T11" fmla="*/ 1 h 1"/>
                    <a:gd name="T12" fmla="*/ 0 w 2"/>
                    <a:gd name="T13" fmla="*/ 1 h 1"/>
                    <a:gd name="T14" fmla="*/ 0 w 2"/>
                    <a:gd name="T15" fmla="*/ 1 h 1"/>
                    <a:gd name="T16" fmla="*/ 0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1 w 2"/>
                    <a:gd name="T23" fmla="*/ 0 h 1"/>
                    <a:gd name="T24" fmla="*/ 2 w 2"/>
                    <a:gd name="T25" fmla="*/ 1 h 1"/>
                    <a:gd name="T26" fmla="*/ 2 w 2"/>
                    <a:gd name="T27" fmla="*/ 1 h 1"/>
                    <a:gd name="T28" fmla="*/ 2 w 2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6" name="Freeform 183"/>
                <p:cNvSpPr>
                  <a:spLocks/>
                </p:cNvSpPr>
                <p:nvPr/>
              </p:nvSpPr>
              <p:spPr bwMode="auto">
                <a:xfrm>
                  <a:off x="1735" y="2068"/>
                  <a:ext cx="2" cy="2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1 h 2"/>
                    <a:gd name="T4" fmla="*/ 1 w 2"/>
                    <a:gd name="T5" fmla="*/ 1 h 2"/>
                    <a:gd name="T6" fmla="*/ 1 w 2"/>
                    <a:gd name="T7" fmla="*/ 2 h 2"/>
                    <a:gd name="T8" fmla="*/ 1 w 2"/>
                    <a:gd name="T9" fmla="*/ 2 h 2"/>
                    <a:gd name="T10" fmla="*/ 0 w 2"/>
                    <a:gd name="T11" fmla="*/ 2 h 2"/>
                    <a:gd name="T12" fmla="*/ 0 w 2"/>
                    <a:gd name="T13" fmla="*/ 1 h 2"/>
                    <a:gd name="T14" fmla="*/ 0 w 2"/>
                    <a:gd name="T15" fmla="*/ 1 h 2"/>
                    <a:gd name="T16" fmla="*/ 0 w 2"/>
                    <a:gd name="T17" fmla="*/ 0 h 2"/>
                    <a:gd name="T18" fmla="*/ 1 w 2"/>
                    <a:gd name="T19" fmla="*/ 0 h 2"/>
                    <a:gd name="T20" fmla="*/ 1 w 2"/>
                    <a:gd name="T21" fmla="*/ 0 h 2"/>
                    <a:gd name="T22" fmla="*/ 1 w 2"/>
                    <a:gd name="T23" fmla="*/ 0 h 2"/>
                    <a:gd name="T24" fmla="*/ 2 w 2"/>
                    <a:gd name="T25" fmla="*/ 1 h 2"/>
                    <a:gd name="T26" fmla="*/ 2 w 2"/>
                    <a:gd name="T27" fmla="*/ 1 h 2"/>
                    <a:gd name="T28" fmla="*/ 2 w 2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2"/>
                    <a:gd name="T47" fmla="*/ 2 w 2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7" name="Freeform 184"/>
                <p:cNvSpPr>
                  <a:spLocks/>
                </p:cNvSpPr>
                <p:nvPr/>
              </p:nvSpPr>
              <p:spPr bwMode="auto">
                <a:xfrm>
                  <a:off x="1735" y="2071"/>
                  <a:ext cx="2" cy="1"/>
                </a:xfrm>
                <a:custGeom>
                  <a:avLst/>
                  <a:gdLst>
                    <a:gd name="T0" fmla="*/ 2 w 2"/>
                    <a:gd name="T1" fmla="*/ 0 h 1"/>
                    <a:gd name="T2" fmla="*/ 2 w 2"/>
                    <a:gd name="T3" fmla="*/ 0 h 1"/>
                    <a:gd name="T4" fmla="*/ 1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0 w 2"/>
                    <a:gd name="T11" fmla="*/ 1 h 1"/>
                    <a:gd name="T12" fmla="*/ 0 w 2"/>
                    <a:gd name="T13" fmla="*/ 0 h 1"/>
                    <a:gd name="T14" fmla="*/ 0 w 2"/>
                    <a:gd name="T15" fmla="*/ 0 h 1"/>
                    <a:gd name="T16" fmla="*/ 0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1 w 2"/>
                    <a:gd name="T23" fmla="*/ 0 h 1"/>
                    <a:gd name="T24" fmla="*/ 2 w 2"/>
                    <a:gd name="T25" fmla="*/ 0 h 1"/>
                    <a:gd name="T26" fmla="*/ 2 w 2"/>
                    <a:gd name="T27" fmla="*/ 0 h 1"/>
                    <a:gd name="T28" fmla="*/ 2 w 2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8" name="Freeform 185"/>
                <p:cNvSpPr>
                  <a:spLocks/>
                </p:cNvSpPr>
                <p:nvPr/>
              </p:nvSpPr>
              <p:spPr bwMode="auto">
                <a:xfrm>
                  <a:off x="1743" y="2052"/>
                  <a:ext cx="9" cy="27"/>
                </a:xfrm>
                <a:custGeom>
                  <a:avLst/>
                  <a:gdLst>
                    <a:gd name="T0" fmla="*/ 0 w 9"/>
                    <a:gd name="T1" fmla="*/ 2 h 27"/>
                    <a:gd name="T2" fmla="*/ 0 w 9"/>
                    <a:gd name="T3" fmla="*/ 19 h 27"/>
                    <a:gd name="T4" fmla="*/ 0 w 9"/>
                    <a:gd name="T5" fmla="*/ 19 h 27"/>
                    <a:gd name="T6" fmla="*/ 1 w 9"/>
                    <a:gd name="T7" fmla="*/ 22 h 27"/>
                    <a:gd name="T8" fmla="*/ 1 w 9"/>
                    <a:gd name="T9" fmla="*/ 25 h 27"/>
                    <a:gd name="T10" fmla="*/ 2 w 9"/>
                    <a:gd name="T11" fmla="*/ 25 h 27"/>
                    <a:gd name="T12" fmla="*/ 2 w 9"/>
                    <a:gd name="T13" fmla="*/ 26 h 27"/>
                    <a:gd name="T14" fmla="*/ 2 w 9"/>
                    <a:gd name="T15" fmla="*/ 26 h 27"/>
                    <a:gd name="T16" fmla="*/ 3 w 9"/>
                    <a:gd name="T17" fmla="*/ 27 h 27"/>
                    <a:gd name="T18" fmla="*/ 2 w 9"/>
                    <a:gd name="T19" fmla="*/ 26 h 27"/>
                    <a:gd name="T20" fmla="*/ 9 w 9"/>
                    <a:gd name="T21" fmla="*/ 25 h 27"/>
                    <a:gd name="T22" fmla="*/ 9 w 9"/>
                    <a:gd name="T23" fmla="*/ 18 h 27"/>
                    <a:gd name="T24" fmla="*/ 9 w 9"/>
                    <a:gd name="T25" fmla="*/ 0 h 27"/>
                    <a:gd name="T26" fmla="*/ 0 w 9"/>
                    <a:gd name="T27" fmla="*/ 2 h 27"/>
                    <a:gd name="T28" fmla="*/ 0 w 9"/>
                    <a:gd name="T29" fmla="*/ 2 h 2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"/>
                    <a:gd name="T46" fmla="*/ 0 h 27"/>
                    <a:gd name="T47" fmla="*/ 9 w 9"/>
                    <a:gd name="T48" fmla="*/ 27 h 2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" h="27">
                      <a:moveTo>
                        <a:pt x="0" y="2"/>
                      </a:moveTo>
                      <a:lnTo>
                        <a:pt x="0" y="19"/>
                      </a:lnTo>
                      <a:lnTo>
                        <a:pt x="1" y="22"/>
                      </a:lnTo>
                      <a:lnTo>
                        <a:pt x="1" y="25"/>
                      </a:lnTo>
                      <a:lnTo>
                        <a:pt x="2" y="25"/>
                      </a:lnTo>
                      <a:lnTo>
                        <a:pt x="2" y="26"/>
                      </a:lnTo>
                      <a:lnTo>
                        <a:pt x="3" y="27"/>
                      </a:lnTo>
                      <a:lnTo>
                        <a:pt x="2" y="26"/>
                      </a:lnTo>
                      <a:lnTo>
                        <a:pt x="9" y="25"/>
                      </a:lnTo>
                      <a:lnTo>
                        <a:pt x="9" y="18"/>
                      </a:lnTo>
                      <a:lnTo>
                        <a:pt x="9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89" name="Freeform 186"/>
                <p:cNvSpPr>
                  <a:spLocks/>
                </p:cNvSpPr>
                <p:nvPr/>
              </p:nvSpPr>
              <p:spPr bwMode="auto">
                <a:xfrm>
                  <a:off x="1744" y="2052"/>
                  <a:ext cx="8" cy="20"/>
                </a:xfrm>
                <a:custGeom>
                  <a:avLst/>
                  <a:gdLst>
                    <a:gd name="T0" fmla="*/ 0 w 8"/>
                    <a:gd name="T1" fmla="*/ 2 h 20"/>
                    <a:gd name="T2" fmla="*/ 1 w 8"/>
                    <a:gd name="T3" fmla="*/ 19 h 20"/>
                    <a:gd name="T4" fmla="*/ 1 w 8"/>
                    <a:gd name="T5" fmla="*/ 19 h 20"/>
                    <a:gd name="T6" fmla="*/ 1 w 8"/>
                    <a:gd name="T7" fmla="*/ 20 h 20"/>
                    <a:gd name="T8" fmla="*/ 3 w 8"/>
                    <a:gd name="T9" fmla="*/ 20 h 20"/>
                    <a:gd name="T10" fmla="*/ 5 w 8"/>
                    <a:gd name="T11" fmla="*/ 20 h 20"/>
                    <a:gd name="T12" fmla="*/ 5 w 8"/>
                    <a:gd name="T13" fmla="*/ 20 h 20"/>
                    <a:gd name="T14" fmla="*/ 6 w 8"/>
                    <a:gd name="T15" fmla="*/ 20 h 20"/>
                    <a:gd name="T16" fmla="*/ 7 w 8"/>
                    <a:gd name="T17" fmla="*/ 19 h 20"/>
                    <a:gd name="T18" fmla="*/ 8 w 8"/>
                    <a:gd name="T19" fmla="*/ 17 h 20"/>
                    <a:gd name="T20" fmla="*/ 8 w 8"/>
                    <a:gd name="T21" fmla="*/ 0 h 20"/>
                    <a:gd name="T22" fmla="*/ 0 w 8"/>
                    <a:gd name="T23" fmla="*/ 2 h 20"/>
                    <a:gd name="T24" fmla="*/ 0 w 8"/>
                    <a:gd name="T25" fmla="*/ 2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20"/>
                    <a:gd name="T41" fmla="*/ 8 w 8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20">
                      <a:moveTo>
                        <a:pt x="0" y="2"/>
                      </a:moveTo>
                      <a:lnTo>
                        <a:pt x="1" y="19"/>
                      </a:lnTo>
                      <a:lnTo>
                        <a:pt x="1" y="20"/>
                      </a:lnTo>
                      <a:lnTo>
                        <a:pt x="3" y="20"/>
                      </a:lnTo>
                      <a:lnTo>
                        <a:pt x="5" y="20"/>
                      </a:lnTo>
                      <a:lnTo>
                        <a:pt x="6" y="20"/>
                      </a:lnTo>
                      <a:lnTo>
                        <a:pt x="7" y="19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0" name="Freeform 187"/>
                <p:cNvSpPr>
                  <a:spLocks/>
                </p:cNvSpPr>
                <p:nvPr/>
              </p:nvSpPr>
              <p:spPr bwMode="auto">
                <a:xfrm>
                  <a:off x="1746" y="2053"/>
                  <a:ext cx="4" cy="5"/>
                </a:xfrm>
                <a:custGeom>
                  <a:avLst/>
                  <a:gdLst>
                    <a:gd name="T0" fmla="*/ 4 w 4"/>
                    <a:gd name="T1" fmla="*/ 2 h 5"/>
                    <a:gd name="T2" fmla="*/ 4 w 4"/>
                    <a:gd name="T3" fmla="*/ 2 h 5"/>
                    <a:gd name="T4" fmla="*/ 4 w 4"/>
                    <a:gd name="T5" fmla="*/ 3 h 5"/>
                    <a:gd name="T6" fmla="*/ 4 w 4"/>
                    <a:gd name="T7" fmla="*/ 4 h 5"/>
                    <a:gd name="T8" fmla="*/ 3 w 4"/>
                    <a:gd name="T9" fmla="*/ 4 h 5"/>
                    <a:gd name="T10" fmla="*/ 2 w 4"/>
                    <a:gd name="T11" fmla="*/ 5 h 5"/>
                    <a:gd name="T12" fmla="*/ 2 w 4"/>
                    <a:gd name="T13" fmla="*/ 5 h 5"/>
                    <a:gd name="T14" fmla="*/ 1 w 4"/>
                    <a:gd name="T15" fmla="*/ 5 h 5"/>
                    <a:gd name="T16" fmla="*/ 0 w 4"/>
                    <a:gd name="T17" fmla="*/ 4 h 5"/>
                    <a:gd name="T18" fmla="*/ 0 w 4"/>
                    <a:gd name="T19" fmla="*/ 3 h 5"/>
                    <a:gd name="T20" fmla="*/ 0 w 4"/>
                    <a:gd name="T21" fmla="*/ 3 h 5"/>
                    <a:gd name="T22" fmla="*/ 0 w 4"/>
                    <a:gd name="T23" fmla="*/ 3 h 5"/>
                    <a:gd name="T24" fmla="*/ 0 w 4"/>
                    <a:gd name="T25" fmla="*/ 2 h 5"/>
                    <a:gd name="T26" fmla="*/ 0 w 4"/>
                    <a:gd name="T27" fmla="*/ 1 h 5"/>
                    <a:gd name="T28" fmla="*/ 1 w 4"/>
                    <a:gd name="T29" fmla="*/ 0 h 5"/>
                    <a:gd name="T30" fmla="*/ 2 w 4"/>
                    <a:gd name="T31" fmla="*/ 0 h 5"/>
                    <a:gd name="T32" fmla="*/ 2 w 4"/>
                    <a:gd name="T33" fmla="*/ 0 h 5"/>
                    <a:gd name="T34" fmla="*/ 3 w 4"/>
                    <a:gd name="T35" fmla="*/ 0 h 5"/>
                    <a:gd name="T36" fmla="*/ 4 w 4"/>
                    <a:gd name="T37" fmla="*/ 1 h 5"/>
                    <a:gd name="T38" fmla="*/ 4 w 4"/>
                    <a:gd name="T39" fmla="*/ 1 h 5"/>
                    <a:gd name="T40" fmla="*/ 4 w 4"/>
                    <a:gd name="T41" fmla="*/ 2 h 5"/>
                    <a:gd name="T42" fmla="*/ 4 w 4"/>
                    <a:gd name="T43" fmla="*/ 2 h 5"/>
                    <a:gd name="T44" fmla="*/ 4 w 4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"/>
                    <a:gd name="T70" fmla="*/ 0 h 5"/>
                    <a:gd name="T71" fmla="*/ 4 w 4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" h="5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1" name="Freeform 188"/>
                <p:cNvSpPr>
                  <a:spLocks/>
                </p:cNvSpPr>
                <p:nvPr/>
              </p:nvSpPr>
              <p:spPr bwMode="auto">
                <a:xfrm>
                  <a:off x="1747" y="2054"/>
                  <a:ext cx="3" cy="3"/>
                </a:xfrm>
                <a:custGeom>
                  <a:avLst/>
                  <a:gdLst>
                    <a:gd name="T0" fmla="*/ 3 w 3"/>
                    <a:gd name="T1" fmla="*/ 2 h 3"/>
                    <a:gd name="T2" fmla="*/ 3 w 3"/>
                    <a:gd name="T3" fmla="*/ 2 h 3"/>
                    <a:gd name="T4" fmla="*/ 3 w 3"/>
                    <a:gd name="T5" fmla="*/ 3 h 3"/>
                    <a:gd name="T6" fmla="*/ 1 w 3"/>
                    <a:gd name="T7" fmla="*/ 3 h 3"/>
                    <a:gd name="T8" fmla="*/ 1 w 3"/>
                    <a:gd name="T9" fmla="*/ 3 h 3"/>
                    <a:gd name="T10" fmla="*/ 1 w 3"/>
                    <a:gd name="T11" fmla="*/ 3 h 3"/>
                    <a:gd name="T12" fmla="*/ 0 w 3"/>
                    <a:gd name="T13" fmla="*/ 3 h 3"/>
                    <a:gd name="T14" fmla="*/ 0 w 3"/>
                    <a:gd name="T15" fmla="*/ 2 h 3"/>
                    <a:gd name="T16" fmla="*/ 0 w 3"/>
                    <a:gd name="T17" fmla="*/ 2 h 3"/>
                    <a:gd name="T18" fmla="*/ 0 w 3"/>
                    <a:gd name="T19" fmla="*/ 2 h 3"/>
                    <a:gd name="T20" fmla="*/ 0 w 3"/>
                    <a:gd name="T21" fmla="*/ 1 h 3"/>
                    <a:gd name="T22" fmla="*/ 1 w 3"/>
                    <a:gd name="T23" fmla="*/ 0 h 3"/>
                    <a:gd name="T24" fmla="*/ 1 w 3"/>
                    <a:gd name="T25" fmla="*/ 0 h 3"/>
                    <a:gd name="T26" fmla="*/ 2 w 3"/>
                    <a:gd name="T27" fmla="*/ 0 h 3"/>
                    <a:gd name="T28" fmla="*/ 3 w 3"/>
                    <a:gd name="T29" fmla="*/ 0 h 3"/>
                    <a:gd name="T30" fmla="*/ 3 w 3"/>
                    <a:gd name="T31" fmla="*/ 1 h 3"/>
                    <a:gd name="T32" fmla="*/ 3 w 3"/>
                    <a:gd name="T33" fmla="*/ 2 h 3"/>
                    <a:gd name="T34" fmla="*/ 3 w 3"/>
                    <a:gd name="T35" fmla="*/ 2 h 3"/>
                    <a:gd name="T36" fmla="*/ 3 w 3"/>
                    <a:gd name="T37" fmla="*/ 2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3"/>
                    <a:gd name="T59" fmla="*/ 3 w 3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3">
                      <a:moveTo>
                        <a:pt x="3" y="2"/>
                      </a:move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2" name="Freeform 189"/>
                <p:cNvSpPr>
                  <a:spLocks/>
                </p:cNvSpPr>
                <p:nvPr/>
              </p:nvSpPr>
              <p:spPr bwMode="auto">
                <a:xfrm>
                  <a:off x="1748" y="2055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3" name="Freeform 190"/>
                <p:cNvSpPr>
                  <a:spLocks/>
                </p:cNvSpPr>
                <p:nvPr/>
              </p:nvSpPr>
              <p:spPr bwMode="auto">
                <a:xfrm>
                  <a:off x="1745" y="2196"/>
                  <a:ext cx="8" cy="27"/>
                </a:xfrm>
                <a:custGeom>
                  <a:avLst/>
                  <a:gdLst>
                    <a:gd name="T0" fmla="*/ 0 w 8"/>
                    <a:gd name="T1" fmla="*/ 24 h 27"/>
                    <a:gd name="T2" fmla="*/ 0 w 8"/>
                    <a:gd name="T3" fmla="*/ 1 h 27"/>
                    <a:gd name="T4" fmla="*/ 8 w 8"/>
                    <a:gd name="T5" fmla="*/ 0 h 27"/>
                    <a:gd name="T6" fmla="*/ 8 w 8"/>
                    <a:gd name="T7" fmla="*/ 1 h 27"/>
                    <a:gd name="T8" fmla="*/ 8 w 8"/>
                    <a:gd name="T9" fmla="*/ 8 h 27"/>
                    <a:gd name="T10" fmla="*/ 7 w 8"/>
                    <a:gd name="T11" fmla="*/ 9 h 27"/>
                    <a:gd name="T12" fmla="*/ 7 w 8"/>
                    <a:gd name="T13" fmla="*/ 24 h 27"/>
                    <a:gd name="T14" fmla="*/ 7 w 8"/>
                    <a:gd name="T15" fmla="*/ 24 h 27"/>
                    <a:gd name="T16" fmla="*/ 7 w 8"/>
                    <a:gd name="T17" fmla="*/ 26 h 27"/>
                    <a:gd name="T18" fmla="*/ 6 w 8"/>
                    <a:gd name="T19" fmla="*/ 26 h 27"/>
                    <a:gd name="T20" fmla="*/ 4 w 8"/>
                    <a:gd name="T21" fmla="*/ 27 h 27"/>
                    <a:gd name="T22" fmla="*/ 4 w 8"/>
                    <a:gd name="T23" fmla="*/ 27 h 27"/>
                    <a:gd name="T24" fmla="*/ 3 w 8"/>
                    <a:gd name="T25" fmla="*/ 27 h 27"/>
                    <a:gd name="T26" fmla="*/ 2 w 8"/>
                    <a:gd name="T27" fmla="*/ 27 h 27"/>
                    <a:gd name="T28" fmla="*/ 1 w 8"/>
                    <a:gd name="T29" fmla="*/ 26 h 27"/>
                    <a:gd name="T30" fmla="*/ 0 w 8"/>
                    <a:gd name="T31" fmla="*/ 25 h 27"/>
                    <a:gd name="T32" fmla="*/ 0 w 8"/>
                    <a:gd name="T33" fmla="*/ 24 h 27"/>
                    <a:gd name="T34" fmla="*/ 0 w 8"/>
                    <a:gd name="T35" fmla="*/ 24 h 27"/>
                    <a:gd name="T36" fmla="*/ 0 w 8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8"/>
                    <a:gd name="T58" fmla="*/ 0 h 27"/>
                    <a:gd name="T59" fmla="*/ 8 w 8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8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8" y="1"/>
                      </a:lnTo>
                      <a:lnTo>
                        <a:pt x="8" y="8"/>
                      </a:lnTo>
                      <a:lnTo>
                        <a:pt x="7" y="9"/>
                      </a:lnTo>
                      <a:lnTo>
                        <a:pt x="7" y="24"/>
                      </a:lnTo>
                      <a:lnTo>
                        <a:pt x="7" y="26"/>
                      </a:lnTo>
                      <a:lnTo>
                        <a:pt x="6" y="26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2" y="27"/>
                      </a:lnTo>
                      <a:lnTo>
                        <a:pt x="1" y="26"/>
                      </a:lnTo>
                      <a:lnTo>
                        <a:pt x="0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4" name="Freeform 191"/>
                <p:cNvSpPr>
                  <a:spLocks/>
                </p:cNvSpPr>
                <p:nvPr/>
              </p:nvSpPr>
              <p:spPr bwMode="auto">
                <a:xfrm>
                  <a:off x="1745" y="2196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1 h 27"/>
                    <a:gd name="T4" fmla="*/ 8 w 9"/>
                    <a:gd name="T5" fmla="*/ 0 h 27"/>
                    <a:gd name="T6" fmla="*/ 9 w 9"/>
                    <a:gd name="T7" fmla="*/ 1 h 27"/>
                    <a:gd name="T8" fmla="*/ 8 w 9"/>
                    <a:gd name="T9" fmla="*/ 9 h 27"/>
                    <a:gd name="T10" fmla="*/ 8 w 9"/>
                    <a:gd name="T11" fmla="*/ 10 h 27"/>
                    <a:gd name="T12" fmla="*/ 8 w 9"/>
                    <a:gd name="T13" fmla="*/ 25 h 27"/>
                    <a:gd name="T14" fmla="*/ 8 w 9"/>
                    <a:gd name="T15" fmla="*/ 25 h 27"/>
                    <a:gd name="T16" fmla="*/ 7 w 9"/>
                    <a:gd name="T17" fmla="*/ 26 h 27"/>
                    <a:gd name="T18" fmla="*/ 6 w 9"/>
                    <a:gd name="T19" fmla="*/ 27 h 27"/>
                    <a:gd name="T20" fmla="*/ 4 w 9"/>
                    <a:gd name="T21" fmla="*/ 27 h 27"/>
                    <a:gd name="T22" fmla="*/ 4 w 9"/>
                    <a:gd name="T23" fmla="*/ 27 h 27"/>
                    <a:gd name="T24" fmla="*/ 4 w 9"/>
                    <a:gd name="T25" fmla="*/ 27 h 27"/>
                    <a:gd name="T26" fmla="*/ 2 w 9"/>
                    <a:gd name="T27" fmla="*/ 27 h 27"/>
                    <a:gd name="T28" fmla="*/ 1 w 9"/>
                    <a:gd name="T29" fmla="*/ 26 h 27"/>
                    <a:gd name="T30" fmla="*/ 1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8" y="9"/>
                      </a:lnTo>
                      <a:lnTo>
                        <a:pt x="8" y="10"/>
                      </a:lnTo>
                      <a:lnTo>
                        <a:pt x="8" y="25"/>
                      </a:lnTo>
                      <a:lnTo>
                        <a:pt x="7" y="26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2" y="27"/>
                      </a:ln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5" name="Freeform 192"/>
                <p:cNvSpPr>
                  <a:spLocks/>
                </p:cNvSpPr>
                <p:nvPr/>
              </p:nvSpPr>
              <p:spPr bwMode="auto">
                <a:xfrm>
                  <a:off x="1747" y="2218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4 w 5"/>
                    <a:gd name="T7" fmla="*/ 4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0 w 5"/>
                    <a:gd name="T17" fmla="*/ 5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0 w 5"/>
                    <a:gd name="T27" fmla="*/ 1 h 5"/>
                    <a:gd name="T28" fmla="*/ 1 w 5"/>
                    <a:gd name="T29" fmla="*/ 0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0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6" name="Freeform 193"/>
                <p:cNvSpPr>
                  <a:spLocks/>
                </p:cNvSpPr>
                <p:nvPr/>
              </p:nvSpPr>
              <p:spPr bwMode="auto">
                <a:xfrm>
                  <a:off x="1748" y="2219"/>
                  <a:ext cx="4" cy="4"/>
                </a:xfrm>
                <a:custGeom>
                  <a:avLst/>
                  <a:gdLst>
                    <a:gd name="T0" fmla="*/ 4 w 4"/>
                    <a:gd name="T1" fmla="*/ 2 h 4"/>
                    <a:gd name="T2" fmla="*/ 4 w 4"/>
                    <a:gd name="T3" fmla="*/ 2 h 4"/>
                    <a:gd name="T4" fmla="*/ 3 w 4"/>
                    <a:gd name="T5" fmla="*/ 3 h 4"/>
                    <a:gd name="T6" fmla="*/ 2 w 4"/>
                    <a:gd name="T7" fmla="*/ 4 h 4"/>
                    <a:gd name="T8" fmla="*/ 2 w 4"/>
                    <a:gd name="T9" fmla="*/ 4 h 4"/>
                    <a:gd name="T10" fmla="*/ 1 w 4"/>
                    <a:gd name="T11" fmla="*/ 4 h 4"/>
                    <a:gd name="T12" fmla="*/ 0 w 4"/>
                    <a:gd name="T13" fmla="*/ 3 h 4"/>
                    <a:gd name="T14" fmla="*/ 0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0 w 4"/>
                    <a:gd name="T21" fmla="*/ 1 h 4"/>
                    <a:gd name="T22" fmla="*/ 2 w 4"/>
                    <a:gd name="T23" fmla="*/ 0 h 4"/>
                    <a:gd name="T24" fmla="*/ 2 w 4"/>
                    <a:gd name="T25" fmla="*/ 0 h 4"/>
                    <a:gd name="T26" fmla="*/ 3 w 4"/>
                    <a:gd name="T27" fmla="*/ 0 h 4"/>
                    <a:gd name="T28" fmla="*/ 3 w 4"/>
                    <a:gd name="T29" fmla="*/ 0 h 4"/>
                    <a:gd name="T30" fmla="*/ 4 w 4"/>
                    <a:gd name="T31" fmla="*/ 1 h 4"/>
                    <a:gd name="T32" fmla="*/ 4 w 4"/>
                    <a:gd name="T33" fmla="*/ 2 h 4"/>
                    <a:gd name="T34" fmla="*/ 4 w 4"/>
                    <a:gd name="T35" fmla="*/ 2 h 4"/>
                    <a:gd name="T36" fmla="*/ 4 w 4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7" name="Freeform 194"/>
                <p:cNvSpPr>
                  <a:spLocks/>
                </p:cNvSpPr>
                <p:nvPr/>
              </p:nvSpPr>
              <p:spPr bwMode="auto">
                <a:xfrm>
                  <a:off x="1749" y="2220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8" name="Freeform 195"/>
                <p:cNvSpPr>
                  <a:spLocks/>
                </p:cNvSpPr>
                <p:nvPr/>
              </p:nvSpPr>
              <p:spPr bwMode="auto">
                <a:xfrm>
                  <a:off x="1746" y="2065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1 h 1"/>
                    <a:gd name="T14" fmla="*/ 0 w 1"/>
                    <a:gd name="T15" fmla="*/ 1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0 h 1"/>
                    <a:gd name="T26" fmla="*/ 1 w 1"/>
                    <a:gd name="T27" fmla="*/ 0 h 1"/>
                    <a:gd name="T28" fmla="*/ 1 w 1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299" name="Freeform 196"/>
                <p:cNvSpPr>
                  <a:spLocks/>
                </p:cNvSpPr>
                <p:nvPr/>
              </p:nvSpPr>
              <p:spPr bwMode="auto">
                <a:xfrm>
                  <a:off x="1746" y="2067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0 h 1"/>
                    <a:gd name="T26" fmla="*/ 1 w 1"/>
                    <a:gd name="T27" fmla="*/ 0 h 1"/>
                    <a:gd name="T28" fmla="*/ 1 w 1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0" name="Freeform 197"/>
                <p:cNvSpPr>
                  <a:spLocks/>
                </p:cNvSpPr>
                <p:nvPr/>
              </p:nvSpPr>
              <p:spPr bwMode="auto">
                <a:xfrm>
                  <a:off x="1745" y="2069"/>
                  <a:ext cx="2" cy="1"/>
                </a:xfrm>
                <a:custGeom>
                  <a:avLst/>
                  <a:gdLst>
                    <a:gd name="T0" fmla="*/ 2 w 2"/>
                    <a:gd name="T1" fmla="*/ 1 h 1"/>
                    <a:gd name="T2" fmla="*/ 2 w 2"/>
                    <a:gd name="T3" fmla="*/ 1 h 1"/>
                    <a:gd name="T4" fmla="*/ 2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1 w 2"/>
                    <a:gd name="T11" fmla="*/ 1 h 1"/>
                    <a:gd name="T12" fmla="*/ 0 w 2"/>
                    <a:gd name="T13" fmla="*/ 1 h 1"/>
                    <a:gd name="T14" fmla="*/ 0 w 2"/>
                    <a:gd name="T15" fmla="*/ 1 h 1"/>
                    <a:gd name="T16" fmla="*/ 1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2 w 2"/>
                    <a:gd name="T23" fmla="*/ 0 h 1"/>
                    <a:gd name="T24" fmla="*/ 2 w 2"/>
                    <a:gd name="T25" fmla="*/ 1 h 1"/>
                    <a:gd name="T26" fmla="*/ 2 w 2"/>
                    <a:gd name="T27" fmla="*/ 1 h 1"/>
                    <a:gd name="T28" fmla="*/ 2 w 2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1" name="Freeform 198"/>
                <p:cNvSpPr>
                  <a:spLocks/>
                </p:cNvSpPr>
                <p:nvPr/>
              </p:nvSpPr>
              <p:spPr bwMode="auto">
                <a:xfrm>
                  <a:off x="1753" y="2051"/>
                  <a:ext cx="9" cy="26"/>
                </a:xfrm>
                <a:custGeom>
                  <a:avLst/>
                  <a:gdLst>
                    <a:gd name="T0" fmla="*/ 0 w 9"/>
                    <a:gd name="T1" fmla="*/ 1 h 26"/>
                    <a:gd name="T2" fmla="*/ 0 w 9"/>
                    <a:gd name="T3" fmla="*/ 18 h 26"/>
                    <a:gd name="T4" fmla="*/ 0 w 9"/>
                    <a:gd name="T5" fmla="*/ 18 h 26"/>
                    <a:gd name="T6" fmla="*/ 1 w 9"/>
                    <a:gd name="T7" fmla="*/ 21 h 26"/>
                    <a:gd name="T8" fmla="*/ 1 w 9"/>
                    <a:gd name="T9" fmla="*/ 24 h 26"/>
                    <a:gd name="T10" fmla="*/ 2 w 9"/>
                    <a:gd name="T11" fmla="*/ 25 h 26"/>
                    <a:gd name="T12" fmla="*/ 2 w 9"/>
                    <a:gd name="T13" fmla="*/ 26 h 26"/>
                    <a:gd name="T14" fmla="*/ 2 w 9"/>
                    <a:gd name="T15" fmla="*/ 26 h 26"/>
                    <a:gd name="T16" fmla="*/ 3 w 9"/>
                    <a:gd name="T17" fmla="*/ 26 h 26"/>
                    <a:gd name="T18" fmla="*/ 2 w 9"/>
                    <a:gd name="T19" fmla="*/ 26 h 26"/>
                    <a:gd name="T20" fmla="*/ 9 w 9"/>
                    <a:gd name="T21" fmla="*/ 25 h 26"/>
                    <a:gd name="T22" fmla="*/ 9 w 9"/>
                    <a:gd name="T23" fmla="*/ 17 h 26"/>
                    <a:gd name="T24" fmla="*/ 9 w 9"/>
                    <a:gd name="T25" fmla="*/ 0 h 26"/>
                    <a:gd name="T26" fmla="*/ 0 w 9"/>
                    <a:gd name="T27" fmla="*/ 1 h 26"/>
                    <a:gd name="T28" fmla="*/ 0 w 9"/>
                    <a:gd name="T29" fmla="*/ 1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"/>
                    <a:gd name="T46" fmla="*/ 0 h 26"/>
                    <a:gd name="T47" fmla="*/ 9 w 9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" h="26">
                      <a:moveTo>
                        <a:pt x="0" y="1"/>
                      </a:moveTo>
                      <a:lnTo>
                        <a:pt x="0" y="18"/>
                      </a:lnTo>
                      <a:lnTo>
                        <a:pt x="1" y="21"/>
                      </a:lnTo>
                      <a:lnTo>
                        <a:pt x="1" y="24"/>
                      </a:lnTo>
                      <a:lnTo>
                        <a:pt x="2" y="25"/>
                      </a:lnTo>
                      <a:lnTo>
                        <a:pt x="2" y="26"/>
                      </a:lnTo>
                      <a:lnTo>
                        <a:pt x="3" y="26"/>
                      </a:lnTo>
                      <a:lnTo>
                        <a:pt x="2" y="26"/>
                      </a:lnTo>
                      <a:lnTo>
                        <a:pt x="9" y="25"/>
                      </a:lnTo>
                      <a:lnTo>
                        <a:pt x="9" y="17"/>
                      </a:lnTo>
                      <a:lnTo>
                        <a:pt x="9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2" name="Freeform 199"/>
                <p:cNvSpPr>
                  <a:spLocks/>
                </p:cNvSpPr>
                <p:nvPr/>
              </p:nvSpPr>
              <p:spPr bwMode="auto">
                <a:xfrm>
                  <a:off x="1754" y="2051"/>
                  <a:ext cx="8" cy="20"/>
                </a:xfrm>
                <a:custGeom>
                  <a:avLst/>
                  <a:gdLst>
                    <a:gd name="T0" fmla="*/ 0 w 8"/>
                    <a:gd name="T1" fmla="*/ 1 h 20"/>
                    <a:gd name="T2" fmla="*/ 1 w 8"/>
                    <a:gd name="T3" fmla="*/ 18 h 20"/>
                    <a:gd name="T4" fmla="*/ 1 w 8"/>
                    <a:gd name="T5" fmla="*/ 18 h 20"/>
                    <a:gd name="T6" fmla="*/ 1 w 8"/>
                    <a:gd name="T7" fmla="*/ 19 h 20"/>
                    <a:gd name="T8" fmla="*/ 3 w 8"/>
                    <a:gd name="T9" fmla="*/ 19 h 20"/>
                    <a:gd name="T10" fmla="*/ 5 w 8"/>
                    <a:gd name="T11" fmla="*/ 20 h 20"/>
                    <a:gd name="T12" fmla="*/ 5 w 8"/>
                    <a:gd name="T13" fmla="*/ 20 h 20"/>
                    <a:gd name="T14" fmla="*/ 6 w 8"/>
                    <a:gd name="T15" fmla="*/ 19 h 20"/>
                    <a:gd name="T16" fmla="*/ 7 w 8"/>
                    <a:gd name="T17" fmla="*/ 18 h 20"/>
                    <a:gd name="T18" fmla="*/ 8 w 8"/>
                    <a:gd name="T19" fmla="*/ 17 h 20"/>
                    <a:gd name="T20" fmla="*/ 8 w 8"/>
                    <a:gd name="T21" fmla="*/ 0 h 20"/>
                    <a:gd name="T22" fmla="*/ 0 w 8"/>
                    <a:gd name="T23" fmla="*/ 1 h 20"/>
                    <a:gd name="T24" fmla="*/ 0 w 8"/>
                    <a:gd name="T25" fmla="*/ 1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20"/>
                    <a:gd name="T41" fmla="*/ 8 w 8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20">
                      <a:moveTo>
                        <a:pt x="0" y="1"/>
                      </a:moveTo>
                      <a:lnTo>
                        <a:pt x="1" y="18"/>
                      </a:lnTo>
                      <a:lnTo>
                        <a:pt x="1" y="19"/>
                      </a:lnTo>
                      <a:lnTo>
                        <a:pt x="3" y="19"/>
                      </a:lnTo>
                      <a:lnTo>
                        <a:pt x="5" y="20"/>
                      </a:lnTo>
                      <a:lnTo>
                        <a:pt x="6" y="19"/>
                      </a:lnTo>
                      <a:lnTo>
                        <a:pt x="7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3" name="Freeform 200"/>
                <p:cNvSpPr>
                  <a:spLocks/>
                </p:cNvSpPr>
                <p:nvPr/>
              </p:nvSpPr>
              <p:spPr bwMode="auto">
                <a:xfrm>
                  <a:off x="1756" y="2051"/>
                  <a:ext cx="4" cy="5"/>
                </a:xfrm>
                <a:custGeom>
                  <a:avLst/>
                  <a:gdLst>
                    <a:gd name="T0" fmla="*/ 4 w 4"/>
                    <a:gd name="T1" fmla="*/ 3 h 5"/>
                    <a:gd name="T2" fmla="*/ 4 w 4"/>
                    <a:gd name="T3" fmla="*/ 3 h 5"/>
                    <a:gd name="T4" fmla="*/ 4 w 4"/>
                    <a:gd name="T5" fmla="*/ 4 h 5"/>
                    <a:gd name="T6" fmla="*/ 4 w 4"/>
                    <a:gd name="T7" fmla="*/ 5 h 5"/>
                    <a:gd name="T8" fmla="*/ 3 w 4"/>
                    <a:gd name="T9" fmla="*/ 5 h 5"/>
                    <a:gd name="T10" fmla="*/ 2 w 4"/>
                    <a:gd name="T11" fmla="*/ 5 h 5"/>
                    <a:gd name="T12" fmla="*/ 2 w 4"/>
                    <a:gd name="T13" fmla="*/ 5 h 5"/>
                    <a:gd name="T14" fmla="*/ 1 w 4"/>
                    <a:gd name="T15" fmla="*/ 5 h 5"/>
                    <a:gd name="T16" fmla="*/ 0 w 4"/>
                    <a:gd name="T17" fmla="*/ 5 h 5"/>
                    <a:gd name="T18" fmla="*/ 0 w 4"/>
                    <a:gd name="T19" fmla="*/ 4 h 5"/>
                    <a:gd name="T20" fmla="*/ 0 w 4"/>
                    <a:gd name="T21" fmla="*/ 3 h 5"/>
                    <a:gd name="T22" fmla="*/ 0 w 4"/>
                    <a:gd name="T23" fmla="*/ 3 h 5"/>
                    <a:gd name="T24" fmla="*/ 0 w 4"/>
                    <a:gd name="T25" fmla="*/ 2 h 5"/>
                    <a:gd name="T26" fmla="*/ 0 w 4"/>
                    <a:gd name="T27" fmla="*/ 1 h 5"/>
                    <a:gd name="T28" fmla="*/ 1 w 4"/>
                    <a:gd name="T29" fmla="*/ 1 h 5"/>
                    <a:gd name="T30" fmla="*/ 2 w 4"/>
                    <a:gd name="T31" fmla="*/ 0 h 5"/>
                    <a:gd name="T32" fmla="*/ 2 w 4"/>
                    <a:gd name="T33" fmla="*/ 0 h 5"/>
                    <a:gd name="T34" fmla="*/ 3 w 4"/>
                    <a:gd name="T35" fmla="*/ 0 h 5"/>
                    <a:gd name="T36" fmla="*/ 4 w 4"/>
                    <a:gd name="T37" fmla="*/ 1 h 5"/>
                    <a:gd name="T38" fmla="*/ 4 w 4"/>
                    <a:gd name="T39" fmla="*/ 2 h 5"/>
                    <a:gd name="T40" fmla="*/ 4 w 4"/>
                    <a:gd name="T41" fmla="*/ 3 h 5"/>
                    <a:gd name="T42" fmla="*/ 4 w 4"/>
                    <a:gd name="T43" fmla="*/ 3 h 5"/>
                    <a:gd name="T44" fmla="*/ 4 w 4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"/>
                    <a:gd name="T70" fmla="*/ 0 h 5"/>
                    <a:gd name="T71" fmla="*/ 4 w 4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" h="5">
                      <a:moveTo>
                        <a:pt x="4" y="3"/>
                      </a:move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4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4" name="Freeform 201"/>
                <p:cNvSpPr>
                  <a:spLocks/>
                </p:cNvSpPr>
                <p:nvPr/>
              </p:nvSpPr>
              <p:spPr bwMode="auto">
                <a:xfrm>
                  <a:off x="1757" y="2052"/>
                  <a:ext cx="3" cy="4"/>
                </a:xfrm>
                <a:custGeom>
                  <a:avLst/>
                  <a:gdLst>
                    <a:gd name="T0" fmla="*/ 3 w 3"/>
                    <a:gd name="T1" fmla="*/ 2 h 4"/>
                    <a:gd name="T2" fmla="*/ 3 w 3"/>
                    <a:gd name="T3" fmla="*/ 2 h 4"/>
                    <a:gd name="T4" fmla="*/ 3 w 3"/>
                    <a:gd name="T5" fmla="*/ 3 h 4"/>
                    <a:gd name="T6" fmla="*/ 2 w 3"/>
                    <a:gd name="T7" fmla="*/ 4 h 4"/>
                    <a:gd name="T8" fmla="*/ 2 w 3"/>
                    <a:gd name="T9" fmla="*/ 4 h 4"/>
                    <a:gd name="T10" fmla="*/ 1 w 3"/>
                    <a:gd name="T11" fmla="*/ 4 h 4"/>
                    <a:gd name="T12" fmla="*/ 0 w 3"/>
                    <a:gd name="T13" fmla="*/ 4 h 4"/>
                    <a:gd name="T14" fmla="*/ 0 w 3"/>
                    <a:gd name="T15" fmla="*/ 3 h 4"/>
                    <a:gd name="T16" fmla="*/ 0 w 3"/>
                    <a:gd name="T17" fmla="*/ 2 h 4"/>
                    <a:gd name="T18" fmla="*/ 0 w 3"/>
                    <a:gd name="T19" fmla="*/ 2 h 4"/>
                    <a:gd name="T20" fmla="*/ 0 w 3"/>
                    <a:gd name="T21" fmla="*/ 1 h 4"/>
                    <a:gd name="T22" fmla="*/ 2 w 3"/>
                    <a:gd name="T23" fmla="*/ 0 h 4"/>
                    <a:gd name="T24" fmla="*/ 2 w 3"/>
                    <a:gd name="T25" fmla="*/ 0 h 4"/>
                    <a:gd name="T26" fmla="*/ 2 w 3"/>
                    <a:gd name="T27" fmla="*/ 0 h 4"/>
                    <a:gd name="T28" fmla="*/ 3 w 3"/>
                    <a:gd name="T29" fmla="*/ 1 h 4"/>
                    <a:gd name="T30" fmla="*/ 3 w 3"/>
                    <a:gd name="T31" fmla="*/ 1 h 4"/>
                    <a:gd name="T32" fmla="*/ 3 w 3"/>
                    <a:gd name="T33" fmla="*/ 2 h 4"/>
                    <a:gd name="T34" fmla="*/ 3 w 3"/>
                    <a:gd name="T35" fmla="*/ 2 h 4"/>
                    <a:gd name="T36" fmla="*/ 3 w 3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4"/>
                    <a:gd name="T59" fmla="*/ 3 w 3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4">
                      <a:moveTo>
                        <a:pt x="3" y="2"/>
                      </a:move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5" name="Freeform 202"/>
                <p:cNvSpPr>
                  <a:spLocks/>
                </p:cNvSpPr>
                <p:nvPr/>
              </p:nvSpPr>
              <p:spPr bwMode="auto">
                <a:xfrm>
                  <a:off x="1758" y="2054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6" name="Freeform 203"/>
                <p:cNvSpPr>
                  <a:spLocks/>
                </p:cNvSpPr>
                <p:nvPr/>
              </p:nvSpPr>
              <p:spPr bwMode="auto">
                <a:xfrm>
                  <a:off x="1754" y="2194"/>
                  <a:ext cx="10" cy="27"/>
                </a:xfrm>
                <a:custGeom>
                  <a:avLst/>
                  <a:gdLst>
                    <a:gd name="T0" fmla="*/ 1 w 10"/>
                    <a:gd name="T1" fmla="*/ 24 h 27"/>
                    <a:gd name="T2" fmla="*/ 0 w 10"/>
                    <a:gd name="T3" fmla="*/ 2 h 27"/>
                    <a:gd name="T4" fmla="*/ 9 w 10"/>
                    <a:gd name="T5" fmla="*/ 0 h 27"/>
                    <a:gd name="T6" fmla="*/ 10 w 10"/>
                    <a:gd name="T7" fmla="*/ 2 h 27"/>
                    <a:gd name="T8" fmla="*/ 9 w 10"/>
                    <a:gd name="T9" fmla="*/ 9 h 27"/>
                    <a:gd name="T10" fmla="*/ 8 w 10"/>
                    <a:gd name="T11" fmla="*/ 10 h 27"/>
                    <a:gd name="T12" fmla="*/ 8 w 10"/>
                    <a:gd name="T13" fmla="*/ 25 h 27"/>
                    <a:gd name="T14" fmla="*/ 8 w 10"/>
                    <a:gd name="T15" fmla="*/ 25 h 27"/>
                    <a:gd name="T16" fmla="*/ 7 w 10"/>
                    <a:gd name="T17" fmla="*/ 26 h 27"/>
                    <a:gd name="T18" fmla="*/ 7 w 10"/>
                    <a:gd name="T19" fmla="*/ 27 h 27"/>
                    <a:gd name="T20" fmla="*/ 5 w 10"/>
                    <a:gd name="T21" fmla="*/ 27 h 27"/>
                    <a:gd name="T22" fmla="*/ 5 w 10"/>
                    <a:gd name="T23" fmla="*/ 27 h 27"/>
                    <a:gd name="T24" fmla="*/ 5 w 10"/>
                    <a:gd name="T25" fmla="*/ 27 h 27"/>
                    <a:gd name="T26" fmla="*/ 3 w 10"/>
                    <a:gd name="T27" fmla="*/ 27 h 27"/>
                    <a:gd name="T28" fmla="*/ 2 w 10"/>
                    <a:gd name="T29" fmla="*/ 26 h 27"/>
                    <a:gd name="T30" fmla="*/ 1 w 10"/>
                    <a:gd name="T31" fmla="*/ 25 h 27"/>
                    <a:gd name="T32" fmla="*/ 1 w 10"/>
                    <a:gd name="T33" fmla="*/ 24 h 27"/>
                    <a:gd name="T34" fmla="*/ 1 w 10"/>
                    <a:gd name="T35" fmla="*/ 24 h 27"/>
                    <a:gd name="T36" fmla="*/ 1 w 10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0"/>
                    <a:gd name="T58" fmla="*/ 0 h 27"/>
                    <a:gd name="T59" fmla="*/ 10 w 10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0" h="27">
                      <a:moveTo>
                        <a:pt x="1" y="24"/>
                      </a:moveTo>
                      <a:lnTo>
                        <a:pt x="0" y="2"/>
                      </a:lnTo>
                      <a:lnTo>
                        <a:pt x="9" y="0"/>
                      </a:lnTo>
                      <a:lnTo>
                        <a:pt x="10" y="2"/>
                      </a:lnTo>
                      <a:lnTo>
                        <a:pt x="9" y="9"/>
                      </a:lnTo>
                      <a:lnTo>
                        <a:pt x="8" y="10"/>
                      </a:lnTo>
                      <a:lnTo>
                        <a:pt x="8" y="25"/>
                      </a:lnTo>
                      <a:lnTo>
                        <a:pt x="7" y="26"/>
                      </a:lnTo>
                      <a:lnTo>
                        <a:pt x="7" y="27"/>
                      </a:lnTo>
                      <a:lnTo>
                        <a:pt x="5" y="27"/>
                      </a:lnTo>
                      <a:lnTo>
                        <a:pt x="3" y="27"/>
                      </a:lnTo>
                      <a:lnTo>
                        <a:pt x="2" y="26"/>
                      </a:lnTo>
                      <a:lnTo>
                        <a:pt x="1" y="25"/>
                      </a:lnTo>
                      <a:lnTo>
                        <a:pt x="1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7" name="Freeform 204"/>
                <p:cNvSpPr>
                  <a:spLocks/>
                </p:cNvSpPr>
                <p:nvPr/>
              </p:nvSpPr>
              <p:spPr bwMode="auto">
                <a:xfrm>
                  <a:off x="1755" y="2194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2 h 27"/>
                    <a:gd name="T4" fmla="*/ 8 w 9"/>
                    <a:gd name="T5" fmla="*/ 0 h 27"/>
                    <a:gd name="T6" fmla="*/ 9 w 9"/>
                    <a:gd name="T7" fmla="*/ 2 h 27"/>
                    <a:gd name="T8" fmla="*/ 9 w 9"/>
                    <a:gd name="T9" fmla="*/ 9 h 27"/>
                    <a:gd name="T10" fmla="*/ 7 w 9"/>
                    <a:gd name="T11" fmla="*/ 10 h 27"/>
                    <a:gd name="T12" fmla="*/ 7 w 9"/>
                    <a:gd name="T13" fmla="*/ 25 h 27"/>
                    <a:gd name="T14" fmla="*/ 7 w 9"/>
                    <a:gd name="T15" fmla="*/ 25 h 27"/>
                    <a:gd name="T16" fmla="*/ 7 w 9"/>
                    <a:gd name="T17" fmla="*/ 26 h 27"/>
                    <a:gd name="T18" fmla="*/ 6 w 9"/>
                    <a:gd name="T19" fmla="*/ 27 h 27"/>
                    <a:gd name="T20" fmla="*/ 4 w 9"/>
                    <a:gd name="T21" fmla="*/ 27 h 27"/>
                    <a:gd name="T22" fmla="*/ 4 w 9"/>
                    <a:gd name="T23" fmla="*/ 27 h 27"/>
                    <a:gd name="T24" fmla="*/ 4 w 9"/>
                    <a:gd name="T25" fmla="*/ 27 h 27"/>
                    <a:gd name="T26" fmla="*/ 3 w 9"/>
                    <a:gd name="T27" fmla="*/ 27 h 27"/>
                    <a:gd name="T28" fmla="*/ 1 w 9"/>
                    <a:gd name="T29" fmla="*/ 26 h 27"/>
                    <a:gd name="T30" fmla="*/ 0 w 9"/>
                    <a:gd name="T31" fmla="*/ 26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2"/>
                      </a:lnTo>
                      <a:lnTo>
                        <a:pt x="8" y="0"/>
                      </a:lnTo>
                      <a:lnTo>
                        <a:pt x="9" y="2"/>
                      </a:lnTo>
                      <a:lnTo>
                        <a:pt x="9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0" y="26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8" name="Freeform 205"/>
                <p:cNvSpPr>
                  <a:spLocks/>
                </p:cNvSpPr>
                <p:nvPr/>
              </p:nvSpPr>
              <p:spPr bwMode="auto">
                <a:xfrm>
                  <a:off x="1757" y="2217"/>
                  <a:ext cx="5" cy="4"/>
                </a:xfrm>
                <a:custGeom>
                  <a:avLst/>
                  <a:gdLst>
                    <a:gd name="T0" fmla="*/ 5 w 5"/>
                    <a:gd name="T1" fmla="*/ 2 h 4"/>
                    <a:gd name="T2" fmla="*/ 5 w 5"/>
                    <a:gd name="T3" fmla="*/ 2 h 4"/>
                    <a:gd name="T4" fmla="*/ 5 w 5"/>
                    <a:gd name="T5" fmla="*/ 3 h 4"/>
                    <a:gd name="T6" fmla="*/ 4 w 5"/>
                    <a:gd name="T7" fmla="*/ 4 h 4"/>
                    <a:gd name="T8" fmla="*/ 3 w 5"/>
                    <a:gd name="T9" fmla="*/ 4 h 4"/>
                    <a:gd name="T10" fmla="*/ 2 w 5"/>
                    <a:gd name="T11" fmla="*/ 4 h 4"/>
                    <a:gd name="T12" fmla="*/ 2 w 5"/>
                    <a:gd name="T13" fmla="*/ 4 h 4"/>
                    <a:gd name="T14" fmla="*/ 2 w 5"/>
                    <a:gd name="T15" fmla="*/ 4 h 4"/>
                    <a:gd name="T16" fmla="*/ 1 w 5"/>
                    <a:gd name="T17" fmla="*/ 4 h 4"/>
                    <a:gd name="T18" fmla="*/ 0 w 5"/>
                    <a:gd name="T19" fmla="*/ 3 h 4"/>
                    <a:gd name="T20" fmla="*/ 0 w 5"/>
                    <a:gd name="T21" fmla="*/ 2 h 4"/>
                    <a:gd name="T22" fmla="*/ 0 w 5"/>
                    <a:gd name="T23" fmla="*/ 2 h 4"/>
                    <a:gd name="T24" fmla="*/ 0 w 5"/>
                    <a:gd name="T25" fmla="*/ 1 h 4"/>
                    <a:gd name="T26" fmla="*/ 1 w 5"/>
                    <a:gd name="T27" fmla="*/ 1 h 4"/>
                    <a:gd name="T28" fmla="*/ 2 w 5"/>
                    <a:gd name="T29" fmla="*/ 0 h 4"/>
                    <a:gd name="T30" fmla="*/ 2 w 5"/>
                    <a:gd name="T31" fmla="*/ 0 h 4"/>
                    <a:gd name="T32" fmla="*/ 2 w 5"/>
                    <a:gd name="T33" fmla="*/ 0 h 4"/>
                    <a:gd name="T34" fmla="*/ 3 w 5"/>
                    <a:gd name="T35" fmla="*/ 0 h 4"/>
                    <a:gd name="T36" fmla="*/ 4 w 5"/>
                    <a:gd name="T37" fmla="*/ 0 h 4"/>
                    <a:gd name="T38" fmla="*/ 5 w 5"/>
                    <a:gd name="T39" fmla="*/ 1 h 4"/>
                    <a:gd name="T40" fmla="*/ 5 w 5"/>
                    <a:gd name="T41" fmla="*/ 2 h 4"/>
                    <a:gd name="T42" fmla="*/ 5 w 5"/>
                    <a:gd name="T43" fmla="*/ 2 h 4"/>
                    <a:gd name="T44" fmla="*/ 5 w 5"/>
                    <a:gd name="T45" fmla="*/ 2 h 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4"/>
                    <a:gd name="T71" fmla="*/ 5 w 5"/>
                    <a:gd name="T72" fmla="*/ 4 h 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4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09" name="Freeform 206"/>
                <p:cNvSpPr>
                  <a:spLocks/>
                </p:cNvSpPr>
                <p:nvPr/>
              </p:nvSpPr>
              <p:spPr bwMode="auto">
                <a:xfrm>
                  <a:off x="1758" y="2218"/>
                  <a:ext cx="4" cy="3"/>
                </a:xfrm>
                <a:custGeom>
                  <a:avLst/>
                  <a:gdLst>
                    <a:gd name="T0" fmla="*/ 4 w 4"/>
                    <a:gd name="T1" fmla="*/ 1 h 3"/>
                    <a:gd name="T2" fmla="*/ 4 w 4"/>
                    <a:gd name="T3" fmla="*/ 1 h 3"/>
                    <a:gd name="T4" fmla="*/ 3 w 4"/>
                    <a:gd name="T5" fmla="*/ 2 h 3"/>
                    <a:gd name="T6" fmla="*/ 2 w 4"/>
                    <a:gd name="T7" fmla="*/ 3 h 3"/>
                    <a:gd name="T8" fmla="*/ 2 w 4"/>
                    <a:gd name="T9" fmla="*/ 3 h 3"/>
                    <a:gd name="T10" fmla="*/ 1 w 4"/>
                    <a:gd name="T11" fmla="*/ 3 h 3"/>
                    <a:gd name="T12" fmla="*/ 1 w 4"/>
                    <a:gd name="T13" fmla="*/ 3 h 3"/>
                    <a:gd name="T14" fmla="*/ 0 w 4"/>
                    <a:gd name="T15" fmla="*/ 2 h 3"/>
                    <a:gd name="T16" fmla="*/ 0 w 4"/>
                    <a:gd name="T17" fmla="*/ 1 h 3"/>
                    <a:gd name="T18" fmla="*/ 0 w 4"/>
                    <a:gd name="T19" fmla="*/ 1 h 3"/>
                    <a:gd name="T20" fmla="*/ 1 w 4"/>
                    <a:gd name="T21" fmla="*/ 0 h 3"/>
                    <a:gd name="T22" fmla="*/ 2 w 4"/>
                    <a:gd name="T23" fmla="*/ 0 h 3"/>
                    <a:gd name="T24" fmla="*/ 2 w 4"/>
                    <a:gd name="T25" fmla="*/ 0 h 3"/>
                    <a:gd name="T26" fmla="*/ 2 w 4"/>
                    <a:gd name="T27" fmla="*/ 0 h 3"/>
                    <a:gd name="T28" fmla="*/ 3 w 4"/>
                    <a:gd name="T29" fmla="*/ 0 h 3"/>
                    <a:gd name="T30" fmla="*/ 4 w 4"/>
                    <a:gd name="T31" fmla="*/ 0 h 3"/>
                    <a:gd name="T32" fmla="*/ 4 w 4"/>
                    <a:gd name="T33" fmla="*/ 1 h 3"/>
                    <a:gd name="T34" fmla="*/ 4 w 4"/>
                    <a:gd name="T35" fmla="*/ 1 h 3"/>
                    <a:gd name="T36" fmla="*/ 4 w 4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1"/>
                      </a:move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0" name="Freeform 207"/>
                <p:cNvSpPr>
                  <a:spLocks/>
                </p:cNvSpPr>
                <p:nvPr/>
              </p:nvSpPr>
              <p:spPr bwMode="auto">
                <a:xfrm>
                  <a:off x="1759" y="2219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1" name="Freeform 208"/>
                <p:cNvSpPr>
                  <a:spLocks/>
                </p:cNvSpPr>
                <p:nvPr/>
              </p:nvSpPr>
              <p:spPr bwMode="auto">
                <a:xfrm>
                  <a:off x="1755" y="2063"/>
                  <a:ext cx="2" cy="2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1 h 2"/>
                    <a:gd name="T4" fmla="*/ 2 w 2"/>
                    <a:gd name="T5" fmla="*/ 1 h 2"/>
                    <a:gd name="T6" fmla="*/ 1 w 2"/>
                    <a:gd name="T7" fmla="*/ 2 h 2"/>
                    <a:gd name="T8" fmla="*/ 1 w 2"/>
                    <a:gd name="T9" fmla="*/ 2 h 2"/>
                    <a:gd name="T10" fmla="*/ 1 w 2"/>
                    <a:gd name="T11" fmla="*/ 1 h 2"/>
                    <a:gd name="T12" fmla="*/ 0 w 2"/>
                    <a:gd name="T13" fmla="*/ 1 h 2"/>
                    <a:gd name="T14" fmla="*/ 0 w 2"/>
                    <a:gd name="T15" fmla="*/ 1 h 2"/>
                    <a:gd name="T16" fmla="*/ 1 w 2"/>
                    <a:gd name="T17" fmla="*/ 0 h 2"/>
                    <a:gd name="T18" fmla="*/ 1 w 2"/>
                    <a:gd name="T19" fmla="*/ 0 h 2"/>
                    <a:gd name="T20" fmla="*/ 1 w 2"/>
                    <a:gd name="T21" fmla="*/ 0 h 2"/>
                    <a:gd name="T22" fmla="*/ 2 w 2"/>
                    <a:gd name="T23" fmla="*/ 0 h 2"/>
                    <a:gd name="T24" fmla="*/ 2 w 2"/>
                    <a:gd name="T25" fmla="*/ 1 h 2"/>
                    <a:gd name="T26" fmla="*/ 2 w 2"/>
                    <a:gd name="T27" fmla="*/ 1 h 2"/>
                    <a:gd name="T28" fmla="*/ 2 w 2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2"/>
                    <a:gd name="T47" fmla="*/ 2 w 2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2" name="Freeform 209"/>
                <p:cNvSpPr>
                  <a:spLocks/>
                </p:cNvSpPr>
                <p:nvPr/>
              </p:nvSpPr>
              <p:spPr bwMode="auto">
                <a:xfrm>
                  <a:off x="1755" y="2065"/>
                  <a:ext cx="2" cy="1"/>
                </a:xfrm>
                <a:custGeom>
                  <a:avLst/>
                  <a:gdLst>
                    <a:gd name="T0" fmla="*/ 2 w 2"/>
                    <a:gd name="T1" fmla="*/ 1 h 1"/>
                    <a:gd name="T2" fmla="*/ 2 w 2"/>
                    <a:gd name="T3" fmla="*/ 1 h 1"/>
                    <a:gd name="T4" fmla="*/ 2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1 w 2"/>
                    <a:gd name="T11" fmla="*/ 1 h 1"/>
                    <a:gd name="T12" fmla="*/ 0 w 2"/>
                    <a:gd name="T13" fmla="*/ 1 h 1"/>
                    <a:gd name="T14" fmla="*/ 0 w 2"/>
                    <a:gd name="T15" fmla="*/ 1 h 1"/>
                    <a:gd name="T16" fmla="*/ 1 w 2"/>
                    <a:gd name="T17" fmla="*/ 1 h 1"/>
                    <a:gd name="T18" fmla="*/ 1 w 2"/>
                    <a:gd name="T19" fmla="*/ 0 h 1"/>
                    <a:gd name="T20" fmla="*/ 1 w 2"/>
                    <a:gd name="T21" fmla="*/ 0 h 1"/>
                    <a:gd name="T22" fmla="*/ 2 w 2"/>
                    <a:gd name="T23" fmla="*/ 1 h 1"/>
                    <a:gd name="T24" fmla="*/ 2 w 2"/>
                    <a:gd name="T25" fmla="*/ 1 h 1"/>
                    <a:gd name="T26" fmla="*/ 2 w 2"/>
                    <a:gd name="T27" fmla="*/ 1 h 1"/>
                    <a:gd name="T28" fmla="*/ 2 w 2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3" name="Freeform 210"/>
                <p:cNvSpPr>
                  <a:spLocks/>
                </p:cNvSpPr>
                <p:nvPr/>
              </p:nvSpPr>
              <p:spPr bwMode="auto">
                <a:xfrm>
                  <a:off x="1755" y="2067"/>
                  <a:ext cx="2" cy="2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1 h 2"/>
                    <a:gd name="T4" fmla="*/ 2 w 2"/>
                    <a:gd name="T5" fmla="*/ 2 h 2"/>
                    <a:gd name="T6" fmla="*/ 1 w 2"/>
                    <a:gd name="T7" fmla="*/ 2 h 2"/>
                    <a:gd name="T8" fmla="*/ 1 w 2"/>
                    <a:gd name="T9" fmla="*/ 2 h 2"/>
                    <a:gd name="T10" fmla="*/ 1 w 2"/>
                    <a:gd name="T11" fmla="*/ 2 h 2"/>
                    <a:gd name="T12" fmla="*/ 0 w 2"/>
                    <a:gd name="T13" fmla="*/ 1 h 2"/>
                    <a:gd name="T14" fmla="*/ 0 w 2"/>
                    <a:gd name="T15" fmla="*/ 1 h 2"/>
                    <a:gd name="T16" fmla="*/ 1 w 2"/>
                    <a:gd name="T17" fmla="*/ 1 h 2"/>
                    <a:gd name="T18" fmla="*/ 1 w 2"/>
                    <a:gd name="T19" fmla="*/ 0 h 2"/>
                    <a:gd name="T20" fmla="*/ 1 w 2"/>
                    <a:gd name="T21" fmla="*/ 0 h 2"/>
                    <a:gd name="T22" fmla="*/ 2 w 2"/>
                    <a:gd name="T23" fmla="*/ 0 h 2"/>
                    <a:gd name="T24" fmla="*/ 2 w 2"/>
                    <a:gd name="T25" fmla="*/ 1 h 2"/>
                    <a:gd name="T26" fmla="*/ 2 w 2"/>
                    <a:gd name="T27" fmla="*/ 1 h 2"/>
                    <a:gd name="T28" fmla="*/ 2 w 2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2"/>
                    <a:gd name="T47" fmla="*/ 2 w 2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4" name="Freeform 211"/>
                <p:cNvSpPr>
                  <a:spLocks/>
                </p:cNvSpPr>
                <p:nvPr/>
              </p:nvSpPr>
              <p:spPr bwMode="auto">
                <a:xfrm>
                  <a:off x="1764" y="2050"/>
                  <a:ext cx="8" cy="26"/>
                </a:xfrm>
                <a:custGeom>
                  <a:avLst/>
                  <a:gdLst>
                    <a:gd name="T0" fmla="*/ 0 w 8"/>
                    <a:gd name="T1" fmla="*/ 1 h 26"/>
                    <a:gd name="T2" fmla="*/ 0 w 8"/>
                    <a:gd name="T3" fmla="*/ 17 h 26"/>
                    <a:gd name="T4" fmla="*/ 0 w 8"/>
                    <a:gd name="T5" fmla="*/ 17 h 26"/>
                    <a:gd name="T6" fmla="*/ 0 w 8"/>
                    <a:gd name="T7" fmla="*/ 21 h 26"/>
                    <a:gd name="T8" fmla="*/ 1 w 8"/>
                    <a:gd name="T9" fmla="*/ 24 h 26"/>
                    <a:gd name="T10" fmla="*/ 1 w 8"/>
                    <a:gd name="T11" fmla="*/ 25 h 26"/>
                    <a:gd name="T12" fmla="*/ 1 w 8"/>
                    <a:gd name="T13" fmla="*/ 25 h 26"/>
                    <a:gd name="T14" fmla="*/ 1 w 8"/>
                    <a:gd name="T15" fmla="*/ 25 h 26"/>
                    <a:gd name="T16" fmla="*/ 2 w 8"/>
                    <a:gd name="T17" fmla="*/ 26 h 26"/>
                    <a:gd name="T18" fmla="*/ 1 w 8"/>
                    <a:gd name="T19" fmla="*/ 26 h 26"/>
                    <a:gd name="T20" fmla="*/ 8 w 8"/>
                    <a:gd name="T21" fmla="*/ 25 h 26"/>
                    <a:gd name="T22" fmla="*/ 8 w 8"/>
                    <a:gd name="T23" fmla="*/ 16 h 26"/>
                    <a:gd name="T24" fmla="*/ 8 w 8"/>
                    <a:gd name="T25" fmla="*/ 0 h 26"/>
                    <a:gd name="T26" fmla="*/ 0 w 8"/>
                    <a:gd name="T27" fmla="*/ 1 h 26"/>
                    <a:gd name="T28" fmla="*/ 0 w 8"/>
                    <a:gd name="T29" fmla="*/ 1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8"/>
                    <a:gd name="T46" fmla="*/ 0 h 26"/>
                    <a:gd name="T47" fmla="*/ 8 w 8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8" h="26">
                      <a:moveTo>
                        <a:pt x="0" y="1"/>
                      </a:move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1" y="24"/>
                      </a:lnTo>
                      <a:lnTo>
                        <a:pt x="1" y="25"/>
                      </a:lnTo>
                      <a:lnTo>
                        <a:pt x="2" y="26"/>
                      </a:lnTo>
                      <a:lnTo>
                        <a:pt x="1" y="26"/>
                      </a:lnTo>
                      <a:lnTo>
                        <a:pt x="8" y="25"/>
                      </a:lnTo>
                      <a:lnTo>
                        <a:pt x="8" y="16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5" name="Freeform 212"/>
                <p:cNvSpPr>
                  <a:spLocks/>
                </p:cNvSpPr>
                <p:nvPr/>
              </p:nvSpPr>
              <p:spPr bwMode="auto">
                <a:xfrm>
                  <a:off x="1764" y="2050"/>
                  <a:ext cx="8" cy="19"/>
                </a:xfrm>
                <a:custGeom>
                  <a:avLst/>
                  <a:gdLst>
                    <a:gd name="T0" fmla="*/ 0 w 8"/>
                    <a:gd name="T1" fmla="*/ 1 h 19"/>
                    <a:gd name="T2" fmla="*/ 1 w 8"/>
                    <a:gd name="T3" fmla="*/ 17 h 19"/>
                    <a:gd name="T4" fmla="*/ 1 w 8"/>
                    <a:gd name="T5" fmla="*/ 17 h 19"/>
                    <a:gd name="T6" fmla="*/ 1 w 8"/>
                    <a:gd name="T7" fmla="*/ 18 h 19"/>
                    <a:gd name="T8" fmla="*/ 3 w 8"/>
                    <a:gd name="T9" fmla="*/ 19 h 19"/>
                    <a:gd name="T10" fmla="*/ 5 w 8"/>
                    <a:gd name="T11" fmla="*/ 19 h 19"/>
                    <a:gd name="T12" fmla="*/ 5 w 8"/>
                    <a:gd name="T13" fmla="*/ 19 h 19"/>
                    <a:gd name="T14" fmla="*/ 7 w 8"/>
                    <a:gd name="T15" fmla="*/ 18 h 19"/>
                    <a:gd name="T16" fmla="*/ 7 w 8"/>
                    <a:gd name="T17" fmla="*/ 17 h 19"/>
                    <a:gd name="T18" fmla="*/ 8 w 8"/>
                    <a:gd name="T19" fmla="*/ 16 h 19"/>
                    <a:gd name="T20" fmla="*/ 8 w 8"/>
                    <a:gd name="T21" fmla="*/ 0 h 19"/>
                    <a:gd name="T22" fmla="*/ 0 w 8"/>
                    <a:gd name="T23" fmla="*/ 1 h 19"/>
                    <a:gd name="T24" fmla="*/ 0 w 8"/>
                    <a:gd name="T25" fmla="*/ 1 h 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19"/>
                    <a:gd name="T41" fmla="*/ 8 w 8"/>
                    <a:gd name="T42" fmla="*/ 19 h 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19">
                      <a:moveTo>
                        <a:pt x="0" y="1"/>
                      </a:moveTo>
                      <a:lnTo>
                        <a:pt x="1" y="17"/>
                      </a:lnTo>
                      <a:lnTo>
                        <a:pt x="1" y="18"/>
                      </a:lnTo>
                      <a:lnTo>
                        <a:pt x="3" y="19"/>
                      </a:lnTo>
                      <a:lnTo>
                        <a:pt x="5" y="19"/>
                      </a:lnTo>
                      <a:lnTo>
                        <a:pt x="7" y="18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6" name="Freeform 213"/>
                <p:cNvSpPr>
                  <a:spLocks/>
                </p:cNvSpPr>
                <p:nvPr/>
              </p:nvSpPr>
              <p:spPr bwMode="auto">
                <a:xfrm>
                  <a:off x="1765" y="2050"/>
                  <a:ext cx="6" cy="5"/>
                </a:xfrm>
                <a:custGeom>
                  <a:avLst/>
                  <a:gdLst>
                    <a:gd name="T0" fmla="*/ 6 w 6"/>
                    <a:gd name="T1" fmla="*/ 2 h 5"/>
                    <a:gd name="T2" fmla="*/ 6 w 6"/>
                    <a:gd name="T3" fmla="*/ 2 h 5"/>
                    <a:gd name="T4" fmla="*/ 6 w 6"/>
                    <a:gd name="T5" fmla="*/ 3 h 5"/>
                    <a:gd name="T6" fmla="*/ 5 w 6"/>
                    <a:gd name="T7" fmla="*/ 4 h 5"/>
                    <a:gd name="T8" fmla="*/ 4 w 6"/>
                    <a:gd name="T9" fmla="*/ 5 h 5"/>
                    <a:gd name="T10" fmla="*/ 3 w 6"/>
                    <a:gd name="T11" fmla="*/ 5 h 5"/>
                    <a:gd name="T12" fmla="*/ 3 w 6"/>
                    <a:gd name="T13" fmla="*/ 5 h 5"/>
                    <a:gd name="T14" fmla="*/ 2 w 6"/>
                    <a:gd name="T15" fmla="*/ 5 h 5"/>
                    <a:gd name="T16" fmla="*/ 1 w 6"/>
                    <a:gd name="T17" fmla="*/ 4 h 5"/>
                    <a:gd name="T18" fmla="*/ 1 w 6"/>
                    <a:gd name="T19" fmla="*/ 4 h 5"/>
                    <a:gd name="T20" fmla="*/ 0 w 6"/>
                    <a:gd name="T21" fmla="*/ 2 h 5"/>
                    <a:gd name="T22" fmla="*/ 0 w 6"/>
                    <a:gd name="T23" fmla="*/ 2 h 5"/>
                    <a:gd name="T24" fmla="*/ 1 w 6"/>
                    <a:gd name="T25" fmla="*/ 1 h 5"/>
                    <a:gd name="T26" fmla="*/ 1 w 6"/>
                    <a:gd name="T27" fmla="*/ 1 h 5"/>
                    <a:gd name="T28" fmla="*/ 2 w 6"/>
                    <a:gd name="T29" fmla="*/ 0 h 5"/>
                    <a:gd name="T30" fmla="*/ 3 w 6"/>
                    <a:gd name="T31" fmla="*/ 0 h 5"/>
                    <a:gd name="T32" fmla="*/ 3 w 6"/>
                    <a:gd name="T33" fmla="*/ 0 h 5"/>
                    <a:gd name="T34" fmla="*/ 4 w 6"/>
                    <a:gd name="T35" fmla="*/ 0 h 5"/>
                    <a:gd name="T36" fmla="*/ 5 w 6"/>
                    <a:gd name="T37" fmla="*/ 1 h 5"/>
                    <a:gd name="T38" fmla="*/ 6 w 6"/>
                    <a:gd name="T39" fmla="*/ 1 h 5"/>
                    <a:gd name="T40" fmla="*/ 6 w 6"/>
                    <a:gd name="T41" fmla="*/ 2 h 5"/>
                    <a:gd name="T42" fmla="*/ 6 w 6"/>
                    <a:gd name="T43" fmla="*/ 2 h 5"/>
                    <a:gd name="T44" fmla="*/ 6 w 6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6"/>
                    <a:gd name="T70" fmla="*/ 0 h 5"/>
                    <a:gd name="T71" fmla="*/ 6 w 6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6" h="5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6" y="3"/>
                      </a:lnTo>
                      <a:lnTo>
                        <a:pt x="5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6" y="1"/>
                      </a:lnTo>
                      <a:lnTo>
                        <a:pt x="6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7" name="Freeform 214"/>
                <p:cNvSpPr>
                  <a:spLocks/>
                </p:cNvSpPr>
                <p:nvPr/>
              </p:nvSpPr>
              <p:spPr bwMode="auto">
                <a:xfrm>
                  <a:off x="1767" y="2051"/>
                  <a:ext cx="4" cy="3"/>
                </a:xfrm>
                <a:custGeom>
                  <a:avLst/>
                  <a:gdLst>
                    <a:gd name="T0" fmla="*/ 4 w 4"/>
                    <a:gd name="T1" fmla="*/ 1 h 3"/>
                    <a:gd name="T2" fmla="*/ 4 w 4"/>
                    <a:gd name="T3" fmla="*/ 1 h 3"/>
                    <a:gd name="T4" fmla="*/ 3 w 4"/>
                    <a:gd name="T5" fmla="*/ 3 h 3"/>
                    <a:gd name="T6" fmla="*/ 2 w 4"/>
                    <a:gd name="T7" fmla="*/ 3 h 3"/>
                    <a:gd name="T8" fmla="*/ 2 w 4"/>
                    <a:gd name="T9" fmla="*/ 3 h 3"/>
                    <a:gd name="T10" fmla="*/ 1 w 4"/>
                    <a:gd name="T11" fmla="*/ 3 h 3"/>
                    <a:gd name="T12" fmla="*/ 0 w 4"/>
                    <a:gd name="T13" fmla="*/ 3 h 3"/>
                    <a:gd name="T14" fmla="*/ 0 w 4"/>
                    <a:gd name="T15" fmla="*/ 2 h 3"/>
                    <a:gd name="T16" fmla="*/ 0 w 4"/>
                    <a:gd name="T17" fmla="*/ 2 h 3"/>
                    <a:gd name="T18" fmla="*/ 0 w 4"/>
                    <a:gd name="T19" fmla="*/ 2 h 3"/>
                    <a:gd name="T20" fmla="*/ 0 w 4"/>
                    <a:gd name="T21" fmla="*/ 0 h 3"/>
                    <a:gd name="T22" fmla="*/ 2 w 4"/>
                    <a:gd name="T23" fmla="*/ 0 h 3"/>
                    <a:gd name="T24" fmla="*/ 2 w 4"/>
                    <a:gd name="T25" fmla="*/ 0 h 3"/>
                    <a:gd name="T26" fmla="*/ 2 w 4"/>
                    <a:gd name="T27" fmla="*/ 0 h 3"/>
                    <a:gd name="T28" fmla="*/ 3 w 4"/>
                    <a:gd name="T29" fmla="*/ 0 h 3"/>
                    <a:gd name="T30" fmla="*/ 3 w 4"/>
                    <a:gd name="T31" fmla="*/ 1 h 3"/>
                    <a:gd name="T32" fmla="*/ 4 w 4"/>
                    <a:gd name="T33" fmla="*/ 1 h 3"/>
                    <a:gd name="T34" fmla="*/ 4 w 4"/>
                    <a:gd name="T35" fmla="*/ 1 h 3"/>
                    <a:gd name="T36" fmla="*/ 4 w 4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1"/>
                      </a:moveTo>
                      <a:lnTo>
                        <a:pt x="4" y="1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8" name="Freeform 215"/>
                <p:cNvSpPr>
                  <a:spLocks/>
                </p:cNvSpPr>
                <p:nvPr/>
              </p:nvSpPr>
              <p:spPr bwMode="auto">
                <a:xfrm>
                  <a:off x="1768" y="2052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19" name="Freeform 216"/>
                <p:cNvSpPr>
                  <a:spLocks/>
                </p:cNvSpPr>
                <p:nvPr/>
              </p:nvSpPr>
              <p:spPr bwMode="auto">
                <a:xfrm>
                  <a:off x="1765" y="2193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1 h 27"/>
                    <a:gd name="T4" fmla="*/ 8 w 9"/>
                    <a:gd name="T5" fmla="*/ 0 h 27"/>
                    <a:gd name="T6" fmla="*/ 9 w 9"/>
                    <a:gd name="T7" fmla="*/ 1 h 27"/>
                    <a:gd name="T8" fmla="*/ 8 w 9"/>
                    <a:gd name="T9" fmla="*/ 9 h 27"/>
                    <a:gd name="T10" fmla="*/ 7 w 9"/>
                    <a:gd name="T11" fmla="*/ 10 h 27"/>
                    <a:gd name="T12" fmla="*/ 7 w 9"/>
                    <a:gd name="T13" fmla="*/ 25 h 27"/>
                    <a:gd name="T14" fmla="*/ 7 w 9"/>
                    <a:gd name="T15" fmla="*/ 25 h 27"/>
                    <a:gd name="T16" fmla="*/ 6 w 9"/>
                    <a:gd name="T17" fmla="*/ 25 h 27"/>
                    <a:gd name="T18" fmla="*/ 6 w 9"/>
                    <a:gd name="T19" fmla="*/ 26 h 27"/>
                    <a:gd name="T20" fmla="*/ 4 w 9"/>
                    <a:gd name="T21" fmla="*/ 27 h 27"/>
                    <a:gd name="T22" fmla="*/ 4 w 9"/>
                    <a:gd name="T23" fmla="*/ 27 h 27"/>
                    <a:gd name="T24" fmla="*/ 4 w 9"/>
                    <a:gd name="T25" fmla="*/ 27 h 27"/>
                    <a:gd name="T26" fmla="*/ 2 w 9"/>
                    <a:gd name="T27" fmla="*/ 26 h 27"/>
                    <a:gd name="T28" fmla="*/ 0 w 9"/>
                    <a:gd name="T29" fmla="*/ 26 h 27"/>
                    <a:gd name="T30" fmla="*/ 0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8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6" y="25"/>
                      </a:lnTo>
                      <a:lnTo>
                        <a:pt x="6" y="26"/>
                      </a:lnTo>
                      <a:lnTo>
                        <a:pt x="4" y="27"/>
                      </a:lnTo>
                      <a:lnTo>
                        <a:pt x="2" y="26"/>
                      </a:lnTo>
                      <a:lnTo>
                        <a:pt x="0" y="26"/>
                      </a:lnTo>
                      <a:lnTo>
                        <a:pt x="0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0" name="Freeform 217"/>
                <p:cNvSpPr>
                  <a:spLocks/>
                </p:cNvSpPr>
                <p:nvPr/>
              </p:nvSpPr>
              <p:spPr bwMode="auto">
                <a:xfrm>
                  <a:off x="1765" y="2193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1 h 27"/>
                    <a:gd name="T4" fmla="*/ 8 w 9"/>
                    <a:gd name="T5" fmla="*/ 0 h 27"/>
                    <a:gd name="T6" fmla="*/ 9 w 9"/>
                    <a:gd name="T7" fmla="*/ 1 h 27"/>
                    <a:gd name="T8" fmla="*/ 9 w 9"/>
                    <a:gd name="T9" fmla="*/ 9 h 27"/>
                    <a:gd name="T10" fmla="*/ 7 w 9"/>
                    <a:gd name="T11" fmla="*/ 10 h 27"/>
                    <a:gd name="T12" fmla="*/ 7 w 9"/>
                    <a:gd name="T13" fmla="*/ 25 h 27"/>
                    <a:gd name="T14" fmla="*/ 7 w 9"/>
                    <a:gd name="T15" fmla="*/ 25 h 27"/>
                    <a:gd name="T16" fmla="*/ 7 w 9"/>
                    <a:gd name="T17" fmla="*/ 26 h 27"/>
                    <a:gd name="T18" fmla="*/ 6 w 9"/>
                    <a:gd name="T19" fmla="*/ 26 h 27"/>
                    <a:gd name="T20" fmla="*/ 5 w 9"/>
                    <a:gd name="T21" fmla="*/ 27 h 27"/>
                    <a:gd name="T22" fmla="*/ 5 w 9"/>
                    <a:gd name="T23" fmla="*/ 27 h 27"/>
                    <a:gd name="T24" fmla="*/ 4 w 9"/>
                    <a:gd name="T25" fmla="*/ 27 h 27"/>
                    <a:gd name="T26" fmla="*/ 3 w 9"/>
                    <a:gd name="T27" fmla="*/ 27 h 27"/>
                    <a:gd name="T28" fmla="*/ 1 w 9"/>
                    <a:gd name="T29" fmla="*/ 26 h 27"/>
                    <a:gd name="T30" fmla="*/ 0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9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6"/>
                      </a:lnTo>
                      <a:lnTo>
                        <a:pt x="5" y="27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0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1" name="Freeform 218"/>
                <p:cNvSpPr>
                  <a:spLocks/>
                </p:cNvSpPr>
                <p:nvPr/>
              </p:nvSpPr>
              <p:spPr bwMode="auto">
                <a:xfrm>
                  <a:off x="1767" y="2215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4 w 5"/>
                    <a:gd name="T5" fmla="*/ 3 h 5"/>
                    <a:gd name="T6" fmla="*/ 4 w 5"/>
                    <a:gd name="T7" fmla="*/ 4 h 5"/>
                    <a:gd name="T8" fmla="*/ 4 w 5"/>
                    <a:gd name="T9" fmla="*/ 5 h 5"/>
                    <a:gd name="T10" fmla="*/ 3 w 5"/>
                    <a:gd name="T11" fmla="*/ 5 h 5"/>
                    <a:gd name="T12" fmla="*/ 3 w 5"/>
                    <a:gd name="T13" fmla="*/ 5 h 5"/>
                    <a:gd name="T14" fmla="*/ 2 w 5"/>
                    <a:gd name="T15" fmla="*/ 5 h 5"/>
                    <a:gd name="T16" fmla="*/ 1 w 5"/>
                    <a:gd name="T17" fmla="*/ 4 h 5"/>
                    <a:gd name="T18" fmla="*/ 0 w 5"/>
                    <a:gd name="T19" fmla="*/ 3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2 w 5"/>
                    <a:gd name="T29" fmla="*/ 0 h 5"/>
                    <a:gd name="T30" fmla="*/ 3 w 5"/>
                    <a:gd name="T31" fmla="*/ 0 h 5"/>
                    <a:gd name="T32" fmla="*/ 3 w 5"/>
                    <a:gd name="T33" fmla="*/ 0 h 5"/>
                    <a:gd name="T34" fmla="*/ 4 w 5"/>
                    <a:gd name="T35" fmla="*/ 0 h 5"/>
                    <a:gd name="T36" fmla="*/ 4 w 5"/>
                    <a:gd name="T37" fmla="*/ 1 h 5"/>
                    <a:gd name="T38" fmla="*/ 4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2" name="Freeform 219"/>
                <p:cNvSpPr>
                  <a:spLocks/>
                </p:cNvSpPr>
                <p:nvPr/>
              </p:nvSpPr>
              <p:spPr bwMode="auto">
                <a:xfrm>
                  <a:off x="1768" y="2216"/>
                  <a:ext cx="4" cy="3"/>
                </a:xfrm>
                <a:custGeom>
                  <a:avLst/>
                  <a:gdLst>
                    <a:gd name="T0" fmla="*/ 4 w 4"/>
                    <a:gd name="T1" fmla="*/ 2 h 3"/>
                    <a:gd name="T2" fmla="*/ 4 w 4"/>
                    <a:gd name="T3" fmla="*/ 2 h 3"/>
                    <a:gd name="T4" fmla="*/ 3 w 4"/>
                    <a:gd name="T5" fmla="*/ 3 h 3"/>
                    <a:gd name="T6" fmla="*/ 2 w 4"/>
                    <a:gd name="T7" fmla="*/ 3 h 3"/>
                    <a:gd name="T8" fmla="*/ 2 w 4"/>
                    <a:gd name="T9" fmla="*/ 3 h 3"/>
                    <a:gd name="T10" fmla="*/ 1 w 4"/>
                    <a:gd name="T11" fmla="*/ 3 h 3"/>
                    <a:gd name="T12" fmla="*/ 1 w 4"/>
                    <a:gd name="T13" fmla="*/ 3 h 3"/>
                    <a:gd name="T14" fmla="*/ 0 w 4"/>
                    <a:gd name="T15" fmla="*/ 2 h 3"/>
                    <a:gd name="T16" fmla="*/ 0 w 4"/>
                    <a:gd name="T17" fmla="*/ 2 h 3"/>
                    <a:gd name="T18" fmla="*/ 0 w 4"/>
                    <a:gd name="T19" fmla="*/ 2 h 3"/>
                    <a:gd name="T20" fmla="*/ 1 w 4"/>
                    <a:gd name="T21" fmla="*/ 1 h 3"/>
                    <a:gd name="T22" fmla="*/ 2 w 4"/>
                    <a:gd name="T23" fmla="*/ 0 h 3"/>
                    <a:gd name="T24" fmla="*/ 2 w 4"/>
                    <a:gd name="T25" fmla="*/ 0 h 3"/>
                    <a:gd name="T26" fmla="*/ 3 w 4"/>
                    <a:gd name="T27" fmla="*/ 0 h 3"/>
                    <a:gd name="T28" fmla="*/ 3 w 4"/>
                    <a:gd name="T29" fmla="*/ 1 h 3"/>
                    <a:gd name="T30" fmla="*/ 3 w 4"/>
                    <a:gd name="T31" fmla="*/ 1 h 3"/>
                    <a:gd name="T32" fmla="*/ 4 w 4"/>
                    <a:gd name="T33" fmla="*/ 2 h 3"/>
                    <a:gd name="T34" fmla="*/ 4 w 4"/>
                    <a:gd name="T35" fmla="*/ 2 h 3"/>
                    <a:gd name="T36" fmla="*/ 4 w 4"/>
                    <a:gd name="T37" fmla="*/ 2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3" name="Freeform 220"/>
                <p:cNvSpPr>
                  <a:spLocks/>
                </p:cNvSpPr>
                <p:nvPr/>
              </p:nvSpPr>
              <p:spPr bwMode="auto">
                <a:xfrm>
                  <a:off x="1770" y="2217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4" name="Freeform 221"/>
                <p:cNvSpPr>
                  <a:spLocks/>
                </p:cNvSpPr>
                <p:nvPr/>
              </p:nvSpPr>
              <p:spPr bwMode="auto">
                <a:xfrm>
                  <a:off x="1765" y="2061"/>
                  <a:ext cx="2" cy="2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1 h 2"/>
                    <a:gd name="T4" fmla="*/ 2 w 2"/>
                    <a:gd name="T5" fmla="*/ 2 h 2"/>
                    <a:gd name="T6" fmla="*/ 1 w 2"/>
                    <a:gd name="T7" fmla="*/ 2 h 2"/>
                    <a:gd name="T8" fmla="*/ 1 w 2"/>
                    <a:gd name="T9" fmla="*/ 2 h 2"/>
                    <a:gd name="T10" fmla="*/ 1 w 2"/>
                    <a:gd name="T11" fmla="*/ 2 h 2"/>
                    <a:gd name="T12" fmla="*/ 0 w 2"/>
                    <a:gd name="T13" fmla="*/ 1 h 2"/>
                    <a:gd name="T14" fmla="*/ 0 w 2"/>
                    <a:gd name="T15" fmla="*/ 1 h 2"/>
                    <a:gd name="T16" fmla="*/ 1 w 2"/>
                    <a:gd name="T17" fmla="*/ 1 h 2"/>
                    <a:gd name="T18" fmla="*/ 1 w 2"/>
                    <a:gd name="T19" fmla="*/ 0 h 2"/>
                    <a:gd name="T20" fmla="*/ 1 w 2"/>
                    <a:gd name="T21" fmla="*/ 0 h 2"/>
                    <a:gd name="T22" fmla="*/ 2 w 2"/>
                    <a:gd name="T23" fmla="*/ 1 h 2"/>
                    <a:gd name="T24" fmla="*/ 2 w 2"/>
                    <a:gd name="T25" fmla="*/ 1 h 2"/>
                    <a:gd name="T26" fmla="*/ 2 w 2"/>
                    <a:gd name="T27" fmla="*/ 1 h 2"/>
                    <a:gd name="T28" fmla="*/ 2 w 2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2"/>
                    <a:gd name="T47" fmla="*/ 2 w 2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5" name="Freeform 222"/>
                <p:cNvSpPr>
                  <a:spLocks/>
                </p:cNvSpPr>
                <p:nvPr/>
              </p:nvSpPr>
              <p:spPr bwMode="auto">
                <a:xfrm>
                  <a:off x="1765" y="2064"/>
                  <a:ext cx="2" cy="1"/>
                </a:xfrm>
                <a:custGeom>
                  <a:avLst/>
                  <a:gdLst>
                    <a:gd name="T0" fmla="*/ 2 w 2"/>
                    <a:gd name="T1" fmla="*/ 0 h 1"/>
                    <a:gd name="T2" fmla="*/ 2 w 2"/>
                    <a:gd name="T3" fmla="*/ 0 h 1"/>
                    <a:gd name="T4" fmla="*/ 2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1 w 2"/>
                    <a:gd name="T11" fmla="*/ 1 h 1"/>
                    <a:gd name="T12" fmla="*/ 0 w 2"/>
                    <a:gd name="T13" fmla="*/ 1 h 1"/>
                    <a:gd name="T14" fmla="*/ 0 w 2"/>
                    <a:gd name="T15" fmla="*/ 1 h 1"/>
                    <a:gd name="T16" fmla="*/ 1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2 w 2"/>
                    <a:gd name="T23" fmla="*/ 0 h 1"/>
                    <a:gd name="T24" fmla="*/ 2 w 2"/>
                    <a:gd name="T25" fmla="*/ 0 h 1"/>
                    <a:gd name="T26" fmla="*/ 2 w 2"/>
                    <a:gd name="T27" fmla="*/ 0 h 1"/>
                    <a:gd name="T28" fmla="*/ 2 w 2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6" name="Freeform 223"/>
                <p:cNvSpPr>
                  <a:spLocks/>
                </p:cNvSpPr>
                <p:nvPr/>
              </p:nvSpPr>
              <p:spPr bwMode="auto">
                <a:xfrm>
                  <a:off x="1765" y="2066"/>
                  <a:ext cx="2" cy="1"/>
                </a:xfrm>
                <a:custGeom>
                  <a:avLst/>
                  <a:gdLst>
                    <a:gd name="T0" fmla="*/ 2 w 2"/>
                    <a:gd name="T1" fmla="*/ 0 h 1"/>
                    <a:gd name="T2" fmla="*/ 2 w 2"/>
                    <a:gd name="T3" fmla="*/ 0 h 1"/>
                    <a:gd name="T4" fmla="*/ 2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0 w 2"/>
                    <a:gd name="T11" fmla="*/ 1 h 1"/>
                    <a:gd name="T12" fmla="*/ 0 w 2"/>
                    <a:gd name="T13" fmla="*/ 0 h 1"/>
                    <a:gd name="T14" fmla="*/ 0 w 2"/>
                    <a:gd name="T15" fmla="*/ 0 h 1"/>
                    <a:gd name="T16" fmla="*/ 0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2 w 2"/>
                    <a:gd name="T23" fmla="*/ 0 h 1"/>
                    <a:gd name="T24" fmla="*/ 2 w 2"/>
                    <a:gd name="T25" fmla="*/ 0 h 1"/>
                    <a:gd name="T26" fmla="*/ 2 w 2"/>
                    <a:gd name="T27" fmla="*/ 0 h 1"/>
                    <a:gd name="T28" fmla="*/ 2 w 2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7" name="Freeform 224"/>
                <p:cNvSpPr>
                  <a:spLocks/>
                </p:cNvSpPr>
                <p:nvPr/>
              </p:nvSpPr>
              <p:spPr bwMode="auto">
                <a:xfrm>
                  <a:off x="1773" y="2048"/>
                  <a:ext cx="9" cy="26"/>
                </a:xfrm>
                <a:custGeom>
                  <a:avLst/>
                  <a:gdLst>
                    <a:gd name="T0" fmla="*/ 0 w 9"/>
                    <a:gd name="T1" fmla="*/ 2 h 26"/>
                    <a:gd name="T2" fmla="*/ 1 w 9"/>
                    <a:gd name="T3" fmla="*/ 18 h 26"/>
                    <a:gd name="T4" fmla="*/ 1 w 9"/>
                    <a:gd name="T5" fmla="*/ 18 h 26"/>
                    <a:gd name="T6" fmla="*/ 1 w 9"/>
                    <a:gd name="T7" fmla="*/ 21 h 26"/>
                    <a:gd name="T8" fmla="*/ 1 w 9"/>
                    <a:gd name="T9" fmla="*/ 24 h 26"/>
                    <a:gd name="T10" fmla="*/ 2 w 9"/>
                    <a:gd name="T11" fmla="*/ 25 h 26"/>
                    <a:gd name="T12" fmla="*/ 2 w 9"/>
                    <a:gd name="T13" fmla="*/ 26 h 26"/>
                    <a:gd name="T14" fmla="*/ 2 w 9"/>
                    <a:gd name="T15" fmla="*/ 26 h 26"/>
                    <a:gd name="T16" fmla="*/ 3 w 9"/>
                    <a:gd name="T17" fmla="*/ 26 h 26"/>
                    <a:gd name="T18" fmla="*/ 3 w 9"/>
                    <a:gd name="T19" fmla="*/ 26 h 26"/>
                    <a:gd name="T20" fmla="*/ 9 w 9"/>
                    <a:gd name="T21" fmla="*/ 25 h 26"/>
                    <a:gd name="T22" fmla="*/ 9 w 9"/>
                    <a:gd name="T23" fmla="*/ 17 h 26"/>
                    <a:gd name="T24" fmla="*/ 9 w 9"/>
                    <a:gd name="T25" fmla="*/ 0 h 26"/>
                    <a:gd name="T26" fmla="*/ 0 w 9"/>
                    <a:gd name="T27" fmla="*/ 2 h 26"/>
                    <a:gd name="T28" fmla="*/ 0 w 9"/>
                    <a:gd name="T29" fmla="*/ 2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"/>
                    <a:gd name="T46" fmla="*/ 0 h 26"/>
                    <a:gd name="T47" fmla="*/ 9 w 9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" h="26">
                      <a:moveTo>
                        <a:pt x="0" y="2"/>
                      </a:moveTo>
                      <a:lnTo>
                        <a:pt x="1" y="18"/>
                      </a:lnTo>
                      <a:lnTo>
                        <a:pt x="1" y="21"/>
                      </a:lnTo>
                      <a:lnTo>
                        <a:pt x="1" y="24"/>
                      </a:lnTo>
                      <a:lnTo>
                        <a:pt x="2" y="25"/>
                      </a:lnTo>
                      <a:lnTo>
                        <a:pt x="2" y="26"/>
                      </a:lnTo>
                      <a:lnTo>
                        <a:pt x="3" y="26"/>
                      </a:lnTo>
                      <a:lnTo>
                        <a:pt x="9" y="25"/>
                      </a:lnTo>
                      <a:lnTo>
                        <a:pt x="9" y="17"/>
                      </a:lnTo>
                      <a:lnTo>
                        <a:pt x="9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8" name="Freeform 225"/>
                <p:cNvSpPr>
                  <a:spLocks/>
                </p:cNvSpPr>
                <p:nvPr/>
              </p:nvSpPr>
              <p:spPr bwMode="auto">
                <a:xfrm>
                  <a:off x="1774" y="2048"/>
                  <a:ext cx="8" cy="19"/>
                </a:xfrm>
                <a:custGeom>
                  <a:avLst/>
                  <a:gdLst>
                    <a:gd name="T0" fmla="*/ 0 w 8"/>
                    <a:gd name="T1" fmla="*/ 1 h 19"/>
                    <a:gd name="T2" fmla="*/ 1 w 8"/>
                    <a:gd name="T3" fmla="*/ 18 h 19"/>
                    <a:gd name="T4" fmla="*/ 1 w 8"/>
                    <a:gd name="T5" fmla="*/ 18 h 19"/>
                    <a:gd name="T6" fmla="*/ 2 w 8"/>
                    <a:gd name="T7" fmla="*/ 19 h 19"/>
                    <a:gd name="T8" fmla="*/ 3 w 8"/>
                    <a:gd name="T9" fmla="*/ 19 h 19"/>
                    <a:gd name="T10" fmla="*/ 5 w 8"/>
                    <a:gd name="T11" fmla="*/ 19 h 19"/>
                    <a:gd name="T12" fmla="*/ 5 w 8"/>
                    <a:gd name="T13" fmla="*/ 19 h 19"/>
                    <a:gd name="T14" fmla="*/ 6 w 8"/>
                    <a:gd name="T15" fmla="*/ 19 h 19"/>
                    <a:gd name="T16" fmla="*/ 8 w 8"/>
                    <a:gd name="T17" fmla="*/ 18 h 19"/>
                    <a:gd name="T18" fmla="*/ 8 w 8"/>
                    <a:gd name="T19" fmla="*/ 17 h 19"/>
                    <a:gd name="T20" fmla="*/ 8 w 8"/>
                    <a:gd name="T21" fmla="*/ 0 h 19"/>
                    <a:gd name="T22" fmla="*/ 0 w 8"/>
                    <a:gd name="T23" fmla="*/ 1 h 19"/>
                    <a:gd name="T24" fmla="*/ 0 w 8"/>
                    <a:gd name="T25" fmla="*/ 1 h 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19"/>
                    <a:gd name="T41" fmla="*/ 8 w 8"/>
                    <a:gd name="T42" fmla="*/ 19 h 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19">
                      <a:moveTo>
                        <a:pt x="0" y="1"/>
                      </a:moveTo>
                      <a:lnTo>
                        <a:pt x="1" y="18"/>
                      </a:lnTo>
                      <a:lnTo>
                        <a:pt x="2" y="19"/>
                      </a:lnTo>
                      <a:lnTo>
                        <a:pt x="3" y="19"/>
                      </a:lnTo>
                      <a:lnTo>
                        <a:pt x="5" y="19"/>
                      </a:lnTo>
                      <a:lnTo>
                        <a:pt x="6" y="19"/>
                      </a:lnTo>
                      <a:lnTo>
                        <a:pt x="8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29" name="Freeform 226"/>
                <p:cNvSpPr>
                  <a:spLocks/>
                </p:cNvSpPr>
                <p:nvPr/>
              </p:nvSpPr>
              <p:spPr bwMode="auto">
                <a:xfrm>
                  <a:off x="1776" y="2048"/>
                  <a:ext cx="5" cy="5"/>
                </a:xfrm>
                <a:custGeom>
                  <a:avLst/>
                  <a:gdLst>
                    <a:gd name="T0" fmla="*/ 5 w 5"/>
                    <a:gd name="T1" fmla="*/ 3 h 5"/>
                    <a:gd name="T2" fmla="*/ 5 w 5"/>
                    <a:gd name="T3" fmla="*/ 3 h 5"/>
                    <a:gd name="T4" fmla="*/ 4 w 5"/>
                    <a:gd name="T5" fmla="*/ 3 h 5"/>
                    <a:gd name="T6" fmla="*/ 4 w 5"/>
                    <a:gd name="T7" fmla="*/ 4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0 w 5"/>
                    <a:gd name="T17" fmla="*/ 5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0 w 5"/>
                    <a:gd name="T27" fmla="*/ 1 h 5"/>
                    <a:gd name="T28" fmla="*/ 1 w 5"/>
                    <a:gd name="T29" fmla="*/ 1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1 h 5"/>
                    <a:gd name="T36" fmla="*/ 4 w 5"/>
                    <a:gd name="T37" fmla="*/ 1 h 5"/>
                    <a:gd name="T38" fmla="*/ 4 w 5"/>
                    <a:gd name="T39" fmla="*/ 2 h 5"/>
                    <a:gd name="T40" fmla="*/ 5 w 5"/>
                    <a:gd name="T41" fmla="*/ 3 h 5"/>
                    <a:gd name="T42" fmla="*/ 5 w 5"/>
                    <a:gd name="T43" fmla="*/ 3 h 5"/>
                    <a:gd name="T44" fmla="*/ 5 w 5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3"/>
                      </a:move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5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0" name="Freeform 227"/>
                <p:cNvSpPr>
                  <a:spLocks/>
                </p:cNvSpPr>
                <p:nvPr/>
              </p:nvSpPr>
              <p:spPr bwMode="auto">
                <a:xfrm>
                  <a:off x="1777" y="2050"/>
                  <a:ext cx="3" cy="3"/>
                </a:xfrm>
                <a:custGeom>
                  <a:avLst/>
                  <a:gdLst>
                    <a:gd name="T0" fmla="*/ 3 w 3"/>
                    <a:gd name="T1" fmla="*/ 1 h 3"/>
                    <a:gd name="T2" fmla="*/ 3 w 3"/>
                    <a:gd name="T3" fmla="*/ 1 h 3"/>
                    <a:gd name="T4" fmla="*/ 3 w 3"/>
                    <a:gd name="T5" fmla="*/ 2 h 3"/>
                    <a:gd name="T6" fmla="*/ 2 w 3"/>
                    <a:gd name="T7" fmla="*/ 3 h 3"/>
                    <a:gd name="T8" fmla="*/ 2 w 3"/>
                    <a:gd name="T9" fmla="*/ 3 h 3"/>
                    <a:gd name="T10" fmla="*/ 1 w 3"/>
                    <a:gd name="T11" fmla="*/ 3 h 3"/>
                    <a:gd name="T12" fmla="*/ 0 w 3"/>
                    <a:gd name="T13" fmla="*/ 2 h 3"/>
                    <a:gd name="T14" fmla="*/ 0 w 3"/>
                    <a:gd name="T15" fmla="*/ 2 h 3"/>
                    <a:gd name="T16" fmla="*/ 0 w 3"/>
                    <a:gd name="T17" fmla="*/ 1 h 3"/>
                    <a:gd name="T18" fmla="*/ 0 w 3"/>
                    <a:gd name="T19" fmla="*/ 1 h 3"/>
                    <a:gd name="T20" fmla="*/ 0 w 3"/>
                    <a:gd name="T21" fmla="*/ 0 h 3"/>
                    <a:gd name="T22" fmla="*/ 2 w 3"/>
                    <a:gd name="T23" fmla="*/ 0 h 3"/>
                    <a:gd name="T24" fmla="*/ 2 w 3"/>
                    <a:gd name="T25" fmla="*/ 0 h 3"/>
                    <a:gd name="T26" fmla="*/ 2 w 3"/>
                    <a:gd name="T27" fmla="*/ 0 h 3"/>
                    <a:gd name="T28" fmla="*/ 3 w 3"/>
                    <a:gd name="T29" fmla="*/ 0 h 3"/>
                    <a:gd name="T30" fmla="*/ 3 w 3"/>
                    <a:gd name="T31" fmla="*/ 0 h 3"/>
                    <a:gd name="T32" fmla="*/ 3 w 3"/>
                    <a:gd name="T33" fmla="*/ 1 h 3"/>
                    <a:gd name="T34" fmla="*/ 3 w 3"/>
                    <a:gd name="T35" fmla="*/ 1 h 3"/>
                    <a:gd name="T36" fmla="*/ 3 w 3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3"/>
                    <a:gd name="T59" fmla="*/ 3 w 3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3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1" name="Freeform 228"/>
                <p:cNvSpPr>
                  <a:spLocks/>
                </p:cNvSpPr>
                <p:nvPr/>
              </p:nvSpPr>
              <p:spPr bwMode="auto">
                <a:xfrm>
                  <a:off x="1778" y="2051"/>
                  <a:ext cx="1" cy="0"/>
                </a:xfrm>
                <a:custGeom>
                  <a:avLst/>
                  <a:gdLst>
                    <a:gd name="T0" fmla="*/ 1 w 1"/>
                    <a:gd name="T1" fmla="*/ 1 w 1"/>
                    <a:gd name="T2" fmla="*/ 1 w 1"/>
                    <a:gd name="T3" fmla="*/ 1 w 1"/>
                    <a:gd name="T4" fmla="*/ 0 w 1"/>
                    <a:gd name="T5" fmla="*/ 0 w 1"/>
                    <a:gd name="T6" fmla="*/ 1 w 1"/>
                    <a:gd name="T7" fmla="*/ 1 w 1"/>
                    <a:gd name="T8" fmla="*/ 1 w 1"/>
                    <a:gd name="T9" fmla="*/ 1 w 1"/>
                    <a:gd name="T10" fmla="*/ 1 w 1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w 1"/>
                    <a:gd name="T23" fmla="*/ 1 w 1"/>
                  </a:gdLst>
                  <a:ahLst/>
                  <a:cxnLst>
                    <a:cxn ang="T11">
                      <a:pos x="T0" y="0"/>
                    </a:cxn>
                    <a:cxn ang="T12">
                      <a:pos x="T1" y="0"/>
                    </a:cxn>
                    <a:cxn ang="T13">
                      <a:pos x="T2" y="0"/>
                    </a:cxn>
                    <a:cxn ang="T14">
                      <a:pos x="T3" y="0"/>
                    </a:cxn>
                    <a:cxn ang="T15">
                      <a:pos x="T4" y="0"/>
                    </a:cxn>
                    <a:cxn ang="T16">
                      <a:pos x="T5" y="0"/>
                    </a:cxn>
                    <a:cxn ang="T17">
                      <a:pos x="T6" y="0"/>
                    </a:cxn>
                    <a:cxn ang="T18">
                      <a:pos x="T7" y="0"/>
                    </a:cxn>
                    <a:cxn ang="T19">
                      <a:pos x="T8" y="0"/>
                    </a:cxn>
                    <a:cxn ang="T20">
                      <a:pos x="T9" y="0"/>
                    </a:cxn>
                    <a:cxn ang="T21">
                      <a:pos x="T10" y="0"/>
                    </a:cxn>
                  </a:cxnLst>
                  <a:rect l="T22" t="0" r="T23" b="0"/>
                  <a:pathLst>
                    <a:path w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2" name="Freeform 229"/>
                <p:cNvSpPr>
                  <a:spLocks/>
                </p:cNvSpPr>
                <p:nvPr/>
              </p:nvSpPr>
              <p:spPr bwMode="auto">
                <a:xfrm>
                  <a:off x="1775" y="2191"/>
                  <a:ext cx="8" cy="27"/>
                </a:xfrm>
                <a:custGeom>
                  <a:avLst/>
                  <a:gdLst>
                    <a:gd name="T0" fmla="*/ 0 w 8"/>
                    <a:gd name="T1" fmla="*/ 24 h 27"/>
                    <a:gd name="T2" fmla="*/ 0 w 8"/>
                    <a:gd name="T3" fmla="*/ 2 h 27"/>
                    <a:gd name="T4" fmla="*/ 7 w 8"/>
                    <a:gd name="T5" fmla="*/ 0 h 27"/>
                    <a:gd name="T6" fmla="*/ 8 w 8"/>
                    <a:gd name="T7" fmla="*/ 2 h 27"/>
                    <a:gd name="T8" fmla="*/ 8 w 8"/>
                    <a:gd name="T9" fmla="*/ 9 h 27"/>
                    <a:gd name="T10" fmla="*/ 7 w 8"/>
                    <a:gd name="T11" fmla="*/ 10 h 27"/>
                    <a:gd name="T12" fmla="*/ 7 w 8"/>
                    <a:gd name="T13" fmla="*/ 25 h 27"/>
                    <a:gd name="T14" fmla="*/ 7 w 8"/>
                    <a:gd name="T15" fmla="*/ 25 h 27"/>
                    <a:gd name="T16" fmla="*/ 7 w 8"/>
                    <a:gd name="T17" fmla="*/ 26 h 27"/>
                    <a:gd name="T18" fmla="*/ 6 w 8"/>
                    <a:gd name="T19" fmla="*/ 27 h 27"/>
                    <a:gd name="T20" fmla="*/ 4 w 8"/>
                    <a:gd name="T21" fmla="*/ 27 h 27"/>
                    <a:gd name="T22" fmla="*/ 4 w 8"/>
                    <a:gd name="T23" fmla="*/ 27 h 27"/>
                    <a:gd name="T24" fmla="*/ 4 w 8"/>
                    <a:gd name="T25" fmla="*/ 27 h 27"/>
                    <a:gd name="T26" fmla="*/ 2 w 8"/>
                    <a:gd name="T27" fmla="*/ 27 h 27"/>
                    <a:gd name="T28" fmla="*/ 1 w 8"/>
                    <a:gd name="T29" fmla="*/ 26 h 27"/>
                    <a:gd name="T30" fmla="*/ 0 w 8"/>
                    <a:gd name="T31" fmla="*/ 26 h 27"/>
                    <a:gd name="T32" fmla="*/ 0 w 8"/>
                    <a:gd name="T33" fmla="*/ 24 h 27"/>
                    <a:gd name="T34" fmla="*/ 0 w 8"/>
                    <a:gd name="T35" fmla="*/ 24 h 27"/>
                    <a:gd name="T36" fmla="*/ 0 w 8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8"/>
                    <a:gd name="T58" fmla="*/ 0 h 27"/>
                    <a:gd name="T59" fmla="*/ 8 w 8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8" h="27">
                      <a:moveTo>
                        <a:pt x="0" y="24"/>
                      </a:moveTo>
                      <a:lnTo>
                        <a:pt x="0" y="2"/>
                      </a:lnTo>
                      <a:lnTo>
                        <a:pt x="7" y="0"/>
                      </a:lnTo>
                      <a:lnTo>
                        <a:pt x="8" y="2"/>
                      </a:lnTo>
                      <a:lnTo>
                        <a:pt x="8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2" y="27"/>
                      </a:lnTo>
                      <a:lnTo>
                        <a:pt x="1" y="26"/>
                      </a:lnTo>
                      <a:lnTo>
                        <a:pt x="0" y="26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3" name="Freeform 230"/>
                <p:cNvSpPr>
                  <a:spLocks/>
                </p:cNvSpPr>
                <p:nvPr/>
              </p:nvSpPr>
              <p:spPr bwMode="auto">
                <a:xfrm>
                  <a:off x="1775" y="2192"/>
                  <a:ext cx="9" cy="26"/>
                </a:xfrm>
                <a:custGeom>
                  <a:avLst/>
                  <a:gdLst>
                    <a:gd name="T0" fmla="*/ 0 w 9"/>
                    <a:gd name="T1" fmla="*/ 24 h 26"/>
                    <a:gd name="T2" fmla="*/ 0 w 9"/>
                    <a:gd name="T3" fmla="*/ 1 h 26"/>
                    <a:gd name="T4" fmla="*/ 8 w 9"/>
                    <a:gd name="T5" fmla="*/ 0 h 26"/>
                    <a:gd name="T6" fmla="*/ 9 w 9"/>
                    <a:gd name="T7" fmla="*/ 1 h 26"/>
                    <a:gd name="T8" fmla="*/ 9 w 9"/>
                    <a:gd name="T9" fmla="*/ 8 h 26"/>
                    <a:gd name="T10" fmla="*/ 7 w 9"/>
                    <a:gd name="T11" fmla="*/ 9 h 26"/>
                    <a:gd name="T12" fmla="*/ 7 w 9"/>
                    <a:gd name="T13" fmla="*/ 24 h 26"/>
                    <a:gd name="T14" fmla="*/ 7 w 9"/>
                    <a:gd name="T15" fmla="*/ 24 h 26"/>
                    <a:gd name="T16" fmla="*/ 7 w 9"/>
                    <a:gd name="T17" fmla="*/ 25 h 26"/>
                    <a:gd name="T18" fmla="*/ 6 w 9"/>
                    <a:gd name="T19" fmla="*/ 26 h 26"/>
                    <a:gd name="T20" fmla="*/ 5 w 9"/>
                    <a:gd name="T21" fmla="*/ 26 h 26"/>
                    <a:gd name="T22" fmla="*/ 5 w 9"/>
                    <a:gd name="T23" fmla="*/ 26 h 26"/>
                    <a:gd name="T24" fmla="*/ 4 w 9"/>
                    <a:gd name="T25" fmla="*/ 26 h 26"/>
                    <a:gd name="T26" fmla="*/ 2 w 9"/>
                    <a:gd name="T27" fmla="*/ 26 h 26"/>
                    <a:gd name="T28" fmla="*/ 1 w 9"/>
                    <a:gd name="T29" fmla="*/ 26 h 26"/>
                    <a:gd name="T30" fmla="*/ 1 w 9"/>
                    <a:gd name="T31" fmla="*/ 25 h 26"/>
                    <a:gd name="T32" fmla="*/ 0 w 9"/>
                    <a:gd name="T33" fmla="*/ 24 h 26"/>
                    <a:gd name="T34" fmla="*/ 0 w 9"/>
                    <a:gd name="T35" fmla="*/ 24 h 26"/>
                    <a:gd name="T36" fmla="*/ 0 w 9"/>
                    <a:gd name="T37" fmla="*/ 24 h 2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6"/>
                    <a:gd name="T59" fmla="*/ 9 w 9"/>
                    <a:gd name="T60" fmla="*/ 26 h 2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6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9" y="8"/>
                      </a:lnTo>
                      <a:lnTo>
                        <a:pt x="7" y="9"/>
                      </a:lnTo>
                      <a:lnTo>
                        <a:pt x="7" y="24"/>
                      </a:lnTo>
                      <a:lnTo>
                        <a:pt x="7" y="25"/>
                      </a:lnTo>
                      <a:lnTo>
                        <a:pt x="6" y="26"/>
                      </a:lnTo>
                      <a:lnTo>
                        <a:pt x="5" y="26"/>
                      </a:lnTo>
                      <a:lnTo>
                        <a:pt x="4" y="26"/>
                      </a:lnTo>
                      <a:lnTo>
                        <a:pt x="2" y="26"/>
                      </a:ln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4" name="Freeform 231"/>
                <p:cNvSpPr>
                  <a:spLocks/>
                </p:cNvSpPr>
                <p:nvPr/>
              </p:nvSpPr>
              <p:spPr bwMode="auto">
                <a:xfrm>
                  <a:off x="1777" y="2213"/>
                  <a:ext cx="5" cy="5"/>
                </a:xfrm>
                <a:custGeom>
                  <a:avLst/>
                  <a:gdLst>
                    <a:gd name="T0" fmla="*/ 5 w 5"/>
                    <a:gd name="T1" fmla="*/ 3 h 5"/>
                    <a:gd name="T2" fmla="*/ 5 w 5"/>
                    <a:gd name="T3" fmla="*/ 3 h 5"/>
                    <a:gd name="T4" fmla="*/ 5 w 5"/>
                    <a:gd name="T5" fmla="*/ 4 h 5"/>
                    <a:gd name="T6" fmla="*/ 4 w 5"/>
                    <a:gd name="T7" fmla="*/ 5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1 w 5"/>
                    <a:gd name="T17" fmla="*/ 5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1 w 5"/>
                    <a:gd name="T29" fmla="*/ 1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1 h 5"/>
                    <a:gd name="T38" fmla="*/ 5 w 5"/>
                    <a:gd name="T39" fmla="*/ 2 h 5"/>
                    <a:gd name="T40" fmla="*/ 5 w 5"/>
                    <a:gd name="T41" fmla="*/ 3 h 5"/>
                    <a:gd name="T42" fmla="*/ 5 w 5"/>
                    <a:gd name="T43" fmla="*/ 3 h 5"/>
                    <a:gd name="T44" fmla="*/ 5 w 5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3"/>
                      </a:moveTo>
                      <a:lnTo>
                        <a:pt x="5" y="3"/>
                      </a:lnTo>
                      <a:lnTo>
                        <a:pt x="5" y="4"/>
                      </a:lnTo>
                      <a:lnTo>
                        <a:pt x="4" y="5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5" y="2"/>
                      </a:lnTo>
                      <a:lnTo>
                        <a:pt x="5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5" name="Freeform 232"/>
                <p:cNvSpPr>
                  <a:spLocks/>
                </p:cNvSpPr>
                <p:nvPr/>
              </p:nvSpPr>
              <p:spPr bwMode="auto">
                <a:xfrm>
                  <a:off x="1778" y="2214"/>
                  <a:ext cx="4" cy="4"/>
                </a:xfrm>
                <a:custGeom>
                  <a:avLst/>
                  <a:gdLst>
                    <a:gd name="T0" fmla="*/ 4 w 4"/>
                    <a:gd name="T1" fmla="*/ 2 h 4"/>
                    <a:gd name="T2" fmla="*/ 4 w 4"/>
                    <a:gd name="T3" fmla="*/ 2 h 4"/>
                    <a:gd name="T4" fmla="*/ 3 w 4"/>
                    <a:gd name="T5" fmla="*/ 4 h 4"/>
                    <a:gd name="T6" fmla="*/ 2 w 4"/>
                    <a:gd name="T7" fmla="*/ 4 h 4"/>
                    <a:gd name="T8" fmla="*/ 2 w 4"/>
                    <a:gd name="T9" fmla="*/ 4 h 4"/>
                    <a:gd name="T10" fmla="*/ 1 w 4"/>
                    <a:gd name="T11" fmla="*/ 4 h 4"/>
                    <a:gd name="T12" fmla="*/ 1 w 4"/>
                    <a:gd name="T13" fmla="*/ 4 h 4"/>
                    <a:gd name="T14" fmla="*/ 0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1 w 4"/>
                    <a:gd name="T21" fmla="*/ 1 h 4"/>
                    <a:gd name="T22" fmla="*/ 2 w 4"/>
                    <a:gd name="T23" fmla="*/ 0 h 4"/>
                    <a:gd name="T24" fmla="*/ 2 w 4"/>
                    <a:gd name="T25" fmla="*/ 0 h 4"/>
                    <a:gd name="T26" fmla="*/ 3 w 4"/>
                    <a:gd name="T27" fmla="*/ 1 h 4"/>
                    <a:gd name="T28" fmla="*/ 3 w 4"/>
                    <a:gd name="T29" fmla="*/ 1 h 4"/>
                    <a:gd name="T30" fmla="*/ 4 w 4"/>
                    <a:gd name="T31" fmla="*/ 1 h 4"/>
                    <a:gd name="T32" fmla="*/ 4 w 4"/>
                    <a:gd name="T33" fmla="*/ 2 h 4"/>
                    <a:gd name="T34" fmla="*/ 4 w 4"/>
                    <a:gd name="T35" fmla="*/ 2 h 4"/>
                    <a:gd name="T36" fmla="*/ 4 w 4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6" name="Freeform 233"/>
                <p:cNvSpPr>
                  <a:spLocks/>
                </p:cNvSpPr>
                <p:nvPr/>
              </p:nvSpPr>
              <p:spPr bwMode="auto">
                <a:xfrm>
                  <a:off x="1780" y="2216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7" name="Freeform 234"/>
                <p:cNvSpPr>
                  <a:spLocks/>
                </p:cNvSpPr>
                <p:nvPr/>
              </p:nvSpPr>
              <p:spPr bwMode="auto">
                <a:xfrm>
                  <a:off x="1776" y="2060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1 h 1"/>
                    <a:gd name="T14" fmla="*/ 0 w 1"/>
                    <a:gd name="T15" fmla="*/ 1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1 h 1"/>
                    <a:gd name="T26" fmla="*/ 1 w 1"/>
                    <a:gd name="T27" fmla="*/ 1 h 1"/>
                    <a:gd name="T28" fmla="*/ 1 w 1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8" name="Freeform 235"/>
                <p:cNvSpPr>
                  <a:spLocks/>
                </p:cNvSpPr>
                <p:nvPr/>
              </p:nvSpPr>
              <p:spPr bwMode="auto">
                <a:xfrm>
                  <a:off x="1776" y="2062"/>
                  <a:ext cx="1" cy="2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1 h 2"/>
                    <a:gd name="T4" fmla="*/ 0 w 1"/>
                    <a:gd name="T5" fmla="*/ 1 h 2"/>
                    <a:gd name="T6" fmla="*/ 0 w 1"/>
                    <a:gd name="T7" fmla="*/ 2 h 2"/>
                    <a:gd name="T8" fmla="*/ 0 w 1"/>
                    <a:gd name="T9" fmla="*/ 2 h 2"/>
                    <a:gd name="T10" fmla="*/ 0 w 1"/>
                    <a:gd name="T11" fmla="*/ 1 h 2"/>
                    <a:gd name="T12" fmla="*/ 0 w 1"/>
                    <a:gd name="T13" fmla="*/ 1 h 2"/>
                    <a:gd name="T14" fmla="*/ 0 w 1"/>
                    <a:gd name="T15" fmla="*/ 1 h 2"/>
                    <a:gd name="T16" fmla="*/ 0 w 1"/>
                    <a:gd name="T17" fmla="*/ 0 h 2"/>
                    <a:gd name="T18" fmla="*/ 0 w 1"/>
                    <a:gd name="T19" fmla="*/ 0 h 2"/>
                    <a:gd name="T20" fmla="*/ 0 w 1"/>
                    <a:gd name="T21" fmla="*/ 0 h 2"/>
                    <a:gd name="T22" fmla="*/ 0 w 1"/>
                    <a:gd name="T23" fmla="*/ 0 h 2"/>
                    <a:gd name="T24" fmla="*/ 1 w 1"/>
                    <a:gd name="T25" fmla="*/ 1 h 2"/>
                    <a:gd name="T26" fmla="*/ 1 w 1"/>
                    <a:gd name="T27" fmla="*/ 1 h 2"/>
                    <a:gd name="T28" fmla="*/ 1 w 1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2"/>
                    <a:gd name="T47" fmla="*/ 1 w 1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2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39" name="Freeform 236"/>
                <p:cNvSpPr>
                  <a:spLocks/>
                </p:cNvSpPr>
                <p:nvPr/>
              </p:nvSpPr>
              <p:spPr bwMode="auto">
                <a:xfrm>
                  <a:off x="1776" y="2064"/>
                  <a:ext cx="1" cy="2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1 h 2"/>
                    <a:gd name="T4" fmla="*/ 0 w 1"/>
                    <a:gd name="T5" fmla="*/ 2 h 2"/>
                    <a:gd name="T6" fmla="*/ 0 w 1"/>
                    <a:gd name="T7" fmla="*/ 2 h 2"/>
                    <a:gd name="T8" fmla="*/ 0 w 1"/>
                    <a:gd name="T9" fmla="*/ 2 h 2"/>
                    <a:gd name="T10" fmla="*/ 0 w 1"/>
                    <a:gd name="T11" fmla="*/ 2 h 2"/>
                    <a:gd name="T12" fmla="*/ 0 w 1"/>
                    <a:gd name="T13" fmla="*/ 1 h 2"/>
                    <a:gd name="T14" fmla="*/ 0 w 1"/>
                    <a:gd name="T15" fmla="*/ 1 h 2"/>
                    <a:gd name="T16" fmla="*/ 0 w 1"/>
                    <a:gd name="T17" fmla="*/ 1 h 2"/>
                    <a:gd name="T18" fmla="*/ 0 w 1"/>
                    <a:gd name="T19" fmla="*/ 0 h 2"/>
                    <a:gd name="T20" fmla="*/ 0 w 1"/>
                    <a:gd name="T21" fmla="*/ 0 h 2"/>
                    <a:gd name="T22" fmla="*/ 0 w 1"/>
                    <a:gd name="T23" fmla="*/ 1 h 2"/>
                    <a:gd name="T24" fmla="*/ 1 w 1"/>
                    <a:gd name="T25" fmla="*/ 1 h 2"/>
                    <a:gd name="T26" fmla="*/ 1 w 1"/>
                    <a:gd name="T27" fmla="*/ 1 h 2"/>
                    <a:gd name="T28" fmla="*/ 1 w 1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2"/>
                    <a:gd name="T47" fmla="*/ 1 w 1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2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0" name="Freeform 237"/>
                <p:cNvSpPr>
                  <a:spLocks/>
                </p:cNvSpPr>
                <p:nvPr/>
              </p:nvSpPr>
              <p:spPr bwMode="auto">
                <a:xfrm>
                  <a:off x="1783" y="2046"/>
                  <a:ext cx="9" cy="27"/>
                </a:xfrm>
                <a:custGeom>
                  <a:avLst/>
                  <a:gdLst>
                    <a:gd name="T0" fmla="*/ 0 w 9"/>
                    <a:gd name="T1" fmla="*/ 2 h 27"/>
                    <a:gd name="T2" fmla="*/ 0 w 9"/>
                    <a:gd name="T3" fmla="*/ 18 h 27"/>
                    <a:gd name="T4" fmla="*/ 0 w 9"/>
                    <a:gd name="T5" fmla="*/ 18 h 27"/>
                    <a:gd name="T6" fmla="*/ 1 w 9"/>
                    <a:gd name="T7" fmla="*/ 22 h 27"/>
                    <a:gd name="T8" fmla="*/ 1 w 9"/>
                    <a:gd name="T9" fmla="*/ 25 h 27"/>
                    <a:gd name="T10" fmla="*/ 2 w 9"/>
                    <a:gd name="T11" fmla="*/ 26 h 27"/>
                    <a:gd name="T12" fmla="*/ 2 w 9"/>
                    <a:gd name="T13" fmla="*/ 26 h 27"/>
                    <a:gd name="T14" fmla="*/ 2 w 9"/>
                    <a:gd name="T15" fmla="*/ 26 h 27"/>
                    <a:gd name="T16" fmla="*/ 3 w 9"/>
                    <a:gd name="T17" fmla="*/ 27 h 27"/>
                    <a:gd name="T18" fmla="*/ 2 w 9"/>
                    <a:gd name="T19" fmla="*/ 26 h 27"/>
                    <a:gd name="T20" fmla="*/ 9 w 9"/>
                    <a:gd name="T21" fmla="*/ 26 h 27"/>
                    <a:gd name="T22" fmla="*/ 9 w 9"/>
                    <a:gd name="T23" fmla="*/ 18 h 27"/>
                    <a:gd name="T24" fmla="*/ 9 w 9"/>
                    <a:gd name="T25" fmla="*/ 0 h 27"/>
                    <a:gd name="T26" fmla="*/ 0 w 9"/>
                    <a:gd name="T27" fmla="*/ 2 h 27"/>
                    <a:gd name="T28" fmla="*/ 0 w 9"/>
                    <a:gd name="T29" fmla="*/ 2 h 2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"/>
                    <a:gd name="T46" fmla="*/ 0 h 27"/>
                    <a:gd name="T47" fmla="*/ 9 w 9"/>
                    <a:gd name="T48" fmla="*/ 27 h 2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" h="27">
                      <a:moveTo>
                        <a:pt x="0" y="2"/>
                      </a:moveTo>
                      <a:lnTo>
                        <a:pt x="0" y="18"/>
                      </a:lnTo>
                      <a:lnTo>
                        <a:pt x="1" y="22"/>
                      </a:lnTo>
                      <a:lnTo>
                        <a:pt x="1" y="25"/>
                      </a:lnTo>
                      <a:lnTo>
                        <a:pt x="2" y="26"/>
                      </a:lnTo>
                      <a:lnTo>
                        <a:pt x="3" y="27"/>
                      </a:lnTo>
                      <a:lnTo>
                        <a:pt x="2" y="26"/>
                      </a:lnTo>
                      <a:lnTo>
                        <a:pt x="9" y="26"/>
                      </a:lnTo>
                      <a:lnTo>
                        <a:pt x="9" y="18"/>
                      </a:lnTo>
                      <a:lnTo>
                        <a:pt x="9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1" name="Freeform 238"/>
                <p:cNvSpPr>
                  <a:spLocks/>
                </p:cNvSpPr>
                <p:nvPr/>
              </p:nvSpPr>
              <p:spPr bwMode="auto">
                <a:xfrm>
                  <a:off x="1784" y="2046"/>
                  <a:ext cx="8" cy="20"/>
                </a:xfrm>
                <a:custGeom>
                  <a:avLst/>
                  <a:gdLst>
                    <a:gd name="T0" fmla="*/ 0 w 8"/>
                    <a:gd name="T1" fmla="*/ 2 h 20"/>
                    <a:gd name="T2" fmla="*/ 1 w 8"/>
                    <a:gd name="T3" fmla="*/ 18 h 20"/>
                    <a:gd name="T4" fmla="*/ 1 w 8"/>
                    <a:gd name="T5" fmla="*/ 18 h 20"/>
                    <a:gd name="T6" fmla="*/ 2 w 8"/>
                    <a:gd name="T7" fmla="*/ 19 h 20"/>
                    <a:gd name="T8" fmla="*/ 3 w 8"/>
                    <a:gd name="T9" fmla="*/ 20 h 20"/>
                    <a:gd name="T10" fmla="*/ 5 w 8"/>
                    <a:gd name="T11" fmla="*/ 20 h 20"/>
                    <a:gd name="T12" fmla="*/ 5 w 8"/>
                    <a:gd name="T13" fmla="*/ 20 h 20"/>
                    <a:gd name="T14" fmla="*/ 6 w 8"/>
                    <a:gd name="T15" fmla="*/ 19 h 20"/>
                    <a:gd name="T16" fmla="*/ 8 w 8"/>
                    <a:gd name="T17" fmla="*/ 18 h 20"/>
                    <a:gd name="T18" fmla="*/ 8 w 8"/>
                    <a:gd name="T19" fmla="*/ 17 h 20"/>
                    <a:gd name="T20" fmla="*/ 8 w 8"/>
                    <a:gd name="T21" fmla="*/ 0 h 20"/>
                    <a:gd name="T22" fmla="*/ 0 w 8"/>
                    <a:gd name="T23" fmla="*/ 2 h 20"/>
                    <a:gd name="T24" fmla="*/ 0 w 8"/>
                    <a:gd name="T25" fmla="*/ 2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20"/>
                    <a:gd name="T41" fmla="*/ 8 w 8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20">
                      <a:moveTo>
                        <a:pt x="0" y="2"/>
                      </a:moveTo>
                      <a:lnTo>
                        <a:pt x="1" y="18"/>
                      </a:lnTo>
                      <a:lnTo>
                        <a:pt x="2" y="19"/>
                      </a:lnTo>
                      <a:lnTo>
                        <a:pt x="3" y="20"/>
                      </a:lnTo>
                      <a:lnTo>
                        <a:pt x="5" y="20"/>
                      </a:lnTo>
                      <a:lnTo>
                        <a:pt x="6" y="19"/>
                      </a:lnTo>
                      <a:lnTo>
                        <a:pt x="8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2" name="Freeform 239"/>
                <p:cNvSpPr>
                  <a:spLocks/>
                </p:cNvSpPr>
                <p:nvPr/>
              </p:nvSpPr>
              <p:spPr bwMode="auto">
                <a:xfrm>
                  <a:off x="1786" y="2047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4 w 5"/>
                    <a:gd name="T5" fmla="*/ 3 h 5"/>
                    <a:gd name="T6" fmla="*/ 4 w 5"/>
                    <a:gd name="T7" fmla="*/ 4 h 5"/>
                    <a:gd name="T8" fmla="*/ 3 w 5"/>
                    <a:gd name="T9" fmla="*/ 4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4 h 5"/>
                    <a:gd name="T16" fmla="*/ 1 w 5"/>
                    <a:gd name="T17" fmla="*/ 4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1 w 5"/>
                    <a:gd name="T29" fmla="*/ 0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0 h 5"/>
                    <a:gd name="T38" fmla="*/ 4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2" y="5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3" name="Freeform 240"/>
                <p:cNvSpPr>
                  <a:spLocks/>
                </p:cNvSpPr>
                <p:nvPr/>
              </p:nvSpPr>
              <p:spPr bwMode="auto">
                <a:xfrm>
                  <a:off x="1787" y="2048"/>
                  <a:ext cx="3" cy="3"/>
                </a:xfrm>
                <a:custGeom>
                  <a:avLst/>
                  <a:gdLst>
                    <a:gd name="T0" fmla="*/ 3 w 3"/>
                    <a:gd name="T1" fmla="*/ 2 h 3"/>
                    <a:gd name="T2" fmla="*/ 3 w 3"/>
                    <a:gd name="T3" fmla="*/ 2 h 3"/>
                    <a:gd name="T4" fmla="*/ 3 w 3"/>
                    <a:gd name="T5" fmla="*/ 3 h 3"/>
                    <a:gd name="T6" fmla="*/ 1 w 3"/>
                    <a:gd name="T7" fmla="*/ 3 h 3"/>
                    <a:gd name="T8" fmla="*/ 1 w 3"/>
                    <a:gd name="T9" fmla="*/ 3 h 3"/>
                    <a:gd name="T10" fmla="*/ 1 w 3"/>
                    <a:gd name="T11" fmla="*/ 3 h 3"/>
                    <a:gd name="T12" fmla="*/ 1 w 3"/>
                    <a:gd name="T13" fmla="*/ 3 h 3"/>
                    <a:gd name="T14" fmla="*/ 0 w 3"/>
                    <a:gd name="T15" fmla="*/ 3 h 3"/>
                    <a:gd name="T16" fmla="*/ 0 w 3"/>
                    <a:gd name="T17" fmla="*/ 2 h 3"/>
                    <a:gd name="T18" fmla="*/ 0 w 3"/>
                    <a:gd name="T19" fmla="*/ 2 h 3"/>
                    <a:gd name="T20" fmla="*/ 1 w 3"/>
                    <a:gd name="T21" fmla="*/ 1 h 3"/>
                    <a:gd name="T22" fmla="*/ 1 w 3"/>
                    <a:gd name="T23" fmla="*/ 0 h 3"/>
                    <a:gd name="T24" fmla="*/ 1 w 3"/>
                    <a:gd name="T25" fmla="*/ 0 h 3"/>
                    <a:gd name="T26" fmla="*/ 2 w 3"/>
                    <a:gd name="T27" fmla="*/ 0 h 3"/>
                    <a:gd name="T28" fmla="*/ 3 w 3"/>
                    <a:gd name="T29" fmla="*/ 0 h 3"/>
                    <a:gd name="T30" fmla="*/ 3 w 3"/>
                    <a:gd name="T31" fmla="*/ 1 h 3"/>
                    <a:gd name="T32" fmla="*/ 3 w 3"/>
                    <a:gd name="T33" fmla="*/ 2 h 3"/>
                    <a:gd name="T34" fmla="*/ 3 w 3"/>
                    <a:gd name="T35" fmla="*/ 2 h 3"/>
                    <a:gd name="T36" fmla="*/ 3 w 3"/>
                    <a:gd name="T37" fmla="*/ 2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3"/>
                    <a:gd name="T59" fmla="*/ 3 w 3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3">
                      <a:moveTo>
                        <a:pt x="3" y="2"/>
                      </a:move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4" name="Freeform 241"/>
                <p:cNvSpPr>
                  <a:spLocks/>
                </p:cNvSpPr>
                <p:nvPr/>
              </p:nvSpPr>
              <p:spPr bwMode="auto">
                <a:xfrm>
                  <a:off x="1788" y="2049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5" name="Freeform 242"/>
                <p:cNvSpPr>
                  <a:spLocks/>
                </p:cNvSpPr>
                <p:nvPr/>
              </p:nvSpPr>
              <p:spPr bwMode="auto">
                <a:xfrm>
                  <a:off x="1795" y="2113"/>
                  <a:ext cx="6" cy="14"/>
                </a:xfrm>
                <a:custGeom>
                  <a:avLst/>
                  <a:gdLst>
                    <a:gd name="T0" fmla="*/ 0 w 6"/>
                    <a:gd name="T1" fmla="*/ 14 h 14"/>
                    <a:gd name="T2" fmla="*/ 0 w 6"/>
                    <a:gd name="T3" fmla="*/ 1 h 14"/>
                    <a:gd name="T4" fmla="*/ 6 w 6"/>
                    <a:gd name="T5" fmla="*/ 0 h 14"/>
                    <a:gd name="T6" fmla="*/ 6 w 6"/>
                    <a:gd name="T7" fmla="*/ 13 h 14"/>
                    <a:gd name="T8" fmla="*/ 0 w 6"/>
                    <a:gd name="T9" fmla="*/ 14 h 14"/>
                    <a:gd name="T10" fmla="*/ 0 w 6"/>
                    <a:gd name="T11" fmla="*/ 14 h 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"/>
                    <a:gd name="T19" fmla="*/ 0 h 14"/>
                    <a:gd name="T20" fmla="*/ 6 w 6"/>
                    <a:gd name="T21" fmla="*/ 14 h 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" h="14">
                      <a:moveTo>
                        <a:pt x="0" y="14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6" y="13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6" name="Freeform 243"/>
                <p:cNvSpPr>
                  <a:spLocks/>
                </p:cNvSpPr>
                <p:nvPr/>
              </p:nvSpPr>
              <p:spPr bwMode="auto">
                <a:xfrm>
                  <a:off x="1796" y="2115"/>
                  <a:ext cx="5" cy="11"/>
                </a:xfrm>
                <a:custGeom>
                  <a:avLst/>
                  <a:gdLst>
                    <a:gd name="T0" fmla="*/ 5 w 5"/>
                    <a:gd name="T1" fmla="*/ 9 h 11"/>
                    <a:gd name="T2" fmla="*/ 5 w 5"/>
                    <a:gd name="T3" fmla="*/ 9 h 11"/>
                    <a:gd name="T4" fmla="*/ 5 w 5"/>
                    <a:gd name="T5" fmla="*/ 10 h 11"/>
                    <a:gd name="T6" fmla="*/ 5 w 5"/>
                    <a:gd name="T7" fmla="*/ 10 h 11"/>
                    <a:gd name="T8" fmla="*/ 3 w 5"/>
                    <a:gd name="T9" fmla="*/ 11 h 11"/>
                    <a:gd name="T10" fmla="*/ 3 w 5"/>
                    <a:gd name="T11" fmla="*/ 11 h 11"/>
                    <a:gd name="T12" fmla="*/ 3 w 5"/>
                    <a:gd name="T13" fmla="*/ 11 h 11"/>
                    <a:gd name="T14" fmla="*/ 0 w 5"/>
                    <a:gd name="T15" fmla="*/ 11 h 11"/>
                    <a:gd name="T16" fmla="*/ 0 w 5"/>
                    <a:gd name="T17" fmla="*/ 11 h 11"/>
                    <a:gd name="T18" fmla="*/ 0 w 5"/>
                    <a:gd name="T19" fmla="*/ 10 h 11"/>
                    <a:gd name="T20" fmla="*/ 0 w 5"/>
                    <a:gd name="T21" fmla="*/ 2 h 11"/>
                    <a:gd name="T22" fmla="*/ 0 w 5"/>
                    <a:gd name="T23" fmla="*/ 2 h 11"/>
                    <a:gd name="T24" fmla="*/ 0 w 5"/>
                    <a:gd name="T25" fmla="*/ 1 h 11"/>
                    <a:gd name="T26" fmla="*/ 0 w 5"/>
                    <a:gd name="T27" fmla="*/ 0 h 11"/>
                    <a:gd name="T28" fmla="*/ 3 w 5"/>
                    <a:gd name="T29" fmla="*/ 0 h 11"/>
                    <a:gd name="T30" fmla="*/ 3 w 5"/>
                    <a:gd name="T31" fmla="*/ 0 h 11"/>
                    <a:gd name="T32" fmla="*/ 3 w 5"/>
                    <a:gd name="T33" fmla="*/ 0 h 11"/>
                    <a:gd name="T34" fmla="*/ 5 w 5"/>
                    <a:gd name="T35" fmla="*/ 0 h 11"/>
                    <a:gd name="T36" fmla="*/ 5 w 5"/>
                    <a:gd name="T37" fmla="*/ 0 h 11"/>
                    <a:gd name="T38" fmla="*/ 5 w 5"/>
                    <a:gd name="T39" fmla="*/ 1 h 11"/>
                    <a:gd name="T40" fmla="*/ 5 w 5"/>
                    <a:gd name="T41" fmla="*/ 9 h 11"/>
                    <a:gd name="T42" fmla="*/ 5 w 5"/>
                    <a:gd name="T43" fmla="*/ 9 h 11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5"/>
                    <a:gd name="T67" fmla="*/ 0 h 11"/>
                    <a:gd name="T68" fmla="*/ 5 w 5"/>
                    <a:gd name="T69" fmla="*/ 11 h 11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5" h="11">
                      <a:moveTo>
                        <a:pt x="5" y="9"/>
                      </a:moveTo>
                      <a:lnTo>
                        <a:pt x="5" y="9"/>
                      </a:lnTo>
                      <a:lnTo>
                        <a:pt x="5" y="10"/>
                      </a:lnTo>
                      <a:lnTo>
                        <a:pt x="3" y="11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5" y="9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7" name="Freeform 244"/>
                <p:cNvSpPr>
                  <a:spLocks/>
                </p:cNvSpPr>
                <p:nvPr/>
              </p:nvSpPr>
              <p:spPr bwMode="auto">
                <a:xfrm>
                  <a:off x="1797" y="2117"/>
                  <a:ext cx="4" cy="8"/>
                </a:xfrm>
                <a:custGeom>
                  <a:avLst/>
                  <a:gdLst>
                    <a:gd name="T0" fmla="*/ 4 w 4"/>
                    <a:gd name="T1" fmla="*/ 6 h 8"/>
                    <a:gd name="T2" fmla="*/ 4 w 4"/>
                    <a:gd name="T3" fmla="*/ 6 h 8"/>
                    <a:gd name="T4" fmla="*/ 4 w 4"/>
                    <a:gd name="T5" fmla="*/ 7 h 8"/>
                    <a:gd name="T6" fmla="*/ 4 w 4"/>
                    <a:gd name="T7" fmla="*/ 7 h 8"/>
                    <a:gd name="T8" fmla="*/ 3 w 4"/>
                    <a:gd name="T9" fmla="*/ 8 h 8"/>
                    <a:gd name="T10" fmla="*/ 2 w 4"/>
                    <a:gd name="T11" fmla="*/ 8 h 8"/>
                    <a:gd name="T12" fmla="*/ 2 w 4"/>
                    <a:gd name="T13" fmla="*/ 8 h 8"/>
                    <a:gd name="T14" fmla="*/ 2 w 4"/>
                    <a:gd name="T15" fmla="*/ 8 h 8"/>
                    <a:gd name="T16" fmla="*/ 1 w 4"/>
                    <a:gd name="T17" fmla="*/ 8 h 8"/>
                    <a:gd name="T18" fmla="*/ 1 w 4"/>
                    <a:gd name="T19" fmla="*/ 8 h 8"/>
                    <a:gd name="T20" fmla="*/ 0 w 4"/>
                    <a:gd name="T21" fmla="*/ 7 h 8"/>
                    <a:gd name="T22" fmla="*/ 0 w 4"/>
                    <a:gd name="T23" fmla="*/ 7 h 8"/>
                    <a:gd name="T24" fmla="*/ 0 w 4"/>
                    <a:gd name="T25" fmla="*/ 2 h 8"/>
                    <a:gd name="T26" fmla="*/ 0 w 4"/>
                    <a:gd name="T27" fmla="*/ 2 h 8"/>
                    <a:gd name="T28" fmla="*/ 0 w 4"/>
                    <a:gd name="T29" fmla="*/ 2 h 8"/>
                    <a:gd name="T30" fmla="*/ 1 w 4"/>
                    <a:gd name="T31" fmla="*/ 1 h 8"/>
                    <a:gd name="T32" fmla="*/ 1 w 4"/>
                    <a:gd name="T33" fmla="*/ 0 h 8"/>
                    <a:gd name="T34" fmla="*/ 2 w 4"/>
                    <a:gd name="T35" fmla="*/ 0 h 8"/>
                    <a:gd name="T36" fmla="*/ 2 w 4"/>
                    <a:gd name="T37" fmla="*/ 0 h 8"/>
                    <a:gd name="T38" fmla="*/ 2 w 4"/>
                    <a:gd name="T39" fmla="*/ 0 h 8"/>
                    <a:gd name="T40" fmla="*/ 3 w 4"/>
                    <a:gd name="T41" fmla="*/ 0 h 8"/>
                    <a:gd name="T42" fmla="*/ 4 w 4"/>
                    <a:gd name="T43" fmla="*/ 0 h 8"/>
                    <a:gd name="T44" fmla="*/ 4 w 4"/>
                    <a:gd name="T45" fmla="*/ 1 h 8"/>
                    <a:gd name="T46" fmla="*/ 4 w 4"/>
                    <a:gd name="T47" fmla="*/ 2 h 8"/>
                    <a:gd name="T48" fmla="*/ 4 w 4"/>
                    <a:gd name="T49" fmla="*/ 6 h 8"/>
                    <a:gd name="T50" fmla="*/ 4 w 4"/>
                    <a:gd name="T51" fmla="*/ 6 h 8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"/>
                    <a:gd name="T79" fmla="*/ 0 h 8"/>
                    <a:gd name="T80" fmla="*/ 4 w 4"/>
                    <a:gd name="T81" fmla="*/ 8 h 8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" h="8">
                      <a:moveTo>
                        <a:pt x="4" y="6"/>
                      </a:moveTo>
                      <a:lnTo>
                        <a:pt x="4" y="6"/>
                      </a:lnTo>
                      <a:lnTo>
                        <a:pt x="4" y="7"/>
                      </a:lnTo>
                      <a:lnTo>
                        <a:pt x="3" y="8"/>
                      </a:lnTo>
                      <a:lnTo>
                        <a:pt x="2" y="8"/>
                      </a:lnTo>
                      <a:lnTo>
                        <a:pt x="1" y="8"/>
                      </a:lnTo>
                      <a:lnTo>
                        <a:pt x="0" y="7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4" y="6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8" name="Freeform 245"/>
                <p:cNvSpPr>
                  <a:spLocks/>
                </p:cNvSpPr>
                <p:nvPr/>
              </p:nvSpPr>
              <p:spPr bwMode="auto">
                <a:xfrm>
                  <a:off x="1798" y="2118"/>
                  <a:ext cx="3" cy="7"/>
                </a:xfrm>
                <a:custGeom>
                  <a:avLst/>
                  <a:gdLst>
                    <a:gd name="T0" fmla="*/ 3 w 3"/>
                    <a:gd name="T1" fmla="*/ 5 h 7"/>
                    <a:gd name="T2" fmla="*/ 3 w 3"/>
                    <a:gd name="T3" fmla="*/ 5 h 7"/>
                    <a:gd name="T4" fmla="*/ 3 w 3"/>
                    <a:gd name="T5" fmla="*/ 6 h 7"/>
                    <a:gd name="T6" fmla="*/ 2 w 3"/>
                    <a:gd name="T7" fmla="*/ 7 h 7"/>
                    <a:gd name="T8" fmla="*/ 2 w 3"/>
                    <a:gd name="T9" fmla="*/ 7 h 7"/>
                    <a:gd name="T10" fmla="*/ 2 w 3"/>
                    <a:gd name="T11" fmla="*/ 7 h 7"/>
                    <a:gd name="T12" fmla="*/ 2 w 3"/>
                    <a:gd name="T13" fmla="*/ 7 h 7"/>
                    <a:gd name="T14" fmla="*/ 1 w 3"/>
                    <a:gd name="T15" fmla="*/ 7 h 7"/>
                    <a:gd name="T16" fmla="*/ 1 w 3"/>
                    <a:gd name="T17" fmla="*/ 7 h 7"/>
                    <a:gd name="T18" fmla="*/ 0 w 3"/>
                    <a:gd name="T19" fmla="*/ 6 h 7"/>
                    <a:gd name="T20" fmla="*/ 0 w 3"/>
                    <a:gd name="T21" fmla="*/ 2 h 7"/>
                    <a:gd name="T22" fmla="*/ 0 w 3"/>
                    <a:gd name="T23" fmla="*/ 2 h 7"/>
                    <a:gd name="T24" fmla="*/ 1 w 3"/>
                    <a:gd name="T25" fmla="*/ 0 h 7"/>
                    <a:gd name="T26" fmla="*/ 1 w 3"/>
                    <a:gd name="T27" fmla="*/ 0 h 7"/>
                    <a:gd name="T28" fmla="*/ 2 w 3"/>
                    <a:gd name="T29" fmla="*/ 0 h 7"/>
                    <a:gd name="T30" fmla="*/ 2 w 3"/>
                    <a:gd name="T31" fmla="*/ 0 h 7"/>
                    <a:gd name="T32" fmla="*/ 2 w 3"/>
                    <a:gd name="T33" fmla="*/ 0 h 7"/>
                    <a:gd name="T34" fmla="*/ 2 w 3"/>
                    <a:gd name="T35" fmla="*/ 0 h 7"/>
                    <a:gd name="T36" fmla="*/ 3 w 3"/>
                    <a:gd name="T37" fmla="*/ 0 h 7"/>
                    <a:gd name="T38" fmla="*/ 3 w 3"/>
                    <a:gd name="T39" fmla="*/ 1 h 7"/>
                    <a:gd name="T40" fmla="*/ 3 w 3"/>
                    <a:gd name="T41" fmla="*/ 5 h 7"/>
                    <a:gd name="T42" fmla="*/ 3 w 3"/>
                    <a:gd name="T43" fmla="*/ 5 h 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3"/>
                    <a:gd name="T67" fmla="*/ 0 h 7"/>
                    <a:gd name="T68" fmla="*/ 3 w 3"/>
                    <a:gd name="T69" fmla="*/ 7 h 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3" h="7">
                      <a:moveTo>
                        <a:pt x="3" y="5"/>
                      </a:moveTo>
                      <a:lnTo>
                        <a:pt x="3" y="5"/>
                      </a:lnTo>
                      <a:lnTo>
                        <a:pt x="3" y="6"/>
                      </a:lnTo>
                      <a:lnTo>
                        <a:pt x="2" y="7"/>
                      </a:lnTo>
                      <a:lnTo>
                        <a:pt x="1" y="7"/>
                      </a:lnTo>
                      <a:lnTo>
                        <a:pt x="0" y="6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3" y="5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49" name="Freeform 246"/>
                <p:cNvSpPr>
                  <a:spLocks/>
                </p:cNvSpPr>
                <p:nvPr/>
              </p:nvSpPr>
              <p:spPr bwMode="auto">
                <a:xfrm>
                  <a:off x="1806" y="2112"/>
                  <a:ext cx="6" cy="14"/>
                </a:xfrm>
                <a:custGeom>
                  <a:avLst/>
                  <a:gdLst>
                    <a:gd name="T0" fmla="*/ 0 w 6"/>
                    <a:gd name="T1" fmla="*/ 14 h 14"/>
                    <a:gd name="T2" fmla="*/ 0 w 6"/>
                    <a:gd name="T3" fmla="*/ 1 h 14"/>
                    <a:gd name="T4" fmla="*/ 6 w 6"/>
                    <a:gd name="T5" fmla="*/ 0 h 14"/>
                    <a:gd name="T6" fmla="*/ 6 w 6"/>
                    <a:gd name="T7" fmla="*/ 13 h 14"/>
                    <a:gd name="T8" fmla="*/ 0 w 6"/>
                    <a:gd name="T9" fmla="*/ 14 h 14"/>
                    <a:gd name="T10" fmla="*/ 0 w 6"/>
                    <a:gd name="T11" fmla="*/ 14 h 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"/>
                    <a:gd name="T19" fmla="*/ 0 h 14"/>
                    <a:gd name="T20" fmla="*/ 6 w 6"/>
                    <a:gd name="T21" fmla="*/ 14 h 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" h="14">
                      <a:moveTo>
                        <a:pt x="0" y="14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6" y="13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0" name="Freeform 247"/>
                <p:cNvSpPr>
                  <a:spLocks/>
                </p:cNvSpPr>
                <p:nvPr/>
              </p:nvSpPr>
              <p:spPr bwMode="auto">
                <a:xfrm>
                  <a:off x="1806" y="2113"/>
                  <a:ext cx="6" cy="12"/>
                </a:xfrm>
                <a:custGeom>
                  <a:avLst/>
                  <a:gdLst>
                    <a:gd name="T0" fmla="*/ 6 w 6"/>
                    <a:gd name="T1" fmla="*/ 10 h 12"/>
                    <a:gd name="T2" fmla="*/ 6 w 6"/>
                    <a:gd name="T3" fmla="*/ 10 h 12"/>
                    <a:gd name="T4" fmla="*/ 6 w 6"/>
                    <a:gd name="T5" fmla="*/ 11 h 12"/>
                    <a:gd name="T6" fmla="*/ 5 w 6"/>
                    <a:gd name="T7" fmla="*/ 11 h 12"/>
                    <a:gd name="T8" fmla="*/ 3 w 6"/>
                    <a:gd name="T9" fmla="*/ 12 h 12"/>
                    <a:gd name="T10" fmla="*/ 3 w 6"/>
                    <a:gd name="T11" fmla="*/ 12 h 12"/>
                    <a:gd name="T12" fmla="*/ 3 w 6"/>
                    <a:gd name="T13" fmla="*/ 12 h 12"/>
                    <a:gd name="T14" fmla="*/ 1 w 6"/>
                    <a:gd name="T15" fmla="*/ 12 h 12"/>
                    <a:gd name="T16" fmla="*/ 0 w 6"/>
                    <a:gd name="T17" fmla="*/ 12 h 12"/>
                    <a:gd name="T18" fmla="*/ 0 w 6"/>
                    <a:gd name="T19" fmla="*/ 11 h 12"/>
                    <a:gd name="T20" fmla="*/ 0 w 6"/>
                    <a:gd name="T21" fmla="*/ 3 h 12"/>
                    <a:gd name="T22" fmla="*/ 0 w 6"/>
                    <a:gd name="T23" fmla="*/ 3 h 12"/>
                    <a:gd name="T24" fmla="*/ 0 w 6"/>
                    <a:gd name="T25" fmla="*/ 2 h 12"/>
                    <a:gd name="T26" fmla="*/ 1 w 6"/>
                    <a:gd name="T27" fmla="*/ 1 h 12"/>
                    <a:gd name="T28" fmla="*/ 3 w 6"/>
                    <a:gd name="T29" fmla="*/ 0 h 12"/>
                    <a:gd name="T30" fmla="*/ 3 w 6"/>
                    <a:gd name="T31" fmla="*/ 0 h 12"/>
                    <a:gd name="T32" fmla="*/ 3 w 6"/>
                    <a:gd name="T33" fmla="*/ 0 h 12"/>
                    <a:gd name="T34" fmla="*/ 5 w 6"/>
                    <a:gd name="T35" fmla="*/ 0 h 12"/>
                    <a:gd name="T36" fmla="*/ 6 w 6"/>
                    <a:gd name="T37" fmla="*/ 1 h 12"/>
                    <a:gd name="T38" fmla="*/ 6 w 6"/>
                    <a:gd name="T39" fmla="*/ 2 h 12"/>
                    <a:gd name="T40" fmla="*/ 6 w 6"/>
                    <a:gd name="T41" fmla="*/ 10 h 12"/>
                    <a:gd name="T42" fmla="*/ 6 w 6"/>
                    <a:gd name="T43" fmla="*/ 10 h 12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6"/>
                    <a:gd name="T67" fmla="*/ 0 h 12"/>
                    <a:gd name="T68" fmla="*/ 6 w 6"/>
                    <a:gd name="T69" fmla="*/ 12 h 12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6" h="12">
                      <a:moveTo>
                        <a:pt x="6" y="10"/>
                      </a:moveTo>
                      <a:lnTo>
                        <a:pt x="6" y="10"/>
                      </a:lnTo>
                      <a:lnTo>
                        <a:pt x="6" y="11"/>
                      </a:lnTo>
                      <a:lnTo>
                        <a:pt x="5" y="11"/>
                      </a:lnTo>
                      <a:lnTo>
                        <a:pt x="3" y="12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6" y="2"/>
                      </a:lnTo>
                      <a:lnTo>
                        <a:pt x="6" y="1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1" name="Freeform 248"/>
                <p:cNvSpPr>
                  <a:spLocks/>
                </p:cNvSpPr>
                <p:nvPr/>
              </p:nvSpPr>
              <p:spPr bwMode="auto">
                <a:xfrm>
                  <a:off x="1807" y="2116"/>
                  <a:ext cx="5" cy="8"/>
                </a:xfrm>
                <a:custGeom>
                  <a:avLst/>
                  <a:gdLst>
                    <a:gd name="T0" fmla="*/ 5 w 5"/>
                    <a:gd name="T1" fmla="*/ 5 h 8"/>
                    <a:gd name="T2" fmla="*/ 5 w 5"/>
                    <a:gd name="T3" fmla="*/ 5 h 8"/>
                    <a:gd name="T4" fmla="*/ 5 w 5"/>
                    <a:gd name="T5" fmla="*/ 6 h 8"/>
                    <a:gd name="T6" fmla="*/ 5 w 5"/>
                    <a:gd name="T7" fmla="*/ 7 h 8"/>
                    <a:gd name="T8" fmla="*/ 4 w 5"/>
                    <a:gd name="T9" fmla="*/ 8 h 8"/>
                    <a:gd name="T10" fmla="*/ 3 w 5"/>
                    <a:gd name="T11" fmla="*/ 8 h 8"/>
                    <a:gd name="T12" fmla="*/ 3 w 5"/>
                    <a:gd name="T13" fmla="*/ 8 h 8"/>
                    <a:gd name="T14" fmla="*/ 3 w 5"/>
                    <a:gd name="T15" fmla="*/ 8 h 8"/>
                    <a:gd name="T16" fmla="*/ 2 w 5"/>
                    <a:gd name="T17" fmla="*/ 8 h 8"/>
                    <a:gd name="T18" fmla="*/ 1 w 5"/>
                    <a:gd name="T19" fmla="*/ 8 h 8"/>
                    <a:gd name="T20" fmla="*/ 1 w 5"/>
                    <a:gd name="T21" fmla="*/ 7 h 8"/>
                    <a:gd name="T22" fmla="*/ 0 w 5"/>
                    <a:gd name="T23" fmla="*/ 6 h 8"/>
                    <a:gd name="T24" fmla="*/ 0 w 5"/>
                    <a:gd name="T25" fmla="*/ 2 h 8"/>
                    <a:gd name="T26" fmla="*/ 0 w 5"/>
                    <a:gd name="T27" fmla="*/ 2 h 8"/>
                    <a:gd name="T28" fmla="*/ 1 w 5"/>
                    <a:gd name="T29" fmla="*/ 1 h 8"/>
                    <a:gd name="T30" fmla="*/ 1 w 5"/>
                    <a:gd name="T31" fmla="*/ 1 h 8"/>
                    <a:gd name="T32" fmla="*/ 2 w 5"/>
                    <a:gd name="T33" fmla="*/ 0 h 8"/>
                    <a:gd name="T34" fmla="*/ 3 w 5"/>
                    <a:gd name="T35" fmla="*/ 0 h 8"/>
                    <a:gd name="T36" fmla="*/ 3 w 5"/>
                    <a:gd name="T37" fmla="*/ 0 h 8"/>
                    <a:gd name="T38" fmla="*/ 3 w 5"/>
                    <a:gd name="T39" fmla="*/ 0 h 8"/>
                    <a:gd name="T40" fmla="*/ 4 w 5"/>
                    <a:gd name="T41" fmla="*/ 0 h 8"/>
                    <a:gd name="T42" fmla="*/ 5 w 5"/>
                    <a:gd name="T43" fmla="*/ 0 h 8"/>
                    <a:gd name="T44" fmla="*/ 5 w 5"/>
                    <a:gd name="T45" fmla="*/ 1 h 8"/>
                    <a:gd name="T46" fmla="*/ 5 w 5"/>
                    <a:gd name="T47" fmla="*/ 1 h 8"/>
                    <a:gd name="T48" fmla="*/ 5 w 5"/>
                    <a:gd name="T49" fmla="*/ 5 h 8"/>
                    <a:gd name="T50" fmla="*/ 5 w 5"/>
                    <a:gd name="T51" fmla="*/ 5 h 8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"/>
                    <a:gd name="T79" fmla="*/ 0 h 8"/>
                    <a:gd name="T80" fmla="*/ 5 w 5"/>
                    <a:gd name="T81" fmla="*/ 8 h 8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" h="8">
                      <a:moveTo>
                        <a:pt x="5" y="5"/>
                      </a:moveTo>
                      <a:lnTo>
                        <a:pt x="5" y="5"/>
                      </a:lnTo>
                      <a:lnTo>
                        <a:pt x="5" y="6"/>
                      </a:lnTo>
                      <a:lnTo>
                        <a:pt x="5" y="7"/>
                      </a:lnTo>
                      <a:lnTo>
                        <a:pt x="4" y="8"/>
                      </a:lnTo>
                      <a:lnTo>
                        <a:pt x="3" y="8"/>
                      </a:lnTo>
                      <a:lnTo>
                        <a:pt x="2" y="8"/>
                      </a:lnTo>
                      <a:lnTo>
                        <a:pt x="1" y="8"/>
                      </a:lnTo>
                      <a:lnTo>
                        <a:pt x="1" y="7"/>
                      </a:lnTo>
                      <a:lnTo>
                        <a:pt x="0" y="6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2" name="Freeform 249"/>
                <p:cNvSpPr>
                  <a:spLocks/>
                </p:cNvSpPr>
                <p:nvPr/>
              </p:nvSpPr>
              <p:spPr bwMode="auto">
                <a:xfrm>
                  <a:off x="1809" y="2116"/>
                  <a:ext cx="3" cy="8"/>
                </a:xfrm>
                <a:custGeom>
                  <a:avLst/>
                  <a:gdLst>
                    <a:gd name="T0" fmla="*/ 3 w 3"/>
                    <a:gd name="T1" fmla="*/ 6 h 8"/>
                    <a:gd name="T2" fmla="*/ 3 w 3"/>
                    <a:gd name="T3" fmla="*/ 6 h 8"/>
                    <a:gd name="T4" fmla="*/ 2 w 3"/>
                    <a:gd name="T5" fmla="*/ 7 h 8"/>
                    <a:gd name="T6" fmla="*/ 2 w 3"/>
                    <a:gd name="T7" fmla="*/ 8 h 8"/>
                    <a:gd name="T8" fmla="*/ 1 w 3"/>
                    <a:gd name="T9" fmla="*/ 8 h 8"/>
                    <a:gd name="T10" fmla="*/ 1 w 3"/>
                    <a:gd name="T11" fmla="*/ 8 h 8"/>
                    <a:gd name="T12" fmla="*/ 1 w 3"/>
                    <a:gd name="T13" fmla="*/ 8 h 8"/>
                    <a:gd name="T14" fmla="*/ 1 w 3"/>
                    <a:gd name="T15" fmla="*/ 8 h 8"/>
                    <a:gd name="T16" fmla="*/ 0 w 3"/>
                    <a:gd name="T17" fmla="*/ 8 h 8"/>
                    <a:gd name="T18" fmla="*/ 0 w 3"/>
                    <a:gd name="T19" fmla="*/ 6 h 8"/>
                    <a:gd name="T20" fmla="*/ 0 w 3"/>
                    <a:gd name="T21" fmla="*/ 3 h 8"/>
                    <a:gd name="T22" fmla="*/ 0 w 3"/>
                    <a:gd name="T23" fmla="*/ 3 h 8"/>
                    <a:gd name="T24" fmla="*/ 0 w 3"/>
                    <a:gd name="T25" fmla="*/ 1 h 8"/>
                    <a:gd name="T26" fmla="*/ 1 w 3"/>
                    <a:gd name="T27" fmla="*/ 1 h 8"/>
                    <a:gd name="T28" fmla="*/ 1 w 3"/>
                    <a:gd name="T29" fmla="*/ 0 h 8"/>
                    <a:gd name="T30" fmla="*/ 1 w 3"/>
                    <a:gd name="T31" fmla="*/ 0 h 8"/>
                    <a:gd name="T32" fmla="*/ 1 w 3"/>
                    <a:gd name="T33" fmla="*/ 0 h 8"/>
                    <a:gd name="T34" fmla="*/ 2 w 3"/>
                    <a:gd name="T35" fmla="*/ 0 h 8"/>
                    <a:gd name="T36" fmla="*/ 2 w 3"/>
                    <a:gd name="T37" fmla="*/ 1 h 8"/>
                    <a:gd name="T38" fmla="*/ 3 w 3"/>
                    <a:gd name="T39" fmla="*/ 2 h 8"/>
                    <a:gd name="T40" fmla="*/ 3 w 3"/>
                    <a:gd name="T41" fmla="*/ 6 h 8"/>
                    <a:gd name="T42" fmla="*/ 3 w 3"/>
                    <a:gd name="T43" fmla="*/ 6 h 8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3"/>
                    <a:gd name="T67" fmla="*/ 0 h 8"/>
                    <a:gd name="T68" fmla="*/ 3 w 3"/>
                    <a:gd name="T69" fmla="*/ 8 h 8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3" h="8">
                      <a:moveTo>
                        <a:pt x="3" y="6"/>
                      </a:moveTo>
                      <a:lnTo>
                        <a:pt x="3" y="6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1" y="8"/>
                      </a:lnTo>
                      <a:lnTo>
                        <a:pt x="0" y="8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3" y="2"/>
                      </a:lnTo>
                      <a:lnTo>
                        <a:pt x="3" y="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3" name="Freeform 250"/>
                <p:cNvSpPr>
                  <a:spLocks/>
                </p:cNvSpPr>
                <p:nvPr/>
              </p:nvSpPr>
              <p:spPr bwMode="auto">
                <a:xfrm>
                  <a:off x="1795" y="2150"/>
                  <a:ext cx="6" cy="14"/>
                </a:xfrm>
                <a:custGeom>
                  <a:avLst/>
                  <a:gdLst>
                    <a:gd name="T0" fmla="*/ 0 w 6"/>
                    <a:gd name="T1" fmla="*/ 14 h 14"/>
                    <a:gd name="T2" fmla="*/ 0 w 6"/>
                    <a:gd name="T3" fmla="*/ 1 h 14"/>
                    <a:gd name="T4" fmla="*/ 6 w 6"/>
                    <a:gd name="T5" fmla="*/ 0 h 14"/>
                    <a:gd name="T6" fmla="*/ 6 w 6"/>
                    <a:gd name="T7" fmla="*/ 13 h 14"/>
                    <a:gd name="T8" fmla="*/ 0 w 6"/>
                    <a:gd name="T9" fmla="*/ 14 h 14"/>
                    <a:gd name="T10" fmla="*/ 0 w 6"/>
                    <a:gd name="T11" fmla="*/ 14 h 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"/>
                    <a:gd name="T19" fmla="*/ 0 h 14"/>
                    <a:gd name="T20" fmla="*/ 6 w 6"/>
                    <a:gd name="T21" fmla="*/ 14 h 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" h="14">
                      <a:moveTo>
                        <a:pt x="0" y="14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6" y="13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4" name="Freeform 251"/>
                <p:cNvSpPr>
                  <a:spLocks/>
                </p:cNvSpPr>
                <p:nvPr/>
              </p:nvSpPr>
              <p:spPr bwMode="auto">
                <a:xfrm>
                  <a:off x="1796" y="2152"/>
                  <a:ext cx="5" cy="11"/>
                </a:xfrm>
                <a:custGeom>
                  <a:avLst/>
                  <a:gdLst>
                    <a:gd name="T0" fmla="*/ 5 w 5"/>
                    <a:gd name="T1" fmla="*/ 9 h 11"/>
                    <a:gd name="T2" fmla="*/ 5 w 5"/>
                    <a:gd name="T3" fmla="*/ 9 h 11"/>
                    <a:gd name="T4" fmla="*/ 5 w 5"/>
                    <a:gd name="T5" fmla="*/ 10 h 11"/>
                    <a:gd name="T6" fmla="*/ 5 w 5"/>
                    <a:gd name="T7" fmla="*/ 11 h 11"/>
                    <a:gd name="T8" fmla="*/ 3 w 5"/>
                    <a:gd name="T9" fmla="*/ 11 h 11"/>
                    <a:gd name="T10" fmla="*/ 3 w 5"/>
                    <a:gd name="T11" fmla="*/ 11 h 11"/>
                    <a:gd name="T12" fmla="*/ 3 w 5"/>
                    <a:gd name="T13" fmla="*/ 11 h 11"/>
                    <a:gd name="T14" fmla="*/ 0 w 5"/>
                    <a:gd name="T15" fmla="*/ 11 h 11"/>
                    <a:gd name="T16" fmla="*/ 0 w 5"/>
                    <a:gd name="T17" fmla="*/ 11 h 11"/>
                    <a:gd name="T18" fmla="*/ 0 w 5"/>
                    <a:gd name="T19" fmla="*/ 10 h 11"/>
                    <a:gd name="T20" fmla="*/ 0 w 5"/>
                    <a:gd name="T21" fmla="*/ 2 h 11"/>
                    <a:gd name="T22" fmla="*/ 0 w 5"/>
                    <a:gd name="T23" fmla="*/ 2 h 11"/>
                    <a:gd name="T24" fmla="*/ 0 w 5"/>
                    <a:gd name="T25" fmla="*/ 1 h 11"/>
                    <a:gd name="T26" fmla="*/ 0 w 5"/>
                    <a:gd name="T27" fmla="*/ 1 h 11"/>
                    <a:gd name="T28" fmla="*/ 3 w 5"/>
                    <a:gd name="T29" fmla="*/ 0 h 11"/>
                    <a:gd name="T30" fmla="*/ 3 w 5"/>
                    <a:gd name="T31" fmla="*/ 0 h 11"/>
                    <a:gd name="T32" fmla="*/ 3 w 5"/>
                    <a:gd name="T33" fmla="*/ 0 h 11"/>
                    <a:gd name="T34" fmla="*/ 5 w 5"/>
                    <a:gd name="T35" fmla="*/ 0 h 11"/>
                    <a:gd name="T36" fmla="*/ 5 w 5"/>
                    <a:gd name="T37" fmla="*/ 0 h 11"/>
                    <a:gd name="T38" fmla="*/ 5 w 5"/>
                    <a:gd name="T39" fmla="*/ 1 h 11"/>
                    <a:gd name="T40" fmla="*/ 5 w 5"/>
                    <a:gd name="T41" fmla="*/ 9 h 11"/>
                    <a:gd name="T42" fmla="*/ 5 w 5"/>
                    <a:gd name="T43" fmla="*/ 9 h 11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5"/>
                    <a:gd name="T67" fmla="*/ 0 h 11"/>
                    <a:gd name="T68" fmla="*/ 5 w 5"/>
                    <a:gd name="T69" fmla="*/ 11 h 11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5" h="11">
                      <a:moveTo>
                        <a:pt x="5" y="9"/>
                      </a:moveTo>
                      <a:lnTo>
                        <a:pt x="5" y="9"/>
                      </a:lnTo>
                      <a:lnTo>
                        <a:pt x="5" y="10"/>
                      </a:lnTo>
                      <a:lnTo>
                        <a:pt x="5" y="11"/>
                      </a:lnTo>
                      <a:lnTo>
                        <a:pt x="3" y="11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5" y="9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5" name="Freeform 252"/>
                <p:cNvSpPr>
                  <a:spLocks/>
                </p:cNvSpPr>
                <p:nvPr/>
              </p:nvSpPr>
              <p:spPr bwMode="auto">
                <a:xfrm>
                  <a:off x="1797" y="2154"/>
                  <a:ext cx="4" cy="8"/>
                </a:xfrm>
                <a:custGeom>
                  <a:avLst/>
                  <a:gdLst>
                    <a:gd name="T0" fmla="*/ 4 w 4"/>
                    <a:gd name="T1" fmla="*/ 6 h 8"/>
                    <a:gd name="T2" fmla="*/ 4 w 4"/>
                    <a:gd name="T3" fmla="*/ 6 h 8"/>
                    <a:gd name="T4" fmla="*/ 4 w 4"/>
                    <a:gd name="T5" fmla="*/ 7 h 8"/>
                    <a:gd name="T6" fmla="*/ 4 w 4"/>
                    <a:gd name="T7" fmla="*/ 7 h 8"/>
                    <a:gd name="T8" fmla="*/ 3 w 4"/>
                    <a:gd name="T9" fmla="*/ 8 h 8"/>
                    <a:gd name="T10" fmla="*/ 2 w 4"/>
                    <a:gd name="T11" fmla="*/ 8 h 8"/>
                    <a:gd name="T12" fmla="*/ 2 w 4"/>
                    <a:gd name="T13" fmla="*/ 8 h 8"/>
                    <a:gd name="T14" fmla="*/ 2 w 4"/>
                    <a:gd name="T15" fmla="*/ 8 h 8"/>
                    <a:gd name="T16" fmla="*/ 1 w 4"/>
                    <a:gd name="T17" fmla="*/ 8 h 8"/>
                    <a:gd name="T18" fmla="*/ 1 w 4"/>
                    <a:gd name="T19" fmla="*/ 8 h 8"/>
                    <a:gd name="T20" fmla="*/ 0 w 4"/>
                    <a:gd name="T21" fmla="*/ 7 h 8"/>
                    <a:gd name="T22" fmla="*/ 0 w 4"/>
                    <a:gd name="T23" fmla="*/ 7 h 8"/>
                    <a:gd name="T24" fmla="*/ 0 w 4"/>
                    <a:gd name="T25" fmla="*/ 2 h 8"/>
                    <a:gd name="T26" fmla="*/ 0 w 4"/>
                    <a:gd name="T27" fmla="*/ 2 h 8"/>
                    <a:gd name="T28" fmla="*/ 0 w 4"/>
                    <a:gd name="T29" fmla="*/ 1 h 8"/>
                    <a:gd name="T30" fmla="*/ 1 w 4"/>
                    <a:gd name="T31" fmla="*/ 1 h 8"/>
                    <a:gd name="T32" fmla="*/ 1 w 4"/>
                    <a:gd name="T33" fmla="*/ 0 h 8"/>
                    <a:gd name="T34" fmla="*/ 2 w 4"/>
                    <a:gd name="T35" fmla="*/ 0 h 8"/>
                    <a:gd name="T36" fmla="*/ 2 w 4"/>
                    <a:gd name="T37" fmla="*/ 0 h 8"/>
                    <a:gd name="T38" fmla="*/ 2 w 4"/>
                    <a:gd name="T39" fmla="*/ 0 h 8"/>
                    <a:gd name="T40" fmla="*/ 3 w 4"/>
                    <a:gd name="T41" fmla="*/ 0 h 8"/>
                    <a:gd name="T42" fmla="*/ 4 w 4"/>
                    <a:gd name="T43" fmla="*/ 0 h 8"/>
                    <a:gd name="T44" fmla="*/ 4 w 4"/>
                    <a:gd name="T45" fmla="*/ 1 h 8"/>
                    <a:gd name="T46" fmla="*/ 4 w 4"/>
                    <a:gd name="T47" fmla="*/ 1 h 8"/>
                    <a:gd name="T48" fmla="*/ 4 w 4"/>
                    <a:gd name="T49" fmla="*/ 6 h 8"/>
                    <a:gd name="T50" fmla="*/ 4 w 4"/>
                    <a:gd name="T51" fmla="*/ 6 h 8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"/>
                    <a:gd name="T79" fmla="*/ 0 h 8"/>
                    <a:gd name="T80" fmla="*/ 4 w 4"/>
                    <a:gd name="T81" fmla="*/ 8 h 8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" h="8">
                      <a:moveTo>
                        <a:pt x="4" y="6"/>
                      </a:moveTo>
                      <a:lnTo>
                        <a:pt x="4" y="6"/>
                      </a:lnTo>
                      <a:lnTo>
                        <a:pt x="4" y="7"/>
                      </a:lnTo>
                      <a:lnTo>
                        <a:pt x="3" y="8"/>
                      </a:lnTo>
                      <a:lnTo>
                        <a:pt x="2" y="8"/>
                      </a:lnTo>
                      <a:lnTo>
                        <a:pt x="1" y="8"/>
                      </a:lnTo>
                      <a:lnTo>
                        <a:pt x="0" y="7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4" y="6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6" name="Freeform 253"/>
                <p:cNvSpPr>
                  <a:spLocks/>
                </p:cNvSpPr>
                <p:nvPr/>
              </p:nvSpPr>
              <p:spPr bwMode="auto">
                <a:xfrm>
                  <a:off x="1798" y="2155"/>
                  <a:ext cx="3" cy="7"/>
                </a:xfrm>
                <a:custGeom>
                  <a:avLst/>
                  <a:gdLst>
                    <a:gd name="T0" fmla="*/ 3 w 3"/>
                    <a:gd name="T1" fmla="*/ 5 h 7"/>
                    <a:gd name="T2" fmla="*/ 3 w 3"/>
                    <a:gd name="T3" fmla="*/ 5 h 7"/>
                    <a:gd name="T4" fmla="*/ 3 w 3"/>
                    <a:gd name="T5" fmla="*/ 6 h 7"/>
                    <a:gd name="T6" fmla="*/ 2 w 3"/>
                    <a:gd name="T7" fmla="*/ 7 h 7"/>
                    <a:gd name="T8" fmla="*/ 2 w 3"/>
                    <a:gd name="T9" fmla="*/ 7 h 7"/>
                    <a:gd name="T10" fmla="*/ 2 w 3"/>
                    <a:gd name="T11" fmla="*/ 7 h 7"/>
                    <a:gd name="T12" fmla="*/ 2 w 3"/>
                    <a:gd name="T13" fmla="*/ 7 h 7"/>
                    <a:gd name="T14" fmla="*/ 1 w 3"/>
                    <a:gd name="T15" fmla="*/ 7 h 7"/>
                    <a:gd name="T16" fmla="*/ 1 w 3"/>
                    <a:gd name="T17" fmla="*/ 7 h 7"/>
                    <a:gd name="T18" fmla="*/ 0 w 3"/>
                    <a:gd name="T19" fmla="*/ 6 h 7"/>
                    <a:gd name="T20" fmla="*/ 0 w 3"/>
                    <a:gd name="T21" fmla="*/ 2 h 7"/>
                    <a:gd name="T22" fmla="*/ 0 w 3"/>
                    <a:gd name="T23" fmla="*/ 2 h 7"/>
                    <a:gd name="T24" fmla="*/ 1 w 3"/>
                    <a:gd name="T25" fmla="*/ 0 h 7"/>
                    <a:gd name="T26" fmla="*/ 1 w 3"/>
                    <a:gd name="T27" fmla="*/ 0 h 7"/>
                    <a:gd name="T28" fmla="*/ 2 w 3"/>
                    <a:gd name="T29" fmla="*/ 0 h 7"/>
                    <a:gd name="T30" fmla="*/ 2 w 3"/>
                    <a:gd name="T31" fmla="*/ 0 h 7"/>
                    <a:gd name="T32" fmla="*/ 2 w 3"/>
                    <a:gd name="T33" fmla="*/ 0 h 7"/>
                    <a:gd name="T34" fmla="*/ 2 w 3"/>
                    <a:gd name="T35" fmla="*/ 0 h 7"/>
                    <a:gd name="T36" fmla="*/ 3 w 3"/>
                    <a:gd name="T37" fmla="*/ 0 h 7"/>
                    <a:gd name="T38" fmla="*/ 3 w 3"/>
                    <a:gd name="T39" fmla="*/ 1 h 7"/>
                    <a:gd name="T40" fmla="*/ 3 w 3"/>
                    <a:gd name="T41" fmla="*/ 5 h 7"/>
                    <a:gd name="T42" fmla="*/ 3 w 3"/>
                    <a:gd name="T43" fmla="*/ 5 h 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3"/>
                    <a:gd name="T67" fmla="*/ 0 h 7"/>
                    <a:gd name="T68" fmla="*/ 3 w 3"/>
                    <a:gd name="T69" fmla="*/ 7 h 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3" h="7">
                      <a:moveTo>
                        <a:pt x="3" y="5"/>
                      </a:moveTo>
                      <a:lnTo>
                        <a:pt x="3" y="5"/>
                      </a:lnTo>
                      <a:lnTo>
                        <a:pt x="3" y="6"/>
                      </a:lnTo>
                      <a:lnTo>
                        <a:pt x="2" y="7"/>
                      </a:lnTo>
                      <a:lnTo>
                        <a:pt x="1" y="7"/>
                      </a:lnTo>
                      <a:lnTo>
                        <a:pt x="0" y="6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3" y="5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7" name="Freeform 254"/>
                <p:cNvSpPr>
                  <a:spLocks/>
                </p:cNvSpPr>
                <p:nvPr/>
              </p:nvSpPr>
              <p:spPr bwMode="auto">
                <a:xfrm>
                  <a:off x="1806" y="2149"/>
                  <a:ext cx="6" cy="14"/>
                </a:xfrm>
                <a:custGeom>
                  <a:avLst/>
                  <a:gdLst>
                    <a:gd name="T0" fmla="*/ 0 w 6"/>
                    <a:gd name="T1" fmla="*/ 14 h 14"/>
                    <a:gd name="T2" fmla="*/ 0 w 6"/>
                    <a:gd name="T3" fmla="*/ 1 h 14"/>
                    <a:gd name="T4" fmla="*/ 6 w 6"/>
                    <a:gd name="T5" fmla="*/ 0 h 14"/>
                    <a:gd name="T6" fmla="*/ 6 w 6"/>
                    <a:gd name="T7" fmla="*/ 13 h 14"/>
                    <a:gd name="T8" fmla="*/ 0 w 6"/>
                    <a:gd name="T9" fmla="*/ 14 h 14"/>
                    <a:gd name="T10" fmla="*/ 0 w 6"/>
                    <a:gd name="T11" fmla="*/ 14 h 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"/>
                    <a:gd name="T19" fmla="*/ 0 h 14"/>
                    <a:gd name="T20" fmla="*/ 6 w 6"/>
                    <a:gd name="T21" fmla="*/ 14 h 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" h="14">
                      <a:moveTo>
                        <a:pt x="0" y="14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6" y="13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8" name="Freeform 255"/>
                <p:cNvSpPr>
                  <a:spLocks/>
                </p:cNvSpPr>
                <p:nvPr/>
              </p:nvSpPr>
              <p:spPr bwMode="auto">
                <a:xfrm>
                  <a:off x="1806" y="2150"/>
                  <a:ext cx="6" cy="12"/>
                </a:xfrm>
                <a:custGeom>
                  <a:avLst/>
                  <a:gdLst>
                    <a:gd name="T0" fmla="*/ 6 w 6"/>
                    <a:gd name="T1" fmla="*/ 10 h 12"/>
                    <a:gd name="T2" fmla="*/ 6 w 6"/>
                    <a:gd name="T3" fmla="*/ 10 h 12"/>
                    <a:gd name="T4" fmla="*/ 6 w 6"/>
                    <a:gd name="T5" fmla="*/ 11 h 12"/>
                    <a:gd name="T6" fmla="*/ 5 w 6"/>
                    <a:gd name="T7" fmla="*/ 11 h 12"/>
                    <a:gd name="T8" fmla="*/ 3 w 6"/>
                    <a:gd name="T9" fmla="*/ 12 h 12"/>
                    <a:gd name="T10" fmla="*/ 3 w 6"/>
                    <a:gd name="T11" fmla="*/ 12 h 12"/>
                    <a:gd name="T12" fmla="*/ 3 w 6"/>
                    <a:gd name="T13" fmla="*/ 12 h 12"/>
                    <a:gd name="T14" fmla="*/ 1 w 6"/>
                    <a:gd name="T15" fmla="*/ 12 h 12"/>
                    <a:gd name="T16" fmla="*/ 0 w 6"/>
                    <a:gd name="T17" fmla="*/ 12 h 12"/>
                    <a:gd name="T18" fmla="*/ 0 w 6"/>
                    <a:gd name="T19" fmla="*/ 11 h 12"/>
                    <a:gd name="T20" fmla="*/ 0 w 6"/>
                    <a:gd name="T21" fmla="*/ 3 h 12"/>
                    <a:gd name="T22" fmla="*/ 0 w 6"/>
                    <a:gd name="T23" fmla="*/ 3 h 12"/>
                    <a:gd name="T24" fmla="*/ 0 w 6"/>
                    <a:gd name="T25" fmla="*/ 2 h 12"/>
                    <a:gd name="T26" fmla="*/ 1 w 6"/>
                    <a:gd name="T27" fmla="*/ 1 h 12"/>
                    <a:gd name="T28" fmla="*/ 3 w 6"/>
                    <a:gd name="T29" fmla="*/ 1 h 12"/>
                    <a:gd name="T30" fmla="*/ 3 w 6"/>
                    <a:gd name="T31" fmla="*/ 1 h 12"/>
                    <a:gd name="T32" fmla="*/ 3 w 6"/>
                    <a:gd name="T33" fmla="*/ 1 h 12"/>
                    <a:gd name="T34" fmla="*/ 5 w 6"/>
                    <a:gd name="T35" fmla="*/ 0 h 12"/>
                    <a:gd name="T36" fmla="*/ 6 w 6"/>
                    <a:gd name="T37" fmla="*/ 1 h 12"/>
                    <a:gd name="T38" fmla="*/ 6 w 6"/>
                    <a:gd name="T39" fmla="*/ 2 h 12"/>
                    <a:gd name="T40" fmla="*/ 6 w 6"/>
                    <a:gd name="T41" fmla="*/ 10 h 12"/>
                    <a:gd name="T42" fmla="*/ 6 w 6"/>
                    <a:gd name="T43" fmla="*/ 10 h 12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6"/>
                    <a:gd name="T67" fmla="*/ 0 h 12"/>
                    <a:gd name="T68" fmla="*/ 6 w 6"/>
                    <a:gd name="T69" fmla="*/ 12 h 12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6" h="12">
                      <a:moveTo>
                        <a:pt x="6" y="10"/>
                      </a:moveTo>
                      <a:lnTo>
                        <a:pt x="6" y="10"/>
                      </a:lnTo>
                      <a:lnTo>
                        <a:pt x="6" y="11"/>
                      </a:lnTo>
                      <a:lnTo>
                        <a:pt x="5" y="11"/>
                      </a:lnTo>
                      <a:lnTo>
                        <a:pt x="3" y="12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3" y="1"/>
                      </a:ln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6" y="2"/>
                      </a:lnTo>
                      <a:lnTo>
                        <a:pt x="6" y="1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59" name="Freeform 256"/>
                <p:cNvSpPr>
                  <a:spLocks/>
                </p:cNvSpPr>
                <p:nvPr/>
              </p:nvSpPr>
              <p:spPr bwMode="auto">
                <a:xfrm>
                  <a:off x="1807" y="2153"/>
                  <a:ext cx="5" cy="8"/>
                </a:xfrm>
                <a:custGeom>
                  <a:avLst/>
                  <a:gdLst>
                    <a:gd name="T0" fmla="*/ 5 w 5"/>
                    <a:gd name="T1" fmla="*/ 5 h 8"/>
                    <a:gd name="T2" fmla="*/ 5 w 5"/>
                    <a:gd name="T3" fmla="*/ 5 h 8"/>
                    <a:gd name="T4" fmla="*/ 5 w 5"/>
                    <a:gd name="T5" fmla="*/ 6 h 8"/>
                    <a:gd name="T6" fmla="*/ 5 w 5"/>
                    <a:gd name="T7" fmla="*/ 7 h 8"/>
                    <a:gd name="T8" fmla="*/ 4 w 5"/>
                    <a:gd name="T9" fmla="*/ 8 h 8"/>
                    <a:gd name="T10" fmla="*/ 3 w 5"/>
                    <a:gd name="T11" fmla="*/ 8 h 8"/>
                    <a:gd name="T12" fmla="*/ 3 w 5"/>
                    <a:gd name="T13" fmla="*/ 8 h 8"/>
                    <a:gd name="T14" fmla="*/ 3 w 5"/>
                    <a:gd name="T15" fmla="*/ 8 h 8"/>
                    <a:gd name="T16" fmla="*/ 2 w 5"/>
                    <a:gd name="T17" fmla="*/ 8 h 8"/>
                    <a:gd name="T18" fmla="*/ 1 w 5"/>
                    <a:gd name="T19" fmla="*/ 8 h 8"/>
                    <a:gd name="T20" fmla="*/ 1 w 5"/>
                    <a:gd name="T21" fmla="*/ 7 h 8"/>
                    <a:gd name="T22" fmla="*/ 0 w 5"/>
                    <a:gd name="T23" fmla="*/ 6 h 8"/>
                    <a:gd name="T24" fmla="*/ 0 w 5"/>
                    <a:gd name="T25" fmla="*/ 2 h 8"/>
                    <a:gd name="T26" fmla="*/ 0 w 5"/>
                    <a:gd name="T27" fmla="*/ 2 h 8"/>
                    <a:gd name="T28" fmla="*/ 1 w 5"/>
                    <a:gd name="T29" fmla="*/ 2 h 8"/>
                    <a:gd name="T30" fmla="*/ 1 w 5"/>
                    <a:gd name="T31" fmla="*/ 1 h 8"/>
                    <a:gd name="T32" fmla="*/ 2 w 5"/>
                    <a:gd name="T33" fmla="*/ 0 h 8"/>
                    <a:gd name="T34" fmla="*/ 3 w 5"/>
                    <a:gd name="T35" fmla="*/ 0 h 8"/>
                    <a:gd name="T36" fmla="*/ 3 w 5"/>
                    <a:gd name="T37" fmla="*/ 0 h 8"/>
                    <a:gd name="T38" fmla="*/ 3 w 5"/>
                    <a:gd name="T39" fmla="*/ 0 h 8"/>
                    <a:gd name="T40" fmla="*/ 4 w 5"/>
                    <a:gd name="T41" fmla="*/ 0 h 8"/>
                    <a:gd name="T42" fmla="*/ 5 w 5"/>
                    <a:gd name="T43" fmla="*/ 0 h 8"/>
                    <a:gd name="T44" fmla="*/ 5 w 5"/>
                    <a:gd name="T45" fmla="*/ 1 h 8"/>
                    <a:gd name="T46" fmla="*/ 5 w 5"/>
                    <a:gd name="T47" fmla="*/ 2 h 8"/>
                    <a:gd name="T48" fmla="*/ 5 w 5"/>
                    <a:gd name="T49" fmla="*/ 5 h 8"/>
                    <a:gd name="T50" fmla="*/ 5 w 5"/>
                    <a:gd name="T51" fmla="*/ 5 h 8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5"/>
                    <a:gd name="T79" fmla="*/ 0 h 8"/>
                    <a:gd name="T80" fmla="*/ 5 w 5"/>
                    <a:gd name="T81" fmla="*/ 8 h 8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5" h="8">
                      <a:moveTo>
                        <a:pt x="5" y="5"/>
                      </a:moveTo>
                      <a:lnTo>
                        <a:pt x="5" y="5"/>
                      </a:lnTo>
                      <a:lnTo>
                        <a:pt x="5" y="6"/>
                      </a:lnTo>
                      <a:lnTo>
                        <a:pt x="5" y="7"/>
                      </a:lnTo>
                      <a:lnTo>
                        <a:pt x="4" y="8"/>
                      </a:lnTo>
                      <a:lnTo>
                        <a:pt x="3" y="8"/>
                      </a:lnTo>
                      <a:lnTo>
                        <a:pt x="2" y="8"/>
                      </a:lnTo>
                      <a:lnTo>
                        <a:pt x="1" y="8"/>
                      </a:lnTo>
                      <a:lnTo>
                        <a:pt x="1" y="7"/>
                      </a:lnTo>
                      <a:lnTo>
                        <a:pt x="0" y="6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0" name="Freeform 257"/>
                <p:cNvSpPr>
                  <a:spLocks/>
                </p:cNvSpPr>
                <p:nvPr/>
              </p:nvSpPr>
              <p:spPr bwMode="auto">
                <a:xfrm>
                  <a:off x="1809" y="2153"/>
                  <a:ext cx="3" cy="8"/>
                </a:xfrm>
                <a:custGeom>
                  <a:avLst/>
                  <a:gdLst>
                    <a:gd name="T0" fmla="*/ 3 w 3"/>
                    <a:gd name="T1" fmla="*/ 6 h 8"/>
                    <a:gd name="T2" fmla="*/ 3 w 3"/>
                    <a:gd name="T3" fmla="*/ 6 h 8"/>
                    <a:gd name="T4" fmla="*/ 2 w 3"/>
                    <a:gd name="T5" fmla="*/ 7 h 8"/>
                    <a:gd name="T6" fmla="*/ 2 w 3"/>
                    <a:gd name="T7" fmla="*/ 8 h 8"/>
                    <a:gd name="T8" fmla="*/ 1 w 3"/>
                    <a:gd name="T9" fmla="*/ 8 h 8"/>
                    <a:gd name="T10" fmla="*/ 1 w 3"/>
                    <a:gd name="T11" fmla="*/ 8 h 8"/>
                    <a:gd name="T12" fmla="*/ 1 w 3"/>
                    <a:gd name="T13" fmla="*/ 8 h 8"/>
                    <a:gd name="T14" fmla="*/ 1 w 3"/>
                    <a:gd name="T15" fmla="*/ 8 h 8"/>
                    <a:gd name="T16" fmla="*/ 0 w 3"/>
                    <a:gd name="T17" fmla="*/ 8 h 8"/>
                    <a:gd name="T18" fmla="*/ 0 w 3"/>
                    <a:gd name="T19" fmla="*/ 6 h 8"/>
                    <a:gd name="T20" fmla="*/ 0 w 3"/>
                    <a:gd name="T21" fmla="*/ 2 h 8"/>
                    <a:gd name="T22" fmla="*/ 0 w 3"/>
                    <a:gd name="T23" fmla="*/ 2 h 8"/>
                    <a:gd name="T24" fmla="*/ 0 w 3"/>
                    <a:gd name="T25" fmla="*/ 1 h 8"/>
                    <a:gd name="T26" fmla="*/ 1 w 3"/>
                    <a:gd name="T27" fmla="*/ 1 h 8"/>
                    <a:gd name="T28" fmla="*/ 1 w 3"/>
                    <a:gd name="T29" fmla="*/ 0 h 8"/>
                    <a:gd name="T30" fmla="*/ 1 w 3"/>
                    <a:gd name="T31" fmla="*/ 0 h 8"/>
                    <a:gd name="T32" fmla="*/ 1 w 3"/>
                    <a:gd name="T33" fmla="*/ 0 h 8"/>
                    <a:gd name="T34" fmla="*/ 2 w 3"/>
                    <a:gd name="T35" fmla="*/ 0 h 8"/>
                    <a:gd name="T36" fmla="*/ 2 w 3"/>
                    <a:gd name="T37" fmla="*/ 1 h 8"/>
                    <a:gd name="T38" fmla="*/ 3 w 3"/>
                    <a:gd name="T39" fmla="*/ 2 h 8"/>
                    <a:gd name="T40" fmla="*/ 3 w 3"/>
                    <a:gd name="T41" fmla="*/ 6 h 8"/>
                    <a:gd name="T42" fmla="*/ 3 w 3"/>
                    <a:gd name="T43" fmla="*/ 6 h 8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3"/>
                    <a:gd name="T67" fmla="*/ 0 h 8"/>
                    <a:gd name="T68" fmla="*/ 3 w 3"/>
                    <a:gd name="T69" fmla="*/ 8 h 8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3" h="8">
                      <a:moveTo>
                        <a:pt x="3" y="6"/>
                      </a:moveTo>
                      <a:lnTo>
                        <a:pt x="3" y="6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1" y="8"/>
                      </a:lnTo>
                      <a:lnTo>
                        <a:pt x="0" y="8"/>
                      </a:lnTo>
                      <a:lnTo>
                        <a:pt x="0" y="6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3" y="2"/>
                      </a:lnTo>
                      <a:lnTo>
                        <a:pt x="3" y="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1" name="Freeform 258"/>
                <p:cNvSpPr>
                  <a:spLocks/>
                </p:cNvSpPr>
                <p:nvPr/>
              </p:nvSpPr>
              <p:spPr bwMode="auto">
                <a:xfrm>
                  <a:off x="1785" y="2190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1 h 27"/>
                    <a:gd name="T4" fmla="*/ 8 w 9"/>
                    <a:gd name="T5" fmla="*/ 0 h 27"/>
                    <a:gd name="T6" fmla="*/ 9 w 9"/>
                    <a:gd name="T7" fmla="*/ 1 h 27"/>
                    <a:gd name="T8" fmla="*/ 8 w 9"/>
                    <a:gd name="T9" fmla="*/ 8 h 27"/>
                    <a:gd name="T10" fmla="*/ 7 w 9"/>
                    <a:gd name="T11" fmla="*/ 9 h 27"/>
                    <a:gd name="T12" fmla="*/ 7 w 9"/>
                    <a:gd name="T13" fmla="*/ 24 h 27"/>
                    <a:gd name="T14" fmla="*/ 7 w 9"/>
                    <a:gd name="T15" fmla="*/ 24 h 27"/>
                    <a:gd name="T16" fmla="*/ 7 w 9"/>
                    <a:gd name="T17" fmla="*/ 26 h 27"/>
                    <a:gd name="T18" fmla="*/ 6 w 9"/>
                    <a:gd name="T19" fmla="*/ 26 h 27"/>
                    <a:gd name="T20" fmla="*/ 4 w 9"/>
                    <a:gd name="T21" fmla="*/ 27 h 27"/>
                    <a:gd name="T22" fmla="*/ 4 w 9"/>
                    <a:gd name="T23" fmla="*/ 27 h 27"/>
                    <a:gd name="T24" fmla="*/ 3 w 9"/>
                    <a:gd name="T25" fmla="*/ 27 h 27"/>
                    <a:gd name="T26" fmla="*/ 2 w 9"/>
                    <a:gd name="T27" fmla="*/ 27 h 27"/>
                    <a:gd name="T28" fmla="*/ 1 w 9"/>
                    <a:gd name="T29" fmla="*/ 26 h 27"/>
                    <a:gd name="T30" fmla="*/ 0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8" y="8"/>
                      </a:lnTo>
                      <a:lnTo>
                        <a:pt x="7" y="9"/>
                      </a:lnTo>
                      <a:lnTo>
                        <a:pt x="7" y="24"/>
                      </a:lnTo>
                      <a:lnTo>
                        <a:pt x="7" y="26"/>
                      </a:lnTo>
                      <a:lnTo>
                        <a:pt x="6" y="26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2" y="27"/>
                      </a:lnTo>
                      <a:lnTo>
                        <a:pt x="1" y="26"/>
                      </a:lnTo>
                      <a:lnTo>
                        <a:pt x="0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2" name="Freeform 259"/>
                <p:cNvSpPr>
                  <a:spLocks/>
                </p:cNvSpPr>
                <p:nvPr/>
              </p:nvSpPr>
              <p:spPr bwMode="auto">
                <a:xfrm>
                  <a:off x="1785" y="2190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2 h 27"/>
                    <a:gd name="T4" fmla="*/ 8 w 9"/>
                    <a:gd name="T5" fmla="*/ 0 h 27"/>
                    <a:gd name="T6" fmla="*/ 9 w 9"/>
                    <a:gd name="T7" fmla="*/ 2 h 27"/>
                    <a:gd name="T8" fmla="*/ 9 w 9"/>
                    <a:gd name="T9" fmla="*/ 9 h 27"/>
                    <a:gd name="T10" fmla="*/ 8 w 9"/>
                    <a:gd name="T11" fmla="*/ 9 h 27"/>
                    <a:gd name="T12" fmla="*/ 8 w 9"/>
                    <a:gd name="T13" fmla="*/ 25 h 27"/>
                    <a:gd name="T14" fmla="*/ 8 w 9"/>
                    <a:gd name="T15" fmla="*/ 25 h 27"/>
                    <a:gd name="T16" fmla="*/ 7 w 9"/>
                    <a:gd name="T17" fmla="*/ 26 h 27"/>
                    <a:gd name="T18" fmla="*/ 6 w 9"/>
                    <a:gd name="T19" fmla="*/ 27 h 27"/>
                    <a:gd name="T20" fmla="*/ 4 w 9"/>
                    <a:gd name="T21" fmla="*/ 27 h 27"/>
                    <a:gd name="T22" fmla="*/ 4 w 9"/>
                    <a:gd name="T23" fmla="*/ 27 h 27"/>
                    <a:gd name="T24" fmla="*/ 4 w 9"/>
                    <a:gd name="T25" fmla="*/ 27 h 27"/>
                    <a:gd name="T26" fmla="*/ 3 w 9"/>
                    <a:gd name="T27" fmla="*/ 27 h 27"/>
                    <a:gd name="T28" fmla="*/ 1 w 9"/>
                    <a:gd name="T29" fmla="*/ 26 h 27"/>
                    <a:gd name="T30" fmla="*/ 1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2"/>
                      </a:lnTo>
                      <a:lnTo>
                        <a:pt x="8" y="0"/>
                      </a:lnTo>
                      <a:lnTo>
                        <a:pt x="9" y="2"/>
                      </a:lnTo>
                      <a:lnTo>
                        <a:pt x="9" y="9"/>
                      </a:lnTo>
                      <a:lnTo>
                        <a:pt x="8" y="9"/>
                      </a:lnTo>
                      <a:lnTo>
                        <a:pt x="8" y="25"/>
                      </a:lnTo>
                      <a:lnTo>
                        <a:pt x="7" y="26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3" name="Freeform 260"/>
                <p:cNvSpPr>
                  <a:spLocks/>
                </p:cNvSpPr>
                <p:nvPr/>
              </p:nvSpPr>
              <p:spPr bwMode="auto">
                <a:xfrm>
                  <a:off x="1787" y="2212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4 w 5"/>
                    <a:gd name="T7" fmla="*/ 4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1 w 5"/>
                    <a:gd name="T17" fmla="*/ 4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1 w 5"/>
                    <a:gd name="T29" fmla="*/ 1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1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4" name="Freeform 261"/>
                <p:cNvSpPr>
                  <a:spLocks/>
                </p:cNvSpPr>
                <p:nvPr/>
              </p:nvSpPr>
              <p:spPr bwMode="auto">
                <a:xfrm>
                  <a:off x="1788" y="2213"/>
                  <a:ext cx="4" cy="4"/>
                </a:xfrm>
                <a:custGeom>
                  <a:avLst/>
                  <a:gdLst>
                    <a:gd name="T0" fmla="*/ 4 w 4"/>
                    <a:gd name="T1" fmla="*/ 1 h 4"/>
                    <a:gd name="T2" fmla="*/ 4 w 4"/>
                    <a:gd name="T3" fmla="*/ 1 h 4"/>
                    <a:gd name="T4" fmla="*/ 3 w 4"/>
                    <a:gd name="T5" fmla="*/ 3 h 4"/>
                    <a:gd name="T6" fmla="*/ 2 w 4"/>
                    <a:gd name="T7" fmla="*/ 4 h 4"/>
                    <a:gd name="T8" fmla="*/ 2 w 4"/>
                    <a:gd name="T9" fmla="*/ 4 h 4"/>
                    <a:gd name="T10" fmla="*/ 1 w 4"/>
                    <a:gd name="T11" fmla="*/ 3 h 4"/>
                    <a:gd name="T12" fmla="*/ 1 w 4"/>
                    <a:gd name="T13" fmla="*/ 3 h 4"/>
                    <a:gd name="T14" fmla="*/ 0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1 w 4"/>
                    <a:gd name="T21" fmla="*/ 0 h 4"/>
                    <a:gd name="T22" fmla="*/ 2 w 4"/>
                    <a:gd name="T23" fmla="*/ 0 h 4"/>
                    <a:gd name="T24" fmla="*/ 2 w 4"/>
                    <a:gd name="T25" fmla="*/ 0 h 4"/>
                    <a:gd name="T26" fmla="*/ 3 w 4"/>
                    <a:gd name="T27" fmla="*/ 0 h 4"/>
                    <a:gd name="T28" fmla="*/ 3 w 4"/>
                    <a:gd name="T29" fmla="*/ 0 h 4"/>
                    <a:gd name="T30" fmla="*/ 4 w 4"/>
                    <a:gd name="T31" fmla="*/ 1 h 4"/>
                    <a:gd name="T32" fmla="*/ 4 w 4"/>
                    <a:gd name="T33" fmla="*/ 1 h 4"/>
                    <a:gd name="T34" fmla="*/ 4 w 4"/>
                    <a:gd name="T35" fmla="*/ 1 h 4"/>
                    <a:gd name="T36" fmla="*/ 4 w 4"/>
                    <a:gd name="T37" fmla="*/ 1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1"/>
                      </a:moveTo>
                      <a:lnTo>
                        <a:pt x="4" y="1"/>
                      </a:lnTo>
                      <a:lnTo>
                        <a:pt x="3" y="3"/>
                      </a:lnTo>
                      <a:lnTo>
                        <a:pt x="2" y="4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5" name="Freeform 262"/>
                <p:cNvSpPr>
                  <a:spLocks/>
                </p:cNvSpPr>
                <p:nvPr/>
              </p:nvSpPr>
              <p:spPr bwMode="auto">
                <a:xfrm>
                  <a:off x="1789" y="2214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6" name="Freeform 263"/>
                <p:cNvSpPr>
                  <a:spLocks/>
                </p:cNvSpPr>
                <p:nvPr/>
              </p:nvSpPr>
              <p:spPr bwMode="auto">
                <a:xfrm>
                  <a:off x="1786" y="2059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0 h 1"/>
                    <a:gd name="T26" fmla="*/ 1 w 1"/>
                    <a:gd name="T27" fmla="*/ 0 h 1"/>
                    <a:gd name="T28" fmla="*/ 1 w 1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7" name="Freeform 264"/>
                <p:cNvSpPr>
                  <a:spLocks/>
                </p:cNvSpPr>
                <p:nvPr/>
              </p:nvSpPr>
              <p:spPr bwMode="auto">
                <a:xfrm>
                  <a:off x="1786" y="2061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0 h 1"/>
                    <a:gd name="T26" fmla="*/ 1 w 1"/>
                    <a:gd name="T27" fmla="*/ 0 h 1"/>
                    <a:gd name="T28" fmla="*/ 1 w 1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8" name="Freeform 265"/>
                <p:cNvSpPr>
                  <a:spLocks/>
                </p:cNvSpPr>
                <p:nvPr/>
              </p:nvSpPr>
              <p:spPr bwMode="auto">
                <a:xfrm>
                  <a:off x="1786" y="2063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1 h 1"/>
                    <a:gd name="T14" fmla="*/ 0 w 1"/>
                    <a:gd name="T15" fmla="*/ 1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1 h 1"/>
                    <a:gd name="T26" fmla="*/ 1 w 1"/>
                    <a:gd name="T27" fmla="*/ 1 h 1"/>
                    <a:gd name="T28" fmla="*/ 1 w 1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69" name="Freeform 266"/>
                <p:cNvSpPr>
                  <a:spLocks/>
                </p:cNvSpPr>
                <p:nvPr/>
              </p:nvSpPr>
              <p:spPr bwMode="auto">
                <a:xfrm>
                  <a:off x="1794" y="2045"/>
                  <a:ext cx="8" cy="26"/>
                </a:xfrm>
                <a:custGeom>
                  <a:avLst/>
                  <a:gdLst>
                    <a:gd name="T0" fmla="*/ 0 w 8"/>
                    <a:gd name="T1" fmla="*/ 1 h 26"/>
                    <a:gd name="T2" fmla="*/ 0 w 8"/>
                    <a:gd name="T3" fmla="*/ 18 h 26"/>
                    <a:gd name="T4" fmla="*/ 0 w 8"/>
                    <a:gd name="T5" fmla="*/ 18 h 26"/>
                    <a:gd name="T6" fmla="*/ 0 w 8"/>
                    <a:gd name="T7" fmla="*/ 21 h 26"/>
                    <a:gd name="T8" fmla="*/ 0 w 8"/>
                    <a:gd name="T9" fmla="*/ 24 h 26"/>
                    <a:gd name="T10" fmla="*/ 1 w 8"/>
                    <a:gd name="T11" fmla="*/ 25 h 26"/>
                    <a:gd name="T12" fmla="*/ 1 w 8"/>
                    <a:gd name="T13" fmla="*/ 26 h 26"/>
                    <a:gd name="T14" fmla="*/ 1 w 8"/>
                    <a:gd name="T15" fmla="*/ 26 h 26"/>
                    <a:gd name="T16" fmla="*/ 2 w 8"/>
                    <a:gd name="T17" fmla="*/ 26 h 26"/>
                    <a:gd name="T18" fmla="*/ 1 w 8"/>
                    <a:gd name="T19" fmla="*/ 26 h 26"/>
                    <a:gd name="T20" fmla="*/ 8 w 8"/>
                    <a:gd name="T21" fmla="*/ 25 h 26"/>
                    <a:gd name="T22" fmla="*/ 8 w 8"/>
                    <a:gd name="T23" fmla="*/ 17 h 26"/>
                    <a:gd name="T24" fmla="*/ 8 w 8"/>
                    <a:gd name="T25" fmla="*/ 0 h 26"/>
                    <a:gd name="T26" fmla="*/ 0 w 8"/>
                    <a:gd name="T27" fmla="*/ 1 h 26"/>
                    <a:gd name="T28" fmla="*/ 0 w 8"/>
                    <a:gd name="T29" fmla="*/ 1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8"/>
                    <a:gd name="T46" fmla="*/ 0 h 26"/>
                    <a:gd name="T47" fmla="*/ 8 w 8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8" h="26">
                      <a:moveTo>
                        <a:pt x="0" y="1"/>
                      </a:move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4"/>
                      </a:lnTo>
                      <a:lnTo>
                        <a:pt x="1" y="25"/>
                      </a:lnTo>
                      <a:lnTo>
                        <a:pt x="1" y="26"/>
                      </a:lnTo>
                      <a:lnTo>
                        <a:pt x="2" y="26"/>
                      </a:lnTo>
                      <a:lnTo>
                        <a:pt x="1" y="26"/>
                      </a:lnTo>
                      <a:lnTo>
                        <a:pt x="8" y="25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0" name="Freeform 267"/>
                <p:cNvSpPr>
                  <a:spLocks/>
                </p:cNvSpPr>
                <p:nvPr/>
              </p:nvSpPr>
              <p:spPr bwMode="auto">
                <a:xfrm>
                  <a:off x="1794" y="2045"/>
                  <a:ext cx="8" cy="20"/>
                </a:xfrm>
                <a:custGeom>
                  <a:avLst/>
                  <a:gdLst>
                    <a:gd name="T0" fmla="*/ 0 w 8"/>
                    <a:gd name="T1" fmla="*/ 1 h 20"/>
                    <a:gd name="T2" fmla="*/ 1 w 8"/>
                    <a:gd name="T3" fmla="*/ 18 h 20"/>
                    <a:gd name="T4" fmla="*/ 1 w 8"/>
                    <a:gd name="T5" fmla="*/ 18 h 20"/>
                    <a:gd name="T6" fmla="*/ 1 w 8"/>
                    <a:gd name="T7" fmla="*/ 19 h 20"/>
                    <a:gd name="T8" fmla="*/ 3 w 8"/>
                    <a:gd name="T9" fmla="*/ 19 h 20"/>
                    <a:gd name="T10" fmla="*/ 5 w 8"/>
                    <a:gd name="T11" fmla="*/ 20 h 20"/>
                    <a:gd name="T12" fmla="*/ 5 w 8"/>
                    <a:gd name="T13" fmla="*/ 20 h 20"/>
                    <a:gd name="T14" fmla="*/ 6 w 8"/>
                    <a:gd name="T15" fmla="*/ 19 h 20"/>
                    <a:gd name="T16" fmla="*/ 7 w 8"/>
                    <a:gd name="T17" fmla="*/ 18 h 20"/>
                    <a:gd name="T18" fmla="*/ 8 w 8"/>
                    <a:gd name="T19" fmla="*/ 17 h 20"/>
                    <a:gd name="T20" fmla="*/ 8 w 8"/>
                    <a:gd name="T21" fmla="*/ 0 h 20"/>
                    <a:gd name="T22" fmla="*/ 0 w 8"/>
                    <a:gd name="T23" fmla="*/ 1 h 20"/>
                    <a:gd name="T24" fmla="*/ 0 w 8"/>
                    <a:gd name="T25" fmla="*/ 1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20"/>
                    <a:gd name="T41" fmla="*/ 8 w 8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20">
                      <a:moveTo>
                        <a:pt x="0" y="1"/>
                      </a:moveTo>
                      <a:lnTo>
                        <a:pt x="1" y="18"/>
                      </a:lnTo>
                      <a:lnTo>
                        <a:pt x="1" y="19"/>
                      </a:lnTo>
                      <a:lnTo>
                        <a:pt x="3" y="19"/>
                      </a:lnTo>
                      <a:lnTo>
                        <a:pt x="5" y="20"/>
                      </a:lnTo>
                      <a:lnTo>
                        <a:pt x="6" y="19"/>
                      </a:lnTo>
                      <a:lnTo>
                        <a:pt x="7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1" name="Freeform 268"/>
                <p:cNvSpPr>
                  <a:spLocks/>
                </p:cNvSpPr>
                <p:nvPr/>
              </p:nvSpPr>
              <p:spPr bwMode="auto">
                <a:xfrm>
                  <a:off x="1796" y="2045"/>
                  <a:ext cx="4" cy="5"/>
                </a:xfrm>
                <a:custGeom>
                  <a:avLst/>
                  <a:gdLst>
                    <a:gd name="T0" fmla="*/ 4 w 4"/>
                    <a:gd name="T1" fmla="*/ 3 h 5"/>
                    <a:gd name="T2" fmla="*/ 4 w 4"/>
                    <a:gd name="T3" fmla="*/ 3 h 5"/>
                    <a:gd name="T4" fmla="*/ 4 w 4"/>
                    <a:gd name="T5" fmla="*/ 4 h 5"/>
                    <a:gd name="T6" fmla="*/ 4 w 4"/>
                    <a:gd name="T7" fmla="*/ 4 h 5"/>
                    <a:gd name="T8" fmla="*/ 3 w 4"/>
                    <a:gd name="T9" fmla="*/ 5 h 5"/>
                    <a:gd name="T10" fmla="*/ 2 w 4"/>
                    <a:gd name="T11" fmla="*/ 5 h 5"/>
                    <a:gd name="T12" fmla="*/ 2 w 4"/>
                    <a:gd name="T13" fmla="*/ 5 h 5"/>
                    <a:gd name="T14" fmla="*/ 1 w 4"/>
                    <a:gd name="T15" fmla="*/ 5 h 5"/>
                    <a:gd name="T16" fmla="*/ 0 w 4"/>
                    <a:gd name="T17" fmla="*/ 5 h 5"/>
                    <a:gd name="T18" fmla="*/ 0 w 4"/>
                    <a:gd name="T19" fmla="*/ 4 h 5"/>
                    <a:gd name="T20" fmla="*/ 0 w 4"/>
                    <a:gd name="T21" fmla="*/ 3 h 5"/>
                    <a:gd name="T22" fmla="*/ 0 w 4"/>
                    <a:gd name="T23" fmla="*/ 3 h 5"/>
                    <a:gd name="T24" fmla="*/ 0 w 4"/>
                    <a:gd name="T25" fmla="*/ 2 h 5"/>
                    <a:gd name="T26" fmla="*/ 0 w 4"/>
                    <a:gd name="T27" fmla="*/ 1 h 5"/>
                    <a:gd name="T28" fmla="*/ 1 w 4"/>
                    <a:gd name="T29" fmla="*/ 0 h 5"/>
                    <a:gd name="T30" fmla="*/ 2 w 4"/>
                    <a:gd name="T31" fmla="*/ 0 h 5"/>
                    <a:gd name="T32" fmla="*/ 2 w 4"/>
                    <a:gd name="T33" fmla="*/ 0 h 5"/>
                    <a:gd name="T34" fmla="*/ 3 w 4"/>
                    <a:gd name="T35" fmla="*/ 0 h 5"/>
                    <a:gd name="T36" fmla="*/ 4 w 4"/>
                    <a:gd name="T37" fmla="*/ 1 h 5"/>
                    <a:gd name="T38" fmla="*/ 4 w 4"/>
                    <a:gd name="T39" fmla="*/ 2 h 5"/>
                    <a:gd name="T40" fmla="*/ 4 w 4"/>
                    <a:gd name="T41" fmla="*/ 3 h 5"/>
                    <a:gd name="T42" fmla="*/ 4 w 4"/>
                    <a:gd name="T43" fmla="*/ 3 h 5"/>
                    <a:gd name="T44" fmla="*/ 4 w 4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"/>
                    <a:gd name="T70" fmla="*/ 0 h 5"/>
                    <a:gd name="T71" fmla="*/ 4 w 4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" h="5">
                      <a:moveTo>
                        <a:pt x="4" y="3"/>
                      </a:move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4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2" name="Freeform 269"/>
                <p:cNvSpPr>
                  <a:spLocks/>
                </p:cNvSpPr>
                <p:nvPr/>
              </p:nvSpPr>
              <p:spPr bwMode="auto">
                <a:xfrm>
                  <a:off x="1797" y="2046"/>
                  <a:ext cx="3" cy="4"/>
                </a:xfrm>
                <a:custGeom>
                  <a:avLst/>
                  <a:gdLst>
                    <a:gd name="T0" fmla="*/ 3 w 3"/>
                    <a:gd name="T1" fmla="*/ 2 h 4"/>
                    <a:gd name="T2" fmla="*/ 3 w 3"/>
                    <a:gd name="T3" fmla="*/ 2 h 4"/>
                    <a:gd name="T4" fmla="*/ 3 w 3"/>
                    <a:gd name="T5" fmla="*/ 3 h 4"/>
                    <a:gd name="T6" fmla="*/ 2 w 3"/>
                    <a:gd name="T7" fmla="*/ 4 h 4"/>
                    <a:gd name="T8" fmla="*/ 2 w 3"/>
                    <a:gd name="T9" fmla="*/ 4 h 4"/>
                    <a:gd name="T10" fmla="*/ 1 w 3"/>
                    <a:gd name="T11" fmla="*/ 4 h 4"/>
                    <a:gd name="T12" fmla="*/ 0 w 3"/>
                    <a:gd name="T13" fmla="*/ 4 h 4"/>
                    <a:gd name="T14" fmla="*/ 0 w 3"/>
                    <a:gd name="T15" fmla="*/ 3 h 4"/>
                    <a:gd name="T16" fmla="*/ 0 w 3"/>
                    <a:gd name="T17" fmla="*/ 2 h 4"/>
                    <a:gd name="T18" fmla="*/ 0 w 3"/>
                    <a:gd name="T19" fmla="*/ 2 h 4"/>
                    <a:gd name="T20" fmla="*/ 0 w 3"/>
                    <a:gd name="T21" fmla="*/ 1 h 4"/>
                    <a:gd name="T22" fmla="*/ 2 w 3"/>
                    <a:gd name="T23" fmla="*/ 0 h 4"/>
                    <a:gd name="T24" fmla="*/ 2 w 3"/>
                    <a:gd name="T25" fmla="*/ 0 h 4"/>
                    <a:gd name="T26" fmla="*/ 3 w 3"/>
                    <a:gd name="T27" fmla="*/ 0 h 4"/>
                    <a:gd name="T28" fmla="*/ 3 w 3"/>
                    <a:gd name="T29" fmla="*/ 1 h 4"/>
                    <a:gd name="T30" fmla="*/ 3 w 3"/>
                    <a:gd name="T31" fmla="*/ 1 h 4"/>
                    <a:gd name="T32" fmla="*/ 3 w 3"/>
                    <a:gd name="T33" fmla="*/ 2 h 4"/>
                    <a:gd name="T34" fmla="*/ 3 w 3"/>
                    <a:gd name="T35" fmla="*/ 2 h 4"/>
                    <a:gd name="T36" fmla="*/ 3 w 3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4"/>
                    <a:gd name="T59" fmla="*/ 3 w 3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4">
                      <a:moveTo>
                        <a:pt x="3" y="2"/>
                      </a:move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3" name="Freeform 270"/>
                <p:cNvSpPr>
                  <a:spLocks/>
                </p:cNvSpPr>
                <p:nvPr/>
              </p:nvSpPr>
              <p:spPr bwMode="auto">
                <a:xfrm>
                  <a:off x="1798" y="2048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4" name="Freeform 271"/>
                <p:cNvSpPr>
                  <a:spLocks/>
                </p:cNvSpPr>
                <p:nvPr/>
              </p:nvSpPr>
              <p:spPr bwMode="auto">
                <a:xfrm>
                  <a:off x="1794" y="2188"/>
                  <a:ext cx="10" cy="27"/>
                </a:xfrm>
                <a:custGeom>
                  <a:avLst/>
                  <a:gdLst>
                    <a:gd name="T0" fmla="*/ 1 w 10"/>
                    <a:gd name="T1" fmla="*/ 25 h 27"/>
                    <a:gd name="T2" fmla="*/ 0 w 10"/>
                    <a:gd name="T3" fmla="*/ 2 h 27"/>
                    <a:gd name="T4" fmla="*/ 9 w 10"/>
                    <a:gd name="T5" fmla="*/ 0 h 27"/>
                    <a:gd name="T6" fmla="*/ 10 w 10"/>
                    <a:gd name="T7" fmla="*/ 2 h 27"/>
                    <a:gd name="T8" fmla="*/ 9 w 10"/>
                    <a:gd name="T9" fmla="*/ 9 h 27"/>
                    <a:gd name="T10" fmla="*/ 8 w 10"/>
                    <a:gd name="T11" fmla="*/ 10 h 27"/>
                    <a:gd name="T12" fmla="*/ 8 w 10"/>
                    <a:gd name="T13" fmla="*/ 25 h 27"/>
                    <a:gd name="T14" fmla="*/ 8 w 10"/>
                    <a:gd name="T15" fmla="*/ 25 h 27"/>
                    <a:gd name="T16" fmla="*/ 7 w 10"/>
                    <a:gd name="T17" fmla="*/ 26 h 27"/>
                    <a:gd name="T18" fmla="*/ 7 w 10"/>
                    <a:gd name="T19" fmla="*/ 27 h 27"/>
                    <a:gd name="T20" fmla="*/ 5 w 10"/>
                    <a:gd name="T21" fmla="*/ 27 h 27"/>
                    <a:gd name="T22" fmla="*/ 5 w 10"/>
                    <a:gd name="T23" fmla="*/ 27 h 27"/>
                    <a:gd name="T24" fmla="*/ 5 w 10"/>
                    <a:gd name="T25" fmla="*/ 27 h 27"/>
                    <a:gd name="T26" fmla="*/ 3 w 10"/>
                    <a:gd name="T27" fmla="*/ 27 h 27"/>
                    <a:gd name="T28" fmla="*/ 2 w 10"/>
                    <a:gd name="T29" fmla="*/ 26 h 27"/>
                    <a:gd name="T30" fmla="*/ 1 w 10"/>
                    <a:gd name="T31" fmla="*/ 25 h 27"/>
                    <a:gd name="T32" fmla="*/ 1 w 10"/>
                    <a:gd name="T33" fmla="*/ 25 h 27"/>
                    <a:gd name="T34" fmla="*/ 1 w 10"/>
                    <a:gd name="T35" fmla="*/ 25 h 27"/>
                    <a:gd name="T36" fmla="*/ 1 w 10"/>
                    <a:gd name="T37" fmla="*/ 25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0"/>
                    <a:gd name="T58" fmla="*/ 0 h 27"/>
                    <a:gd name="T59" fmla="*/ 10 w 10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0" h="27">
                      <a:moveTo>
                        <a:pt x="1" y="25"/>
                      </a:moveTo>
                      <a:lnTo>
                        <a:pt x="0" y="2"/>
                      </a:lnTo>
                      <a:lnTo>
                        <a:pt x="9" y="0"/>
                      </a:lnTo>
                      <a:lnTo>
                        <a:pt x="10" y="2"/>
                      </a:lnTo>
                      <a:lnTo>
                        <a:pt x="9" y="9"/>
                      </a:lnTo>
                      <a:lnTo>
                        <a:pt x="8" y="10"/>
                      </a:lnTo>
                      <a:lnTo>
                        <a:pt x="8" y="25"/>
                      </a:lnTo>
                      <a:lnTo>
                        <a:pt x="7" y="26"/>
                      </a:lnTo>
                      <a:lnTo>
                        <a:pt x="7" y="27"/>
                      </a:lnTo>
                      <a:lnTo>
                        <a:pt x="5" y="27"/>
                      </a:lnTo>
                      <a:lnTo>
                        <a:pt x="3" y="27"/>
                      </a:lnTo>
                      <a:lnTo>
                        <a:pt x="2" y="26"/>
                      </a:lnTo>
                      <a:lnTo>
                        <a:pt x="1" y="25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5" name="Freeform 272"/>
                <p:cNvSpPr>
                  <a:spLocks/>
                </p:cNvSpPr>
                <p:nvPr/>
              </p:nvSpPr>
              <p:spPr bwMode="auto">
                <a:xfrm>
                  <a:off x="1795" y="2188"/>
                  <a:ext cx="9" cy="27"/>
                </a:xfrm>
                <a:custGeom>
                  <a:avLst/>
                  <a:gdLst>
                    <a:gd name="T0" fmla="*/ 0 w 9"/>
                    <a:gd name="T1" fmla="*/ 25 h 27"/>
                    <a:gd name="T2" fmla="*/ 0 w 9"/>
                    <a:gd name="T3" fmla="*/ 2 h 27"/>
                    <a:gd name="T4" fmla="*/ 8 w 9"/>
                    <a:gd name="T5" fmla="*/ 0 h 27"/>
                    <a:gd name="T6" fmla="*/ 9 w 9"/>
                    <a:gd name="T7" fmla="*/ 2 h 27"/>
                    <a:gd name="T8" fmla="*/ 9 w 9"/>
                    <a:gd name="T9" fmla="*/ 9 h 27"/>
                    <a:gd name="T10" fmla="*/ 7 w 9"/>
                    <a:gd name="T11" fmla="*/ 10 h 27"/>
                    <a:gd name="T12" fmla="*/ 7 w 9"/>
                    <a:gd name="T13" fmla="*/ 25 h 27"/>
                    <a:gd name="T14" fmla="*/ 7 w 9"/>
                    <a:gd name="T15" fmla="*/ 25 h 27"/>
                    <a:gd name="T16" fmla="*/ 7 w 9"/>
                    <a:gd name="T17" fmla="*/ 26 h 27"/>
                    <a:gd name="T18" fmla="*/ 6 w 9"/>
                    <a:gd name="T19" fmla="*/ 27 h 27"/>
                    <a:gd name="T20" fmla="*/ 5 w 9"/>
                    <a:gd name="T21" fmla="*/ 27 h 27"/>
                    <a:gd name="T22" fmla="*/ 5 w 9"/>
                    <a:gd name="T23" fmla="*/ 27 h 27"/>
                    <a:gd name="T24" fmla="*/ 4 w 9"/>
                    <a:gd name="T25" fmla="*/ 27 h 27"/>
                    <a:gd name="T26" fmla="*/ 3 w 9"/>
                    <a:gd name="T27" fmla="*/ 27 h 27"/>
                    <a:gd name="T28" fmla="*/ 1 w 9"/>
                    <a:gd name="T29" fmla="*/ 26 h 27"/>
                    <a:gd name="T30" fmla="*/ 0 w 9"/>
                    <a:gd name="T31" fmla="*/ 25 h 27"/>
                    <a:gd name="T32" fmla="*/ 0 w 9"/>
                    <a:gd name="T33" fmla="*/ 25 h 27"/>
                    <a:gd name="T34" fmla="*/ 0 w 9"/>
                    <a:gd name="T35" fmla="*/ 25 h 27"/>
                    <a:gd name="T36" fmla="*/ 0 w 9"/>
                    <a:gd name="T37" fmla="*/ 25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5"/>
                      </a:moveTo>
                      <a:lnTo>
                        <a:pt x="0" y="2"/>
                      </a:lnTo>
                      <a:lnTo>
                        <a:pt x="8" y="0"/>
                      </a:lnTo>
                      <a:lnTo>
                        <a:pt x="9" y="2"/>
                      </a:lnTo>
                      <a:lnTo>
                        <a:pt x="9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7"/>
                      </a:lnTo>
                      <a:lnTo>
                        <a:pt x="5" y="27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6" name="Freeform 273"/>
                <p:cNvSpPr>
                  <a:spLocks/>
                </p:cNvSpPr>
                <p:nvPr/>
              </p:nvSpPr>
              <p:spPr bwMode="auto">
                <a:xfrm>
                  <a:off x="1797" y="2211"/>
                  <a:ext cx="5" cy="4"/>
                </a:xfrm>
                <a:custGeom>
                  <a:avLst/>
                  <a:gdLst>
                    <a:gd name="T0" fmla="*/ 5 w 5"/>
                    <a:gd name="T1" fmla="*/ 2 h 4"/>
                    <a:gd name="T2" fmla="*/ 5 w 5"/>
                    <a:gd name="T3" fmla="*/ 2 h 4"/>
                    <a:gd name="T4" fmla="*/ 5 w 5"/>
                    <a:gd name="T5" fmla="*/ 3 h 4"/>
                    <a:gd name="T6" fmla="*/ 4 w 5"/>
                    <a:gd name="T7" fmla="*/ 3 h 4"/>
                    <a:gd name="T8" fmla="*/ 3 w 5"/>
                    <a:gd name="T9" fmla="*/ 4 h 4"/>
                    <a:gd name="T10" fmla="*/ 3 w 5"/>
                    <a:gd name="T11" fmla="*/ 4 h 4"/>
                    <a:gd name="T12" fmla="*/ 3 w 5"/>
                    <a:gd name="T13" fmla="*/ 4 h 4"/>
                    <a:gd name="T14" fmla="*/ 2 w 5"/>
                    <a:gd name="T15" fmla="*/ 4 h 4"/>
                    <a:gd name="T16" fmla="*/ 1 w 5"/>
                    <a:gd name="T17" fmla="*/ 4 h 4"/>
                    <a:gd name="T18" fmla="*/ 0 w 5"/>
                    <a:gd name="T19" fmla="*/ 3 h 4"/>
                    <a:gd name="T20" fmla="*/ 0 w 5"/>
                    <a:gd name="T21" fmla="*/ 2 h 4"/>
                    <a:gd name="T22" fmla="*/ 0 w 5"/>
                    <a:gd name="T23" fmla="*/ 2 h 4"/>
                    <a:gd name="T24" fmla="*/ 0 w 5"/>
                    <a:gd name="T25" fmla="*/ 1 h 4"/>
                    <a:gd name="T26" fmla="*/ 1 w 5"/>
                    <a:gd name="T27" fmla="*/ 0 h 4"/>
                    <a:gd name="T28" fmla="*/ 2 w 5"/>
                    <a:gd name="T29" fmla="*/ 0 h 4"/>
                    <a:gd name="T30" fmla="*/ 3 w 5"/>
                    <a:gd name="T31" fmla="*/ 0 h 4"/>
                    <a:gd name="T32" fmla="*/ 3 w 5"/>
                    <a:gd name="T33" fmla="*/ 0 h 4"/>
                    <a:gd name="T34" fmla="*/ 3 w 5"/>
                    <a:gd name="T35" fmla="*/ 0 h 4"/>
                    <a:gd name="T36" fmla="*/ 4 w 5"/>
                    <a:gd name="T37" fmla="*/ 0 h 4"/>
                    <a:gd name="T38" fmla="*/ 5 w 5"/>
                    <a:gd name="T39" fmla="*/ 1 h 4"/>
                    <a:gd name="T40" fmla="*/ 5 w 5"/>
                    <a:gd name="T41" fmla="*/ 2 h 4"/>
                    <a:gd name="T42" fmla="*/ 5 w 5"/>
                    <a:gd name="T43" fmla="*/ 2 h 4"/>
                    <a:gd name="T44" fmla="*/ 5 w 5"/>
                    <a:gd name="T45" fmla="*/ 2 h 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4"/>
                    <a:gd name="T71" fmla="*/ 5 w 5"/>
                    <a:gd name="T72" fmla="*/ 4 h 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4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7" name="Freeform 274"/>
                <p:cNvSpPr>
                  <a:spLocks/>
                </p:cNvSpPr>
                <p:nvPr/>
              </p:nvSpPr>
              <p:spPr bwMode="auto">
                <a:xfrm>
                  <a:off x="1798" y="2212"/>
                  <a:ext cx="4" cy="3"/>
                </a:xfrm>
                <a:custGeom>
                  <a:avLst/>
                  <a:gdLst>
                    <a:gd name="T0" fmla="*/ 4 w 4"/>
                    <a:gd name="T1" fmla="*/ 1 h 3"/>
                    <a:gd name="T2" fmla="*/ 4 w 4"/>
                    <a:gd name="T3" fmla="*/ 1 h 3"/>
                    <a:gd name="T4" fmla="*/ 3 w 4"/>
                    <a:gd name="T5" fmla="*/ 2 h 3"/>
                    <a:gd name="T6" fmla="*/ 2 w 4"/>
                    <a:gd name="T7" fmla="*/ 3 h 3"/>
                    <a:gd name="T8" fmla="*/ 2 w 4"/>
                    <a:gd name="T9" fmla="*/ 3 h 3"/>
                    <a:gd name="T10" fmla="*/ 2 w 4"/>
                    <a:gd name="T11" fmla="*/ 3 h 3"/>
                    <a:gd name="T12" fmla="*/ 1 w 4"/>
                    <a:gd name="T13" fmla="*/ 2 h 3"/>
                    <a:gd name="T14" fmla="*/ 0 w 4"/>
                    <a:gd name="T15" fmla="*/ 2 h 3"/>
                    <a:gd name="T16" fmla="*/ 0 w 4"/>
                    <a:gd name="T17" fmla="*/ 1 h 3"/>
                    <a:gd name="T18" fmla="*/ 0 w 4"/>
                    <a:gd name="T19" fmla="*/ 1 h 3"/>
                    <a:gd name="T20" fmla="*/ 1 w 4"/>
                    <a:gd name="T21" fmla="*/ 0 h 3"/>
                    <a:gd name="T22" fmla="*/ 2 w 4"/>
                    <a:gd name="T23" fmla="*/ 0 h 3"/>
                    <a:gd name="T24" fmla="*/ 2 w 4"/>
                    <a:gd name="T25" fmla="*/ 0 h 3"/>
                    <a:gd name="T26" fmla="*/ 3 w 4"/>
                    <a:gd name="T27" fmla="*/ 0 h 3"/>
                    <a:gd name="T28" fmla="*/ 3 w 4"/>
                    <a:gd name="T29" fmla="*/ 0 h 3"/>
                    <a:gd name="T30" fmla="*/ 4 w 4"/>
                    <a:gd name="T31" fmla="*/ 1 h 3"/>
                    <a:gd name="T32" fmla="*/ 4 w 4"/>
                    <a:gd name="T33" fmla="*/ 1 h 3"/>
                    <a:gd name="T34" fmla="*/ 4 w 4"/>
                    <a:gd name="T35" fmla="*/ 1 h 3"/>
                    <a:gd name="T36" fmla="*/ 4 w 4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1"/>
                      </a:move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8" name="Freeform 275"/>
                <p:cNvSpPr>
                  <a:spLocks/>
                </p:cNvSpPr>
                <p:nvPr/>
              </p:nvSpPr>
              <p:spPr bwMode="auto">
                <a:xfrm>
                  <a:off x="1800" y="2213"/>
                  <a:ext cx="0" cy="0"/>
                </a:xfrm>
                <a:custGeom>
                  <a:avLst/>
                  <a:gdLst>
                    <a:gd name="T0" fmla="*/ 0 60000 65536"/>
                    <a:gd name="T1" fmla="*/ 0 60000 65536"/>
                    <a:gd name="T2" fmla="*/ 0 60000 65536"/>
                    <a:gd name="T3" fmla="*/ 0 60000 65536"/>
                    <a:gd name="T4" fmla="*/ 0 60000 65536"/>
                    <a:gd name="T5" fmla="*/ 0 60000 65536"/>
                    <a:gd name="T6" fmla="*/ 0 60000 65536"/>
                    <a:gd name="T7" fmla="*/ 0 60000 65536"/>
                    <a:gd name="T8" fmla="*/ 0 60000 65536"/>
                    <a:gd name="T9" fmla="*/ 0 60000 65536"/>
                    <a:gd name="T10" fmla="*/ 0 60000 65536"/>
                  </a:gdLst>
                  <a:ahLst/>
                  <a:cxnLst>
                    <a:cxn ang="T0">
                      <a:pos x="0" y="0"/>
                    </a:cxn>
                    <a:cxn ang="T1">
                      <a:pos x="0" y="0"/>
                    </a:cxn>
                    <a:cxn ang="T2">
                      <a:pos x="0" y="0"/>
                    </a:cxn>
                    <a:cxn ang="T3">
                      <a:pos x="0" y="0"/>
                    </a:cxn>
                    <a:cxn ang="T4">
                      <a:pos x="0" y="0"/>
                    </a:cxn>
                    <a:cxn ang="T5">
                      <a:pos x="0" y="0"/>
                    </a:cxn>
                    <a:cxn ang="T6">
                      <a:pos x="0" y="0"/>
                    </a:cxn>
                    <a:cxn ang="T7">
                      <a:pos x="0" y="0"/>
                    </a:cxn>
                    <a:cxn ang="T8">
                      <a:pos x="0" y="0"/>
                    </a:cxn>
                    <a:cxn ang="T9">
                      <a:pos x="0" y="0"/>
                    </a:cxn>
                    <a:cxn ang="T10">
                      <a:pos x="0" y="0"/>
                    </a:cxn>
                  </a:cxnLst>
                  <a:rect l="0" t="0" r="0" b="0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79" name="Freeform 276"/>
                <p:cNvSpPr>
                  <a:spLocks/>
                </p:cNvSpPr>
                <p:nvPr/>
              </p:nvSpPr>
              <p:spPr bwMode="auto">
                <a:xfrm>
                  <a:off x="1795" y="2057"/>
                  <a:ext cx="2" cy="1"/>
                </a:xfrm>
                <a:custGeom>
                  <a:avLst/>
                  <a:gdLst>
                    <a:gd name="T0" fmla="*/ 2 w 2"/>
                    <a:gd name="T1" fmla="*/ 1 h 1"/>
                    <a:gd name="T2" fmla="*/ 2 w 2"/>
                    <a:gd name="T3" fmla="*/ 1 h 1"/>
                    <a:gd name="T4" fmla="*/ 2 w 2"/>
                    <a:gd name="T5" fmla="*/ 1 h 1"/>
                    <a:gd name="T6" fmla="*/ 1 w 2"/>
                    <a:gd name="T7" fmla="*/ 1 h 1"/>
                    <a:gd name="T8" fmla="*/ 1 w 2"/>
                    <a:gd name="T9" fmla="*/ 1 h 1"/>
                    <a:gd name="T10" fmla="*/ 1 w 2"/>
                    <a:gd name="T11" fmla="*/ 1 h 1"/>
                    <a:gd name="T12" fmla="*/ 0 w 2"/>
                    <a:gd name="T13" fmla="*/ 1 h 1"/>
                    <a:gd name="T14" fmla="*/ 0 w 2"/>
                    <a:gd name="T15" fmla="*/ 1 h 1"/>
                    <a:gd name="T16" fmla="*/ 1 w 2"/>
                    <a:gd name="T17" fmla="*/ 0 h 1"/>
                    <a:gd name="T18" fmla="*/ 1 w 2"/>
                    <a:gd name="T19" fmla="*/ 0 h 1"/>
                    <a:gd name="T20" fmla="*/ 1 w 2"/>
                    <a:gd name="T21" fmla="*/ 0 h 1"/>
                    <a:gd name="T22" fmla="*/ 2 w 2"/>
                    <a:gd name="T23" fmla="*/ 0 h 1"/>
                    <a:gd name="T24" fmla="*/ 2 w 2"/>
                    <a:gd name="T25" fmla="*/ 1 h 1"/>
                    <a:gd name="T26" fmla="*/ 2 w 2"/>
                    <a:gd name="T27" fmla="*/ 1 h 1"/>
                    <a:gd name="T28" fmla="*/ 2 w 2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1"/>
                    <a:gd name="T47" fmla="*/ 2 w 2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1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0" name="Freeform 277"/>
                <p:cNvSpPr>
                  <a:spLocks/>
                </p:cNvSpPr>
                <p:nvPr/>
              </p:nvSpPr>
              <p:spPr bwMode="auto">
                <a:xfrm>
                  <a:off x="1795" y="2059"/>
                  <a:ext cx="2" cy="2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1 h 2"/>
                    <a:gd name="T4" fmla="*/ 2 w 2"/>
                    <a:gd name="T5" fmla="*/ 2 h 2"/>
                    <a:gd name="T6" fmla="*/ 1 w 2"/>
                    <a:gd name="T7" fmla="*/ 2 h 2"/>
                    <a:gd name="T8" fmla="*/ 1 w 2"/>
                    <a:gd name="T9" fmla="*/ 2 h 2"/>
                    <a:gd name="T10" fmla="*/ 1 w 2"/>
                    <a:gd name="T11" fmla="*/ 2 h 2"/>
                    <a:gd name="T12" fmla="*/ 0 w 2"/>
                    <a:gd name="T13" fmla="*/ 1 h 2"/>
                    <a:gd name="T14" fmla="*/ 0 w 2"/>
                    <a:gd name="T15" fmla="*/ 1 h 2"/>
                    <a:gd name="T16" fmla="*/ 1 w 2"/>
                    <a:gd name="T17" fmla="*/ 1 h 2"/>
                    <a:gd name="T18" fmla="*/ 1 w 2"/>
                    <a:gd name="T19" fmla="*/ 0 h 2"/>
                    <a:gd name="T20" fmla="*/ 1 w 2"/>
                    <a:gd name="T21" fmla="*/ 0 h 2"/>
                    <a:gd name="T22" fmla="*/ 2 w 2"/>
                    <a:gd name="T23" fmla="*/ 0 h 2"/>
                    <a:gd name="T24" fmla="*/ 2 w 2"/>
                    <a:gd name="T25" fmla="*/ 1 h 2"/>
                    <a:gd name="T26" fmla="*/ 2 w 2"/>
                    <a:gd name="T27" fmla="*/ 1 h 2"/>
                    <a:gd name="T28" fmla="*/ 2 w 2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2"/>
                    <a:gd name="T47" fmla="*/ 2 w 2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1" name="Freeform 278"/>
                <p:cNvSpPr>
                  <a:spLocks/>
                </p:cNvSpPr>
                <p:nvPr/>
              </p:nvSpPr>
              <p:spPr bwMode="auto">
                <a:xfrm>
                  <a:off x="1795" y="2061"/>
                  <a:ext cx="2" cy="2"/>
                </a:xfrm>
                <a:custGeom>
                  <a:avLst/>
                  <a:gdLst>
                    <a:gd name="T0" fmla="*/ 2 w 2"/>
                    <a:gd name="T1" fmla="*/ 1 h 2"/>
                    <a:gd name="T2" fmla="*/ 2 w 2"/>
                    <a:gd name="T3" fmla="*/ 1 h 2"/>
                    <a:gd name="T4" fmla="*/ 2 w 2"/>
                    <a:gd name="T5" fmla="*/ 1 h 2"/>
                    <a:gd name="T6" fmla="*/ 1 w 2"/>
                    <a:gd name="T7" fmla="*/ 2 h 2"/>
                    <a:gd name="T8" fmla="*/ 1 w 2"/>
                    <a:gd name="T9" fmla="*/ 2 h 2"/>
                    <a:gd name="T10" fmla="*/ 1 w 2"/>
                    <a:gd name="T11" fmla="*/ 2 h 2"/>
                    <a:gd name="T12" fmla="*/ 0 w 2"/>
                    <a:gd name="T13" fmla="*/ 1 h 2"/>
                    <a:gd name="T14" fmla="*/ 0 w 2"/>
                    <a:gd name="T15" fmla="*/ 1 h 2"/>
                    <a:gd name="T16" fmla="*/ 1 w 2"/>
                    <a:gd name="T17" fmla="*/ 0 h 2"/>
                    <a:gd name="T18" fmla="*/ 1 w 2"/>
                    <a:gd name="T19" fmla="*/ 0 h 2"/>
                    <a:gd name="T20" fmla="*/ 1 w 2"/>
                    <a:gd name="T21" fmla="*/ 0 h 2"/>
                    <a:gd name="T22" fmla="*/ 2 w 2"/>
                    <a:gd name="T23" fmla="*/ 0 h 2"/>
                    <a:gd name="T24" fmla="*/ 2 w 2"/>
                    <a:gd name="T25" fmla="*/ 1 h 2"/>
                    <a:gd name="T26" fmla="*/ 2 w 2"/>
                    <a:gd name="T27" fmla="*/ 1 h 2"/>
                    <a:gd name="T28" fmla="*/ 2 w 2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"/>
                    <a:gd name="T46" fmla="*/ 0 h 2"/>
                    <a:gd name="T47" fmla="*/ 2 w 2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" h="2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2" name="Freeform 279"/>
                <p:cNvSpPr>
                  <a:spLocks/>
                </p:cNvSpPr>
                <p:nvPr/>
              </p:nvSpPr>
              <p:spPr bwMode="auto">
                <a:xfrm>
                  <a:off x="1804" y="2044"/>
                  <a:ext cx="8" cy="26"/>
                </a:xfrm>
                <a:custGeom>
                  <a:avLst/>
                  <a:gdLst>
                    <a:gd name="T0" fmla="*/ 0 w 8"/>
                    <a:gd name="T1" fmla="*/ 1 h 26"/>
                    <a:gd name="T2" fmla="*/ 0 w 8"/>
                    <a:gd name="T3" fmla="*/ 17 h 26"/>
                    <a:gd name="T4" fmla="*/ 0 w 8"/>
                    <a:gd name="T5" fmla="*/ 17 h 26"/>
                    <a:gd name="T6" fmla="*/ 0 w 8"/>
                    <a:gd name="T7" fmla="*/ 21 h 26"/>
                    <a:gd name="T8" fmla="*/ 1 w 8"/>
                    <a:gd name="T9" fmla="*/ 23 h 26"/>
                    <a:gd name="T10" fmla="*/ 1 w 8"/>
                    <a:gd name="T11" fmla="*/ 25 h 26"/>
                    <a:gd name="T12" fmla="*/ 2 w 8"/>
                    <a:gd name="T13" fmla="*/ 25 h 26"/>
                    <a:gd name="T14" fmla="*/ 2 w 8"/>
                    <a:gd name="T15" fmla="*/ 25 h 26"/>
                    <a:gd name="T16" fmla="*/ 2 w 8"/>
                    <a:gd name="T17" fmla="*/ 26 h 26"/>
                    <a:gd name="T18" fmla="*/ 2 w 8"/>
                    <a:gd name="T19" fmla="*/ 25 h 26"/>
                    <a:gd name="T20" fmla="*/ 8 w 8"/>
                    <a:gd name="T21" fmla="*/ 24 h 26"/>
                    <a:gd name="T22" fmla="*/ 8 w 8"/>
                    <a:gd name="T23" fmla="*/ 17 h 26"/>
                    <a:gd name="T24" fmla="*/ 8 w 8"/>
                    <a:gd name="T25" fmla="*/ 0 h 26"/>
                    <a:gd name="T26" fmla="*/ 0 w 8"/>
                    <a:gd name="T27" fmla="*/ 1 h 26"/>
                    <a:gd name="T28" fmla="*/ 0 w 8"/>
                    <a:gd name="T29" fmla="*/ 1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8"/>
                    <a:gd name="T46" fmla="*/ 0 h 26"/>
                    <a:gd name="T47" fmla="*/ 8 w 8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8" h="26">
                      <a:moveTo>
                        <a:pt x="0" y="1"/>
                      </a:move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2" y="25"/>
                      </a:lnTo>
                      <a:lnTo>
                        <a:pt x="2" y="26"/>
                      </a:lnTo>
                      <a:lnTo>
                        <a:pt x="2" y="25"/>
                      </a:lnTo>
                      <a:lnTo>
                        <a:pt x="8" y="24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3" name="Freeform 280"/>
                <p:cNvSpPr>
                  <a:spLocks/>
                </p:cNvSpPr>
                <p:nvPr/>
              </p:nvSpPr>
              <p:spPr bwMode="auto">
                <a:xfrm>
                  <a:off x="1804" y="2043"/>
                  <a:ext cx="8" cy="20"/>
                </a:xfrm>
                <a:custGeom>
                  <a:avLst/>
                  <a:gdLst>
                    <a:gd name="T0" fmla="*/ 0 w 8"/>
                    <a:gd name="T1" fmla="*/ 2 h 20"/>
                    <a:gd name="T2" fmla="*/ 1 w 8"/>
                    <a:gd name="T3" fmla="*/ 18 h 20"/>
                    <a:gd name="T4" fmla="*/ 1 w 8"/>
                    <a:gd name="T5" fmla="*/ 18 h 20"/>
                    <a:gd name="T6" fmla="*/ 2 w 8"/>
                    <a:gd name="T7" fmla="*/ 19 h 20"/>
                    <a:gd name="T8" fmla="*/ 3 w 8"/>
                    <a:gd name="T9" fmla="*/ 20 h 20"/>
                    <a:gd name="T10" fmla="*/ 5 w 8"/>
                    <a:gd name="T11" fmla="*/ 20 h 20"/>
                    <a:gd name="T12" fmla="*/ 5 w 8"/>
                    <a:gd name="T13" fmla="*/ 20 h 20"/>
                    <a:gd name="T14" fmla="*/ 7 w 8"/>
                    <a:gd name="T15" fmla="*/ 19 h 20"/>
                    <a:gd name="T16" fmla="*/ 8 w 8"/>
                    <a:gd name="T17" fmla="*/ 18 h 20"/>
                    <a:gd name="T18" fmla="*/ 8 w 8"/>
                    <a:gd name="T19" fmla="*/ 17 h 20"/>
                    <a:gd name="T20" fmla="*/ 8 w 8"/>
                    <a:gd name="T21" fmla="*/ 0 h 20"/>
                    <a:gd name="T22" fmla="*/ 0 w 8"/>
                    <a:gd name="T23" fmla="*/ 2 h 20"/>
                    <a:gd name="T24" fmla="*/ 0 w 8"/>
                    <a:gd name="T25" fmla="*/ 2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20"/>
                    <a:gd name="T41" fmla="*/ 8 w 8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20">
                      <a:moveTo>
                        <a:pt x="0" y="2"/>
                      </a:moveTo>
                      <a:lnTo>
                        <a:pt x="1" y="18"/>
                      </a:lnTo>
                      <a:lnTo>
                        <a:pt x="2" y="19"/>
                      </a:lnTo>
                      <a:lnTo>
                        <a:pt x="3" y="20"/>
                      </a:lnTo>
                      <a:lnTo>
                        <a:pt x="5" y="20"/>
                      </a:lnTo>
                      <a:lnTo>
                        <a:pt x="7" y="19"/>
                      </a:lnTo>
                      <a:lnTo>
                        <a:pt x="8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4" name="Freeform 281"/>
                <p:cNvSpPr>
                  <a:spLocks/>
                </p:cNvSpPr>
                <p:nvPr/>
              </p:nvSpPr>
              <p:spPr bwMode="auto">
                <a:xfrm>
                  <a:off x="1806" y="2044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4 w 5"/>
                    <a:gd name="T7" fmla="*/ 4 h 5"/>
                    <a:gd name="T8" fmla="*/ 3 w 5"/>
                    <a:gd name="T9" fmla="*/ 4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0 w 5"/>
                    <a:gd name="T17" fmla="*/ 4 h 5"/>
                    <a:gd name="T18" fmla="*/ 0 w 5"/>
                    <a:gd name="T19" fmla="*/ 3 h 5"/>
                    <a:gd name="T20" fmla="*/ 0 w 5"/>
                    <a:gd name="T21" fmla="*/ 2 h 5"/>
                    <a:gd name="T22" fmla="*/ 0 w 5"/>
                    <a:gd name="T23" fmla="*/ 2 h 5"/>
                    <a:gd name="T24" fmla="*/ 0 w 5"/>
                    <a:gd name="T25" fmla="*/ 1 h 5"/>
                    <a:gd name="T26" fmla="*/ 0 w 5"/>
                    <a:gd name="T27" fmla="*/ 1 h 5"/>
                    <a:gd name="T28" fmla="*/ 1 w 5"/>
                    <a:gd name="T29" fmla="*/ 0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1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5" name="Freeform 282"/>
                <p:cNvSpPr>
                  <a:spLocks/>
                </p:cNvSpPr>
                <p:nvPr/>
              </p:nvSpPr>
              <p:spPr bwMode="auto">
                <a:xfrm>
                  <a:off x="1807" y="2045"/>
                  <a:ext cx="4" cy="3"/>
                </a:xfrm>
                <a:custGeom>
                  <a:avLst/>
                  <a:gdLst>
                    <a:gd name="T0" fmla="*/ 4 w 4"/>
                    <a:gd name="T1" fmla="*/ 1 h 3"/>
                    <a:gd name="T2" fmla="*/ 4 w 4"/>
                    <a:gd name="T3" fmla="*/ 1 h 3"/>
                    <a:gd name="T4" fmla="*/ 3 w 4"/>
                    <a:gd name="T5" fmla="*/ 3 h 3"/>
                    <a:gd name="T6" fmla="*/ 2 w 4"/>
                    <a:gd name="T7" fmla="*/ 3 h 3"/>
                    <a:gd name="T8" fmla="*/ 2 w 4"/>
                    <a:gd name="T9" fmla="*/ 3 h 3"/>
                    <a:gd name="T10" fmla="*/ 1 w 4"/>
                    <a:gd name="T11" fmla="*/ 3 h 3"/>
                    <a:gd name="T12" fmla="*/ 0 w 4"/>
                    <a:gd name="T13" fmla="*/ 3 h 3"/>
                    <a:gd name="T14" fmla="*/ 0 w 4"/>
                    <a:gd name="T15" fmla="*/ 2 h 3"/>
                    <a:gd name="T16" fmla="*/ 0 w 4"/>
                    <a:gd name="T17" fmla="*/ 2 h 3"/>
                    <a:gd name="T18" fmla="*/ 0 w 4"/>
                    <a:gd name="T19" fmla="*/ 2 h 3"/>
                    <a:gd name="T20" fmla="*/ 0 w 4"/>
                    <a:gd name="T21" fmla="*/ 0 h 3"/>
                    <a:gd name="T22" fmla="*/ 2 w 4"/>
                    <a:gd name="T23" fmla="*/ 0 h 3"/>
                    <a:gd name="T24" fmla="*/ 2 w 4"/>
                    <a:gd name="T25" fmla="*/ 0 h 3"/>
                    <a:gd name="T26" fmla="*/ 2 w 4"/>
                    <a:gd name="T27" fmla="*/ 0 h 3"/>
                    <a:gd name="T28" fmla="*/ 3 w 4"/>
                    <a:gd name="T29" fmla="*/ 0 h 3"/>
                    <a:gd name="T30" fmla="*/ 3 w 4"/>
                    <a:gd name="T31" fmla="*/ 1 h 3"/>
                    <a:gd name="T32" fmla="*/ 4 w 4"/>
                    <a:gd name="T33" fmla="*/ 1 h 3"/>
                    <a:gd name="T34" fmla="*/ 4 w 4"/>
                    <a:gd name="T35" fmla="*/ 1 h 3"/>
                    <a:gd name="T36" fmla="*/ 4 w 4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1"/>
                      </a:moveTo>
                      <a:lnTo>
                        <a:pt x="4" y="1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6" name="Freeform 283"/>
                <p:cNvSpPr>
                  <a:spLocks/>
                </p:cNvSpPr>
                <p:nvPr/>
              </p:nvSpPr>
              <p:spPr bwMode="auto">
                <a:xfrm>
                  <a:off x="1808" y="2046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1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1 w 1"/>
                    <a:gd name="T13" fmla="*/ 0 h 1"/>
                    <a:gd name="T14" fmla="*/ 1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7" name="Freeform 284"/>
                <p:cNvSpPr>
                  <a:spLocks/>
                </p:cNvSpPr>
                <p:nvPr/>
              </p:nvSpPr>
              <p:spPr bwMode="auto">
                <a:xfrm>
                  <a:off x="1805" y="2187"/>
                  <a:ext cx="9" cy="26"/>
                </a:xfrm>
                <a:custGeom>
                  <a:avLst/>
                  <a:gdLst>
                    <a:gd name="T0" fmla="*/ 0 w 9"/>
                    <a:gd name="T1" fmla="*/ 24 h 26"/>
                    <a:gd name="T2" fmla="*/ 0 w 9"/>
                    <a:gd name="T3" fmla="*/ 1 h 26"/>
                    <a:gd name="T4" fmla="*/ 8 w 9"/>
                    <a:gd name="T5" fmla="*/ 0 h 26"/>
                    <a:gd name="T6" fmla="*/ 9 w 9"/>
                    <a:gd name="T7" fmla="*/ 1 h 26"/>
                    <a:gd name="T8" fmla="*/ 8 w 9"/>
                    <a:gd name="T9" fmla="*/ 9 h 26"/>
                    <a:gd name="T10" fmla="*/ 7 w 9"/>
                    <a:gd name="T11" fmla="*/ 9 h 26"/>
                    <a:gd name="T12" fmla="*/ 7 w 9"/>
                    <a:gd name="T13" fmla="*/ 25 h 26"/>
                    <a:gd name="T14" fmla="*/ 7 w 9"/>
                    <a:gd name="T15" fmla="*/ 25 h 26"/>
                    <a:gd name="T16" fmla="*/ 7 w 9"/>
                    <a:gd name="T17" fmla="*/ 26 h 26"/>
                    <a:gd name="T18" fmla="*/ 6 w 9"/>
                    <a:gd name="T19" fmla="*/ 26 h 26"/>
                    <a:gd name="T20" fmla="*/ 4 w 9"/>
                    <a:gd name="T21" fmla="*/ 26 h 26"/>
                    <a:gd name="T22" fmla="*/ 4 w 9"/>
                    <a:gd name="T23" fmla="*/ 26 h 26"/>
                    <a:gd name="T24" fmla="*/ 4 w 9"/>
                    <a:gd name="T25" fmla="*/ 26 h 26"/>
                    <a:gd name="T26" fmla="*/ 2 w 9"/>
                    <a:gd name="T27" fmla="*/ 26 h 26"/>
                    <a:gd name="T28" fmla="*/ 1 w 9"/>
                    <a:gd name="T29" fmla="*/ 26 h 26"/>
                    <a:gd name="T30" fmla="*/ 0 w 9"/>
                    <a:gd name="T31" fmla="*/ 25 h 26"/>
                    <a:gd name="T32" fmla="*/ 0 w 9"/>
                    <a:gd name="T33" fmla="*/ 24 h 26"/>
                    <a:gd name="T34" fmla="*/ 0 w 9"/>
                    <a:gd name="T35" fmla="*/ 24 h 26"/>
                    <a:gd name="T36" fmla="*/ 0 w 9"/>
                    <a:gd name="T37" fmla="*/ 24 h 2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6"/>
                    <a:gd name="T59" fmla="*/ 9 w 9"/>
                    <a:gd name="T60" fmla="*/ 26 h 2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6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8" y="9"/>
                      </a:lnTo>
                      <a:lnTo>
                        <a:pt x="7" y="9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6"/>
                      </a:lnTo>
                      <a:lnTo>
                        <a:pt x="4" y="26"/>
                      </a:lnTo>
                      <a:lnTo>
                        <a:pt x="2" y="26"/>
                      </a:lnTo>
                      <a:lnTo>
                        <a:pt x="1" y="26"/>
                      </a:lnTo>
                      <a:lnTo>
                        <a:pt x="0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8" name="Freeform 285"/>
                <p:cNvSpPr>
                  <a:spLocks/>
                </p:cNvSpPr>
                <p:nvPr/>
              </p:nvSpPr>
              <p:spPr bwMode="auto">
                <a:xfrm>
                  <a:off x="1805" y="2187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1 h 27"/>
                    <a:gd name="T4" fmla="*/ 8 w 9"/>
                    <a:gd name="T5" fmla="*/ 0 h 27"/>
                    <a:gd name="T6" fmla="*/ 9 w 9"/>
                    <a:gd name="T7" fmla="*/ 1 h 27"/>
                    <a:gd name="T8" fmla="*/ 9 w 9"/>
                    <a:gd name="T9" fmla="*/ 9 h 27"/>
                    <a:gd name="T10" fmla="*/ 7 w 9"/>
                    <a:gd name="T11" fmla="*/ 10 h 27"/>
                    <a:gd name="T12" fmla="*/ 7 w 9"/>
                    <a:gd name="T13" fmla="*/ 25 h 27"/>
                    <a:gd name="T14" fmla="*/ 7 w 9"/>
                    <a:gd name="T15" fmla="*/ 25 h 27"/>
                    <a:gd name="T16" fmla="*/ 7 w 9"/>
                    <a:gd name="T17" fmla="*/ 26 h 27"/>
                    <a:gd name="T18" fmla="*/ 6 w 9"/>
                    <a:gd name="T19" fmla="*/ 26 h 27"/>
                    <a:gd name="T20" fmla="*/ 5 w 9"/>
                    <a:gd name="T21" fmla="*/ 27 h 27"/>
                    <a:gd name="T22" fmla="*/ 5 w 9"/>
                    <a:gd name="T23" fmla="*/ 27 h 27"/>
                    <a:gd name="T24" fmla="*/ 4 w 9"/>
                    <a:gd name="T25" fmla="*/ 27 h 27"/>
                    <a:gd name="T26" fmla="*/ 3 w 9"/>
                    <a:gd name="T27" fmla="*/ 27 h 27"/>
                    <a:gd name="T28" fmla="*/ 1 w 9"/>
                    <a:gd name="T29" fmla="*/ 26 h 27"/>
                    <a:gd name="T30" fmla="*/ 1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9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6"/>
                      </a:lnTo>
                      <a:lnTo>
                        <a:pt x="5" y="27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89" name="Freeform 286"/>
                <p:cNvSpPr>
                  <a:spLocks/>
                </p:cNvSpPr>
                <p:nvPr/>
              </p:nvSpPr>
              <p:spPr bwMode="auto">
                <a:xfrm>
                  <a:off x="1807" y="2209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4 w 5"/>
                    <a:gd name="T7" fmla="*/ 4 h 5"/>
                    <a:gd name="T8" fmla="*/ 4 w 5"/>
                    <a:gd name="T9" fmla="*/ 4 h 5"/>
                    <a:gd name="T10" fmla="*/ 3 w 5"/>
                    <a:gd name="T11" fmla="*/ 5 h 5"/>
                    <a:gd name="T12" fmla="*/ 3 w 5"/>
                    <a:gd name="T13" fmla="*/ 5 h 5"/>
                    <a:gd name="T14" fmla="*/ 2 w 5"/>
                    <a:gd name="T15" fmla="*/ 5 h 5"/>
                    <a:gd name="T16" fmla="*/ 1 w 5"/>
                    <a:gd name="T17" fmla="*/ 4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2 w 5"/>
                    <a:gd name="T29" fmla="*/ 0 h 5"/>
                    <a:gd name="T30" fmla="*/ 3 w 5"/>
                    <a:gd name="T31" fmla="*/ 0 h 5"/>
                    <a:gd name="T32" fmla="*/ 3 w 5"/>
                    <a:gd name="T33" fmla="*/ 0 h 5"/>
                    <a:gd name="T34" fmla="*/ 4 w 5"/>
                    <a:gd name="T35" fmla="*/ 0 h 5"/>
                    <a:gd name="T36" fmla="*/ 4 w 5"/>
                    <a:gd name="T37" fmla="*/ 0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0" name="Freeform 287"/>
                <p:cNvSpPr>
                  <a:spLocks/>
                </p:cNvSpPr>
                <p:nvPr/>
              </p:nvSpPr>
              <p:spPr bwMode="auto">
                <a:xfrm>
                  <a:off x="1808" y="2210"/>
                  <a:ext cx="4" cy="3"/>
                </a:xfrm>
                <a:custGeom>
                  <a:avLst/>
                  <a:gdLst>
                    <a:gd name="T0" fmla="*/ 4 w 4"/>
                    <a:gd name="T1" fmla="*/ 2 h 3"/>
                    <a:gd name="T2" fmla="*/ 4 w 4"/>
                    <a:gd name="T3" fmla="*/ 2 h 3"/>
                    <a:gd name="T4" fmla="*/ 4 w 4"/>
                    <a:gd name="T5" fmla="*/ 3 h 3"/>
                    <a:gd name="T6" fmla="*/ 2 w 4"/>
                    <a:gd name="T7" fmla="*/ 3 h 3"/>
                    <a:gd name="T8" fmla="*/ 2 w 4"/>
                    <a:gd name="T9" fmla="*/ 3 h 3"/>
                    <a:gd name="T10" fmla="*/ 1 w 4"/>
                    <a:gd name="T11" fmla="*/ 3 h 3"/>
                    <a:gd name="T12" fmla="*/ 1 w 4"/>
                    <a:gd name="T13" fmla="*/ 3 h 3"/>
                    <a:gd name="T14" fmla="*/ 0 w 4"/>
                    <a:gd name="T15" fmla="*/ 3 h 3"/>
                    <a:gd name="T16" fmla="*/ 0 w 4"/>
                    <a:gd name="T17" fmla="*/ 2 h 3"/>
                    <a:gd name="T18" fmla="*/ 0 w 4"/>
                    <a:gd name="T19" fmla="*/ 2 h 3"/>
                    <a:gd name="T20" fmla="*/ 1 w 4"/>
                    <a:gd name="T21" fmla="*/ 1 h 3"/>
                    <a:gd name="T22" fmla="*/ 2 w 4"/>
                    <a:gd name="T23" fmla="*/ 0 h 3"/>
                    <a:gd name="T24" fmla="*/ 2 w 4"/>
                    <a:gd name="T25" fmla="*/ 0 h 3"/>
                    <a:gd name="T26" fmla="*/ 3 w 4"/>
                    <a:gd name="T27" fmla="*/ 0 h 3"/>
                    <a:gd name="T28" fmla="*/ 4 w 4"/>
                    <a:gd name="T29" fmla="*/ 0 h 3"/>
                    <a:gd name="T30" fmla="*/ 4 w 4"/>
                    <a:gd name="T31" fmla="*/ 1 h 3"/>
                    <a:gd name="T32" fmla="*/ 4 w 4"/>
                    <a:gd name="T33" fmla="*/ 2 h 3"/>
                    <a:gd name="T34" fmla="*/ 4 w 4"/>
                    <a:gd name="T35" fmla="*/ 2 h 3"/>
                    <a:gd name="T36" fmla="*/ 4 w 4"/>
                    <a:gd name="T37" fmla="*/ 2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1" name="Freeform 288"/>
                <p:cNvSpPr>
                  <a:spLocks/>
                </p:cNvSpPr>
                <p:nvPr/>
              </p:nvSpPr>
              <p:spPr bwMode="auto">
                <a:xfrm>
                  <a:off x="1810" y="2211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2" name="Freeform 289"/>
                <p:cNvSpPr>
                  <a:spLocks/>
                </p:cNvSpPr>
                <p:nvPr/>
              </p:nvSpPr>
              <p:spPr bwMode="auto">
                <a:xfrm>
                  <a:off x="1806" y="2056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0 h 1"/>
                    <a:gd name="T26" fmla="*/ 1 w 1"/>
                    <a:gd name="T27" fmla="*/ 0 h 1"/>
                    <a:gd name="T28" fmla="*/ 1 w 1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3" name="Freeform 290"/>
                <p:cNvSpPr>
                  <a:spLocks/>
                </p:cNvSpPr>
                <p:nvPr/>
              </p:nvSpPr>
              <p:spPr bwMode="auto">
                <a:xfrm>
                  <a:off x="1806" y="2058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0 h 1"/>
                    <a:gd name="T26" fmla="*/ 1 w 1"/>
                    <a:gd name="T27" fmla="*/ 0 h 1"/>
                    <a:gd name="T28" fmla="*/ 1 w 1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4" name="Freeform 291"/>
                <p:cNvSpPr>
                  <a:spLocks/>
                </p:cNvSpPr>
                <p:nvPr/>
              </p:nvSpPr>
              <p:spPr bwMode="auto">
                <a:xfrm>
                  <a:off x="1806" y="2060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1 h 1"/>
                    <a:gd name="T14" fmla="*/ 0 w 1"/>
                    <a:gd name="T15" fmla="*/ 1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1 h 1"/>
                    <a:gd name="T26" fmla="*/ 1 w 1"/>
                    <a:gd name="T27" fmla="*/ 1 h 1"/>
                    <a:gd name="T28" fmla="*/ 1 w 1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5" name="Freeform 292"/>
                <p:cNvSpPr>
                  <a:spLocks/>
                </p:cNvSpPr>
                <p:nvPr/>
              </p:nvSpPr>
              <p:spPr bwMode="auto">
                <a:xfrm>
                  <a:off x="1813" y="2042"/>
                  <a:ext cx="10" cy="26"/>
                </a:xfrm>
                <a:custGeom>
                  <a:avLst/>
                  <a:gdLst>
                    <a:gd name="T0" fmla="*/ 0 w 10"/>
                    <a:gd name="T1" fmla="*/ 1 h 26"/>
                    <a:gd name="T2" fmla="*/ 1 w 10"/>
                    <a:gd name="T3" fmla="*/ 18 h 26"/>
                    <a:gd name="T4" fmla="*/ 1 w 10"/>
                    <a:gd name="T5" fmla="*/ 18 h 26"/>
                    <a:gd name="T6" fmla="*/ 1 w 10"/>
                    <a:gd name="T7" fmla="*/ 21 h 26"/>
                    <a:gd name="T8" fmla="*/ 1 w 10"/>
                    <a:gd name="T9" fmla="*/ 24 h 26"/>
                    <a:gd name="T10" fmla="*/ 2 w 10"/>
                    <a:gd name="T11" fmla="*/ 25 h 26"/>
                    <a:gd name="T12" fmla="*/ 3 w 10"/>
                    <a:gd name="T13" fmla="*/ 26 h 26"/>
                    <a:gd name="T14" fmla="*/ 3 w 10"/>
                    <a:gd name="T15" fmla="*/ 26 h 26"/>
                    <a:gd name="T16" fmla="*/ 3 w 10"/>
                    <a:gd name="T17" fmla="*/ 26 h 26"/>
                    <a:gd name="T18" fmla="*/ 3 w 10"/>
                    <a:gd name="T19" fmla="*/ 26 h 26"/>
                    <a:gd name="T20" fmla="*/ 9 w 10"/>
                    <a:gd name="T21" fmla="*/ 25 h 26"/>
                    <a:gd name="T22" fmla="*/ 10 w 10"/>
                    <a:gd name="T23" fmla="*/ 17 h 26"/>
                    <a:gd name="T24" fmla="*/ 9 w 10"/>
                    <a:gd name="T25" fmla="*/ 0 h 26"/>
                    <a:gd name="T26" fmla="*/ 0 w 10"/>
                    <a:gd name="T27" fmla="*/ 1 h 26"/>
                    <a:gd name="T28" fmla="*/ 0 w 10"/>
                    <a:gd name="T29" fmla="*/ 1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0"/>
                    <a:gd name="T46" fmla="*/ 0 h 26"/>
                    <a:gd name="T47" fmla="*/ 10 w 10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0" h="26">
                      <a:moveTo>
                        <a:pt x="0" y="1"/>
                      </a:moveTo>
                      <a:lnTo>
                        <a:pt x="1" y="18"/>
                      </a:lnTo>
                      <a:lnTo>
                        <a:pt x="1" y="21"/>
                      </a:lnTo>
                      <a:lnTo>
                        <a:pt x="1" y="24"/>
                      </a:lnTo>
                      <a:lnTo>
                        <a:pt x="2" y="25"/>
                      </a:lnTo>
                      <a:lnTo>
                        <a:pt x="3" y="26"/>
                      </a:lnTo>
                      <a:lnTo>
                        <a:pt x="9" y="25"/>
                      </a:lnTo>
                      <a:lnTo>
                        <a:pt x="10" y="17"/>
                      </a:lnTo>
                      <a:lnTo>
                        <a:pt x="9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6" name="Freeform 293"/>
                <p:cNvSpPr>
                  <a:spLocks/>
                </p:cNvSpPr>
                <p:nvPr/>
              </p:nvSpPr>
              <p:spPr bwMode="auto">
                <a:xfrm>
                  <a:off x="1814" y="2042"/>
                  <a:ext cx="8" cy="19"/>
                </a:xfrm>
                <a:custGeom>
                  <a:avLst/>
                  <a:gdLst>
                    <a:gd name="T0" fmla="*/ 0 w 8"/>
                    <a:gd name="T1" fmla="*/ 1 h 19"/>
                    <a:gd name="T2" fmla="*/ 1 w 8"/>
                    <a:gd name="T3" fmla="*/ 18 h 19"/>
                    <a:gd name="T4" fmla="*/ 1 w 8"/>
                    <a:gd name="T5" fmla="*/ 18 h 19"/>
                    <a:gd name="T6" fmla="*/ 2 w 8"/>
                    <a:gd name="T7" fmla="*/ 19 h 19"/>
                    <a:gd name="T8" fmla="*/ 3 w 8"/>
                    <a:gd name="T9" fmla="*/ 19 h 19"/>
                    <a:gd name="T10" fmla="*/ 5 w 8"/>
                    <a:gd name="T11" fmla="*/ 19 h 19"/>
                    <a:gd name="T12" fmla="*/ 5 w 8"/>
                    <a:gd name="T13" fmla="*/ 19 h 19"/>
                    <a:gd name="T14" fmla="*/ 7 w 8"/>
                    <a:gd name="T15" fmla="*/ 19 h 19"/>
                    <a:gd name="T16" fmla="*/ 8 w 8"/>
                    <a:gd name="T17" fmla="*/ 18 h 19"/>
                    <a:gd name="T18" fmla="*/ 8 w 8"/>
                    <a:gd name="T19" fmla="*/ 17 h 19"/>
                    <a:gd name="T20" fmla="*/ 8 w 8"/>
                    <a:gd name="T21" fmla="*/ 0 h 19"/>
                    <a:gd name="T22" fmla="*/ 0 w 8"/>
                    <a:gd name="T23" fmla="*/ 1 h 19"/>
                    <a:gd name="T24" fmla="*/ 0 w 8"/>
                    <a:gd name="T25" fmla="*/ 1 h 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19"/>
                    <a:gd name="T41" fmla="*/ 8 w 8"/>
                    <a:gd name="T42" fmla="*/ 19 h 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19">
                      <a:moveTo>
                        <a:pt x="0" y="1"/>
                      </a:moveTo>
                      <a:lnTo>
                        <a:pt x="1" y="18"/>
                      </a:lnTo>
                      <a:lnTo>
                        <a:pt x="2" y="19"/>
                      </a:lnTo>
                      <a:lnTo>
                        <a:pt x="3" y="19"/>
                      </a:lnTo>
                      <a:lnTo>
                        <a:pt x="5" y="19"/>
                      </a:lnTo>
                      <a:lnTo>
                        <a:pt x="7" y="19"/>
                      </a:lnTo>
                      <a:lnTo>
                        <a:pt x="8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7" name="Freeform 294"/>
                <p:cNvSpPr>
                  <a:spLocks/>
                </p:cNvSpPr>
                <p:nvPr/>
              </p:nvSpPr>
              <p:spPr bwMode="auto">
                <a:xfrm>
                  <a:off x="1816" y="2042"/>
                  <a:ext cx="5" cy="5"/>
                </a:xfrm>
                <a:custGeom>
                  <a:avLst/>
                  <a:gdLst>
                    <a:gd name="T0" fmla="*/ 5 w 5"/>
                    <a:gd name="T1" fmla="*/ 3 h 5"/>
                    <a:gd name="T2" fmla="*/ 5 w 5"/>
                    <a:gd name="T3" fmla="*/ 3 h 5"/>
                    <a:gd name="T4" fmla="*/ 4 w 5"/>
                    <a:gd name="T5" fmla="*/ 3 h 5"/>
                    <a:gd name="T6" fmla="*/ 4 w 5"/>
                    <a:gd name="T7" fmla="*/ 4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2 w 5"/>
                    <a:gd name="T15" fmla="*/ 5 h 5"/>
                    <a:gd name="T16" fmla="*/ 1 w 5"/>
                    <a:gd name="T17" fmla="*/ 5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1 w 5"/>
                    <a:gd name="T27" fmla="*/ 1 h 5"/>
                    <a:gd name="T28" fmla="*/ 2 w 5"/>
                    <a:gd name="T29" fmla="*/ 1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1 h 5"/>
                    <a:gd name="T38" fmla="*/ 4 w 5"/>
                    <a:gd name="T39" fmla="*/ 2 h 5"/>
                    <a:gd name="T40" fmla="*/ 5 w 5"/>
                    <a:gd name="T41" fmla="*/ 3 h 5"/>
                    <a:gd name="T42" fmla="*/ 5 w 5"/>
                    <a:gd name="T43" fmla="*/ 3 h 5"/>
                    <a:gd name="T44" fmla="*/ 5 w 5"/>
                    <a:gd name="T45" fmla="*/ 3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3"/>
                      </a:move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5" y="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8" name="Freeform 295"/>
                <p:cNvSpPr>
                  <a:spLocks/>
                </p:cNvSpPr>
                <p:nvPr/>
              </p:nvSpPr>
              <p:spPr bwMode="auto">
                <a:xfrm>
                  <a:off x="1817" y="2043"/>
                  <a:ext cx="4" cy="4"/>
                </a:xfrm>
                <a:custGeom>
                  <a:avLst/>
                  <a:gdLst>
                    <a:gd name="T0" fmla="*/ 4 w 4"/>
                    <a:gd name="T1" fmla="*/ 2 h 4"/>
                    <a:gd name="T2" fmla="*/ 4 w 4"/>
                    <a:gd name="T3" fmla="*/ 2 h 4"/>
                    <a:gd name="T4" fmla="*/ 3 w 4"/>
                    <a:gd name="T5" fmla="*/ 3 h 4"/>
                    <a:gd name="T6" fmla="*/ 2 w 4"/>
                    <a:gd name="T7" fmla="*/ 4 h 4"/>
                    <a:gd name="T8" fmla="*/ 2 w 4"/>
                    <a:gd name="T9" fmla="*/ 4 h 4"/>
                    <a:gd name="T10" fmla="*/ 1 w 4"/>
                    <a:gd name="T11" fmla="*/ 4 h 4"/>
                    <a:gd name="T12" fmla="*/ 1 w 4"/>
                    <a:gd name="T13" fmla="*/ 3 h 4"/>
                    <a:gd name="T14" fmla="*/ 0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1 w 4"/>
                    <a:gd name="T21" fmla="*/ 1 h 4"/>
                    <a:gd name="T22" fmla="*/ 2 w 4"/>
                    <a:gd name="T23" fmla="*/ 0 h 4"/>
                    <a:gd name="T24" fmla="*/ 2 w 4"/>
                    <a:gd name="T25" fmla="*/ 0 h 4"/>
                    <a:gd name="T26" fmla="*/ 2 w 4"/>
                    <a:gd name="T27" fmla="*/ 0 h 4"/>
                    <a:gd name="T28" fmla="*/ 3 w 4"/>
                    <a:gd name="T29" fmla="*/ 1 h 4"/>
                    <a:gd name="T30" fmla="*/ 3 w 4"/>
                    <a:gd name="T31" fmla="*/ 1 h 4"/>
                    <a:gd name="T32" fmla="*/ 4 w 4"/>
                    <a:gd name="T33" fmla="*/ 2 h 4"/>
                    <a:gd name="T34" fmla="*/ 4 w 4"/>
                    <a:gd name="T35" fmla="*/ 2 h 4"/>
                    <a:gd name="T36" fmla="*/ 4 w 4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399" name="Freeform 296"/>
                <p:cNvSpPr>
                  <a:spLocks/>
                </p:cNvSpPr>
                <p:nvPr/>
              </p:nvSpPr>
              <p:spPr bwMode="auto">
                <a:xfrm>
                  <a:off x="1818" y="2045"/>
                  <a:ext cx="1" cy="0"/>
                </a:xfrm>
                <a:custGeom>
                  <a:avLst/>
                  <a:gdLst>
                    <a:gd name="T0" fmla="*/ 1 w 1"/>
                    <a:gd name="T1" fmla="*/ 1 w 1"/>
                    <a:gd name="T2" fmla="*/ 1 w 1"/>
                    <a:gd name="T3" fmla="*/ 1 w 1"/>
                    <a:gd name="T4" fmla="*/ 0 w 1"/>
                    <a:gd name="T5" fmla="*/ 0 w 1"/>
                    <a:gd name="T6" fmla="*/ 1 w 1"/>
                    <a:gd name="T7" fmla="*/ 1 w 1"/>
                    <a:gd name="T8" fmla="*/ 1 w 1"/>
                    <a:gd name="T9" fmla="*/ 1 w 1"/>
                    <a:gd name="T10" fmla="*/ 1 w 1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w 1"/>
                    <a:gd name="T23" fmla="*/ 1 w 1"/>
                  </a:gdLst>
                  <a:ahLst/>
                  <a:cxnLst>
                    <a:cxn ang="T11">
                      <a:pos x="T0" y="0"/>
                    </a:cxn>
                    <a:cxn ang="T12">
                      <a:pos x="T1" y="0"/>
                    </a:cxn>
                    <a:cxn ang="T13">
                      <a:pos x="T2" y="0"/>
                    </a:cxn>
                    <a:cxn ang="T14">
                      <a:pos x="T3" y="0"/>
                    </a:cxn>
                    <a:cxn ang="T15">
                      <a:pos x="T4" y="0"/>
                    </a:cxn>
                    <a:cxn ang="T16">
                      <a:pos x="T5" y="0"/>
                    </a:cxn>
                    <a:cxn ang="T17">
                      <a:pos x="T6" y="0"/>
                    </a:cxn>
                    <a:cxn ang="T18">
                      <a:pos x="T7" y="0"/>
                    </a:cxn>
                    <a:cxn ang="T19">
                      <a:pos x="T8" y="0"/>
                    </a:cxn>
                    <a:cxn ang="T20">
                      <a:pos x="T9" y="0"/>
                    </a:cxn>
                    <a:cxn ang="T21">
                      <a:pos x="T10" y="0"/>
                    </a:cxn>
                  </a:cxnLst>
                  <a:rect l="T22" t="0" r="T23" b="0"/>
                  <a:pathLst>
                    <a:path w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0" name="Freeform 297"/>
                <p:cNvSpPr>
                  <a:spLocks/>
                </p:cNvSpPr>
                <p:nvPr/>
              </p:nvSpPr>
              <p:spPr bwMode="auto">
                <a:xfrm>
                  <a:off x="1815" y="2185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2 h 27"/>
                    <a:gd name="T4" fmla="*/ 8 w 9"/>
                    <a:gd name="T5" fmla="*/ 0 h 27"/>
                    <a:gd name="T6" fmla="*/ 9 w 9"/>
                    <a:gd name="T7" fmla="*/ 2 h 27"/>
                    <a:gd name="T8" fmla="*/ 9 w 9"/>
                    <a:gd name="T9" fmla="*/ 9 h 27"/>
                    <a:gd name="T10" fmla="*/ 7 w 9"/>
                    <a:gd name="T11" fmla="*/ 10 h 27"/>
                    <a:gd name="T12" fmla="*/ 7 w 9"/>
                    <a:gd name="T13" fmla="*/ 25 h 27"/>
                    <a:gd name="T14" fmla="*/ 7 w 9"/>
                    <a:gd name="T15" fmla="*/ 25 h 27"/>
                    <a:gd name="T16" fmla="*/ 7 w 9"/>
                    <a:gd name="T17" fmla="*/ 26 h 27"/>
                    <a:gd name="T18" fmla="*/ 6 w 9"/>
                    <a:gd name="T19" fmla="*/ 27 h 27"/>
                    <a:gd name="T20" fmla="*/ 4 w 9"/>
                    <a:gd name="T21" fmla="*/ 27 h 27"/>
                    <a:gd name="T22" fmla="*/ 4 w 9"/>
                    <a:gd name="T23" fmla="*/ 27 h 27"/>
                    <a:gd name="T24" fmla="*/ 4 w 9"/>
                    <a:gd name="T25" fmla="*/ 27 h 27"/>
                    <a:gd name="T26" fmla="*/ 3 w 9"/>
                    <a:gd name="T27" fmla="*/ 27 h 27"/>
                    <a:gd name="T28" fmla="*/ 1 w 9"/>
                    <a:gd name="T29" fmla="*/ 26 h 27"/>
                    <a:gd name="T30" fmla="*/ 0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2"/>
                      </a:lnTo>
                      <a:lnTo>
                        <a:pt x="8" y="0"/>
                      </a:lnTo>
                      <a:lnTo>
                        <a:pt x="9" y="2"/>
                      </a:lnTo>
                      <a:lnTo>
                        <a:pt x="9" y="9"/>
                      </a:lnTo>
                      <a:lnTo>
                        <a:pt x="7" y="10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0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1" name="Freeform 298"/>
                <p:cNvSpPr>
                  <a:spLocks/>
                </p:cNvSpPr>
                <p:nvPr/>
              </p:nvSpPr>
              <p:spPr bwMode="auto">
                <a:xfrm>
                  <a:off x="1815" y="2186"/>
                  <a:ext cx="9" cy="27"/>
                </a:xfrm>
                <a:custGeom>
                  <a:avLst/>
                  <a:gdLst>
                    <a:gd name="T0" fmla="*/ 0 w 9"/>
                    <a:gd name="T1" fmla="*/ 23 h 27"/>
                    <a:gd name="T2" fmla="*/ 0 w 9"/>
                    <a:gd name="T3" fmla="*/ 1 h 27"/>
                    <a:gd name="T4" fmla="*/ 8 w 9"/>
                    <a:gd name="T5" fmla="*/ 0 h 27"/>
                    <a:gd name="T6" fmla="*/ 9 w 9"/>
                    <a:gd name="T7" fmla="*/ 1 h 27"/>
                    <a:gd name="T8" fmla="*/ 9 w 9"/>
                    <a:gd name="T9" fmla="*/ 8 h 27"/>
                    <a:gd name="T10" fmla="*/ 8 w 9"/>
                    <a:gd name="T11" fmla="*/ 9 h 27"/>
                    <a:gd name="T12" fmla="*/ 8 w 9"/>
                    <a:gd name="T13" fmla="*/ 24 h 27"/>
                    <a:gd name="T14" fmla="*/ 8 w 9"/>
                    <a:gd name="T15" fmla="*/ 24 h 27"/>
                    <a:gd name="T16" fmla="*/ 7 w 9"/>
                    <a:gd name="T17" fmla="*/ 25 h 27"/>
                    <a:gd name="T18" fmla="*/ 6 w 9"/>
                    <a:gd name="T19" fmla="*/ 26 h 27"/>
                    <a:gd name="T20" fmla="*/ 5 w 9"/>
                    <a:gd name="T21" fmla="*/ 26 h 27"/>
                    <a:gd name="T22" fmla="*/ 5 w 9"/>
                    <a:gd name="T23" fmla="*/ 26 h 27"/>
                    <a:gd name="T24" fmla="*/ 4 w 9"/>
                    <a:gd name="T25" fmla="*/ 27 h 27"/>
                    <a:gd name="T26" fmla="*/ 3 w 9"/>
                    <a:gd name="T27" fmla="*/ 26 h 27"/>
                    <a:gd name="T28" fmla="*/ 1 w 9"/>
                    <a:gd name="T29" fmla="*/ 26 h 27"/>
                    <a:gd name="T30" fmla="*/ 1 w 9"/>
                    <a:gd name="T31" fmla="*/ 25 h 27"/>
                    <a:gd name="T32" fmla="*/ 0 w 9"/>
                    <a:gd name="T33" fmla="*/ 23 h 27"/>
                    <a:gd name="T34" fmla="*/ 0 w 9"/>
                    <a:gd name="T35" fmla="*/ 23 h 27"/>
                    <a:gd name="T36" fmla="*/ 0 w 9"/>
                    <a:gd name="T37" fmla="*/ 23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3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9" y="8"/>
                      </a:lnTo>
                      <a:lnTo>
                        <a:pt x="8" y="9"/>
                      </a:lnTo>
                      <a:lnTo>
                        <a:pt x="8" y="24"/>
                      </a:lnTo>
                      <a:lnTo>
                        <a:pt x="7" y="25"/>
                      </a:lnTo>
                      <a:lnTo>
                        <a:pt x="6" y="26"/>
                      </a:lnTo>
                      <a:lnTo>
                        <a:pt x="5" y="26"/>
                      </a:lnTo>
                      <a:lnTo>
                        <a:pt x="4" y="27"/>
                      </a:lnTo>
                      <a:lnTo>
                        <a:pt x="3" y="26"/>
                      </a:ln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2" name="Freeform 299"/>
                <p:cNvSpPr>
                  <a:spLocks/>
                </p:cNvSpPr>
                <p:nvPr/>
              </p:nvSpPr>
              <p:spPr bwMode="auto">
                <a:xfrm>
                  <a:off x="1817" y="2208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4 w 5"/>
                    <a:gd name="T7" fmla="*/ 4 h 5"/>
                    <a:gd name="T8" fmla="*/ 3 w 5"/>
                    <a:gd name="T9" fmla="*/ 4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4 h 5"/>
                    <a:gd name="T16" fmla="*/ 1 w 5"/>
                    <a:gd name="T17" fmla="*/ 4 h 5"/>
                    <a:gd name="T18" fmla="*/ 1 w 5"/>
                    <a:gd name="T19" fmla="*/ 3 h 5"/>
                    <a:gd name="T20" fmla="*/ 0 w 5"/>
                    <a:gd name="T21" fmla="*/ 2 h 5"/>
                    <a:gd name="T22" fmla="*/ 0 w 5"/>
                    <a:gd name="T23" fmla="*/ 2 h 5"/>
                    <a:gd name="T24" fmla="*/ 1 w 5"/>
                    <a:gd name="T25" fmla="*/ 1 h 5"/>
                    <a:gd name="T26" fmla="*/ 1 w 5"/>
                    <a:gd name="T27" fmla="*/ 0 h 5"/>
                    <a:gd name="T28" fmla="*/ 1 w 5"/>
                    <a:gd name="T29" fmla="*/ 0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0 h 5"/>
                    <a:gd name="T36" fmla="*/ 4 w 5"/>
                    <a:gd name="T37" fmla="*/ 0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2" y="5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3" name="Freeform 300"/>
                <p:cNvSpPr>
                  <a:spLocks/>
                </p:cNvSpPr>
                <p:nvPr/>
              </p:nvSpPr>
              <p:spPr bwMode="auto">
                <a:xfrm>
                  <a:off x="1818" y="2208"/>
                  <a:ext cx="4" cy="4"/>
                </a:xfrm>
                <a:custGeom>
                  <a:avLst/>
                  <a:gdLst>
                    <a:gd name="T0" fmla="*/ 4 w 4"/>
                    <a:gd name="T1" fmla="*/ 2 h 4"/>
                    <a:gd name="T2" fmla="*/ 4 w 4"/>
                    <a:gd name="T3" fmla="*/ 2 h 4"/>
                    <a:gd name="T4" fmla="*/ 3 w 4"/>
                    <a:gd name="T5" fmla="*/ 3 h 4"/>
                    <a:gd name="T6" fmla="*/ 2 w 4"/>
                    <a:gd name="T7" fmla="*/ 4 h 4"/>
                    <a:gd name="T8" fmla="*/ 2 w 4"/>
                    <a:gd name="T9" fmla="*/ 4 h 4"/>
                    <a:gd name="T10" fmla="*/ 1 w 4"/>
                    <a:gd name="T11" fmla="*/ 4 h 4"/>
                    <a:gd name="T12" fmla="*/ 1 w 4"/>
                    <a:gd name="T13" fmla="*/ 4 h 4"/>
                    <a:gd name="T14" fmla="*/ 0 w 4"/>
                    <a:gd name="T15" fmla="*/ 3 h 4"/>
                    <a:gd name="T16" fmla="*/ 0 w 4"/>
                    <a:gd name="T17" fmla="*/ 2 h 4"/>
                    <a:gd name="T18" fmla="*/ 0 w 4"/>
                    <a:gd name="T19" fmla="*/ 2 h 4"/>
                    <a:gd name="T20" fmla="*/ 1 w 4"/>
                    <a:gd name="T21" fmla="*/ 1 h 4"/>
                    <a:gd name="T22" fmla="*/ 2 w 4"/>
                    <a:gd name="T23" fmla="*/ 0 h 4"/>
                    <a:gd name="T24" fmla="*/ 2 w 4"/>
                    <a:gd name="T25" fmla="*/ 0 h 4"/>
                    <a:gd name="T26" fmla="*/ 3 w 4"/>
                    <a:gd name="T27" fmla="*/ 0 h 4"/>
                    <a:gd name="T28" fmla="*/ 3 w 4"/>
                    <a:gd name="T29" fmla="*/ 1 h 4"/>
                    <a:gd name="T30" fmla="*/ 4 w 4"/>
                    <a:gd name="T31" fmla="*/ 1 h 4"/>
                    <a:gd name="T32" fmla="*/ 4 w 4"/>
                    <a:gd name="T33" fmla="*/ 2 h 4"/>
                    <a:gd name="T34" fmla="*/ 4 w 4"/>
                    <a:gd name="T35" fmla="*/ 2 h 4"/>
                    <a:gd name="T36" fmla="*/ 4 w 4"/>
                    <a:gd name="T37" fmla="*/ 2 h 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4"/>
                    <a:gd name="T59" fmla="*/ 4 w 4"/>
                    <a:gd name="T60" fmla="*/ 4 h 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4"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4" name="Freeform 301"/>
                <p:cNvSpPr>
                  <a:spLocks/>
                </p:cNvSpPr>
                <p:nvPr/>
              </p:nvSpPr>
              <p:spPr bwMode="auto">
                <a:xfrm>
                  <a:off x="1820" y="2210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0 h 1"/>
                    <a:gd name="T10" fmla="*/ 0 w 1"/>
                    <a:gd name="T11" fmla="*/ 0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0 h 1"/>
                    <a:gd name="T18" fmla="*/ 1 w 1"/>
                    <a:gd name="T19" fmla="*/ 0 h 1"/>
                    <a:gd name="T20" fmla="*/ 1 w 1"/>
                    <a:gd name="T21" fmla="*/ 0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5" name="Freeform 302"/>
                <p:cNvSpPr>
                  <a:spLocks/>
                </p:cNvSpPr>
                <p:nvPr/>
              </p:nvSpPr>
              <p:spPr bwMode="auto">
                <a:xfrm>
                  <a:off x="1816" y="2054"/>
                  <a:ext cx="1" cy="2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1 h 2"/>
                    <a:gd name="T4" fmla="*/ 1 w 1"/>
                    <a:gd name="T5" fmla="*/ 1 h 2"/>
                    <a:gd name="T6" fmla="*/ 1 w 1"/>
                    <a:gd name="T7" fmla="*/ 2 h 2"/>
                    <a:gd name="T8" fmla="*/ 1 w 1"/>
                    <a:gd name="T9" fmla="*/ 2 h 2"/>
                    <a:gd name="T10" fmla="*/ 0 w 1"/>
                    <a:gd name="T11" fmla="*/ 1 h 2"/>
                    <a:gd name="T12" fmla="*/ 0 w 1"/>
                    <a:gd name="T13" fmla="*/ 1 h 2"/>
                    <a:gd name="T14" fmla="*/ 0 w 1"/>
                    <a:gd name="T15" fmla="*/ 1 h 2"/>
                    <a:gd name="T16" fmla="*/ 0 w 1"/>
                    <a:gd name="T17" fmla="*/ 0 h 2"/>
                    <a:gd name="T18" fmla="*/ 1 w 1"/>
                    <a:gd name="T19" fmla="*/ 0 h 2"/>
                    <a:gd name="T20" fmla="*/ 1 w 1"/>
                    <a:gd name="T21" fmla="*/ 0 h 2"/>
                    <a:gd name="T22" fmla="*/ 1 w 1"/>
                    <a:gd name="T23" fmla="*/ 0 h 2"/>
                    <a:gd name="T24" fmla="*/ 1 w 1"/>
                    <a:gd name="T25" fmla="*/ 1 h 2"/>
                    <a:gd name="T26" fmla="*/ 1 w 1"/>
                    <a:gd name="T27" fmla="*/ 1 h 2"/>
                    <a:gd name="T28" fmla="*/ 1 w 1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2"/>
                    <a:gd name="T47" fmla="*/ 1 w 1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2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6" name="Freeform 303"/>
                <p:cNvSpPr>
                  <a:spLocks/>
                </p:cNvSpPr>
                <p:nvPr/>
              </p:nvSpPr>
              <p:spPr bwMode="auto">
                <a:xfrm>
                  <a:off x="1816" y="2056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1 h 1"/>
                    <a:gd name="T14" fmla="*/ 0 w 1"/>
                    <a:gd name="T15" fmla="*/ 1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1 h 1"/>
                    <a:gd name="T26" fmla="*/ 1 w 1"/>
                    <a:gd name="T27" fmla="*/ 1 h 1"/>
                    <a:gd name="T28" fmla="*/ 1 w 1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7" name="Freeform 304"/>
                <p:cNvSpPr>
                  <a:spLocks/>
                </p:cNvSpPr>
                <p:nvPr/>
              </p:nvSpPr>
              <p:spPr bwMode="auto">
                <a:xfrm>
                  <a:off x="1816" y="2058"/>
                  <a:ext cx="1" cy="2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1 h 2"/>
                    <a:gd name="T4" fmla="*/ 1 w 1"/>
                    <a:gd name="T5" fmla="*/ 2 h 2"/>
                    <a:gd name="T6" fmla="*/ 0 w 1"/>
                    <a:gd name="T7" fmla="*/ 2 h 2"/>
                    <a:gd name="T8" fmla="*/ 0 w 1"/>
                    <a:gd name="T9" fmla="*/ 2 h 2"/>
                    <a:gd name="T10" fmla="*/ 0 w 1"/>
                    <a:gd name="T11" fmla="*/ 2 h 2"/>
                    <a:gd name="T12" fmla="*/ 0 w 1"/>
                    <a:gd name="T13" fmla="*/ 1 h 2"/>
                    <a:gd name="T14" fmla="*/ 0 w 1"/>
                    <a:gd name="T15" fmla="*/ 1 h 2"/>
                    <a:gd name="T16" fmla="*/ 0 w 1"/>
                    <a:gd name="T17" fmla="*/ 1 h 2"/>
                    <a:gd name="T18" fmla="*/ 0 w 1"/>
                    <a:gd name="T19" fmla="*/ 0 h 2"/>
                    <a:gd name="T20" fmla="*/ 0 w 1"/>
                    <a:gd name="T21" fmla="*/ 0 h 2"/>
                    <a:gd name="T22" fmla="*/ 1 w 1"/>
                    <a:gd name="T23" fmla="*/ 1 h 2"/>
                    <a:gd name="T24" fmla="*/ 1 w 1"/>
                    <a:gd name="T25" fmla="*/ 1 h 2"/>
                    <a:gd name="T26" fmla="*/ 1 w 1"/>
                    <a:gd name="T27" fmla="*/ 1 h 2"/>
                    <a:gd name="T28" fmla="*/ 1 w 1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2"/>
                    <a:gd name="T47" fmla="*/ 1 w 1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2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8" name="Freeform 305"/>
                <p:cNvSpPr>
                  <a:spLocks/>
                </p:cNvSpPr>
                <p:nvPr/>
              </p:nvSpPr>
              <p:spPr bwMode="auto">
                <a:xfrm>
                  <a:off x="1824" y="2040"/>
                  <a:ext cx="8" cy="26"/>
                </a:xfrm>
                <a:custGeom>
                  <a:avLst/>
                  <a:gdLst>
                    <a:gd name="T0" fmla="*/ 0 w 8"/>
                    <a:gd name="T1" fmla="*/ 2 h 26"/>
                    <a:gd name="T2" fmla="*/ 0 w 8"/>
                    <a:gd name="T3" fmla="*/ 18 h 26"/>
                    <a:gd name="T4" fmla="*/ 0 w 8"/>
                    <a:gd name="T5" fmla="*/ 18 h 26"/>
                    <a:gd name="T6" fmla="*/ 0 w 8"/>
                    <a:gd name="T7" fmla="*/ 22 h 26"/>
                    <a:gd name="T8" fmla="*/ 0 w 8"/>
                    <a:gd name="T9" fmla="*/ 25 h 26"/>
                    <a:gd name="T10" fmla="*/ 1 w 8"/>
                    <a:gd name="T11" fmla="*/ 26 h 26"/>
                    <a:gd name="T12" fmla="*/ 1 w 8"/>
                    <a:gd name="T13" fmla="*/ 26 h 26"/>
                    <a:gd name="T14" fmla="*/ 1 w 8"/>
                    <a:gd name="T15" fmla="*/ 26 h 26"/>
                    <a:gd name="T16" fmla="*/ 2 w 8"/>
                    <a:gd name="T17" fmla="*/ 26 h 26"/>
                    <a:gd name="T18" fmla="*/ 1 w 8"/>
                    <a:gd name="T19" fmla="*/ 26 h 26"/>
                    <a:gd name="T20" fmla="*/ 8 w 8"/>
                    <a:gd name="T21" fmla="*/ 26 h 26"/>
                    <a:gd name="T22" fmla="*/ 8 w 8"/>
                    <a:gd name="T23" fmla="*/ 18 h 26"/>
                    <a:gd name="T24" fmla="*/ 8 w 8"/>
                    <a:gd name="T25" fmla="*/ 0 h 26"/>
                    <a:gd name="T26" fmla="*/ 0 w 8"/>
                    <a:gd name="T27" fmla="*/ 2 h 26"/>
                    <a:gd name="T28" fmla="*/ 0 w 8"/>
                    <a:gd name="T29" fmla="*/ 2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8"/>
                    <a:gd name="T46" fmla="*/ 0 h 26"/>
                    <a:gd name="T47" fmla="*/ 8 w 8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8" h="26">
                      <a:moveTo>
                        <a:pt x="0" y="2"/>
                      </a:move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5"/>
                      </a:lnTo>
                      <a:lnTo>
                        <a:pt x="1" y="26"/>
                      </a:lnTo>
                      <a:lnTo>
                        <a:pt x="2" y="26"/>
                      </a:lnTo>
                      <a:lnTo>
                        <a:pt x="1" y="26"/>
                      </a:lnTo>
                      <a:lnTo>
                        <a:pt x="8" y="26"/>
                      </a:lnTo>
                      <a:lnTo>
                        <a:pt x="8" y="18"/>
                      </a:lnTo>
                      <a:lnTo>
                        <a:pt x="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09" name="Freeform 306"/>
                <p:cNvSpPr>
                  <a:spLocks/>
                </p:cNvSpPr>
                <p:nvPr/>
              </p:nvSpPr>
              <p:spPr bwMode="auto">
                <a:xfrm>
                  <a:off x="1824" y="2040"/>
                  <a:ext cx="8" cy="20"/>
                </a:xfrm>
                <a:custGeom>
                  <a:avLst/>
                  <a:gdLst>
                    <a:gd name="T0" fmla="*/ 0 w 8"/>
                    <a:gd name="T1" fmla="*/ 2 h 20"/>
                    <a:gd name="T2" fmla="*/ 1 w 8"/>
                    <a:gd name="T3" fmla="*/ 18 h 20"/>
                    <a:gd name="T4" fmla="*/ 1 w 8"/>
                    <a:gd name="T5" fmla="*/ 18 h 20"/>
                    <a:gd name="T6" fmla="*/ 2 w 8"/>
                    <a:gd name="T7" fmla="*/ 19 h 20"/>
                    <a:gd name="T8" fmla="*/ 3 w 8"/>
                    <a:gd name="T9" fmla="*/ 20 h 20"/>
                    <a:gd name="T10" fmla="*/ 5 w 8"/>
                    <a:gd name="T11" fmla="*/ 20 h 20"/>
                    <a:gd name="T12" fmla="*/ 5 w 8"/>
                    <a:gd name="T13" fmla="*/ 20 h 20"/>
                    <a:gd name="T14" fmla="*/ 6 w 8"/>
                    <a:gd name="T15" fmla="*/ 19 h 20"/>
                    <a:gd name="T16" fmla="*/ 8 w 8"/>
                    <a:gd name="T17" fmla="*/ 18 h 20"/>
                    <a:gd name="T18" fmla="*/ 8 w 8"/>
                    <a:gd name="T19" fmla="*/ 17 h 20"/>
                    <a:gd name="T20" fmla="*/ 8 w 8"/>
                    <a:gd name="T21" fmla="*/ 0 h 20"/>
                    <a:gd name="T22" fmla="*/ 0 w 8"/>
                    <a:gd name="T23" fmla="*/ 2 h 20"/>
                    <a:gd name="T24" fmla="*/ 0 w 8"/>
                    <a:gd name="T25" fmla="*/ 2 h 2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20"/>
                    <a:gd name="T41" fmla="*/ 8 w 8"/>
                    <a:gd name="T42" fmla="*/ 20 h 2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20">
                      <a:moveTo>
                        <a:pt x="0" y="2"/>
                      </a:moveTo>
                      <a:lnTo>
                        <a:pt x="1" y="18"/>
                      </a:lnTo>
                      <a:lnTo>
                        <a:pt x="2" y="19"/>
                      </a:lnTo>
                      <a:lnTo>
                        <a:pt x="3" y="20"/>
                      </a:lnTo>
                      <a:lnTo>
                        <a:pt x="5" y="20"/>
                      </a:lnTo>
                      <a:lnTo>
                        <a:pt x="6" y="19"/>
                      </a:lnTo>
                      <a:lnTo>
                        <a:pt x="8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0" name="Freeform 307"/>
                <p:cNvSpPr>
                  <a:spLocks/>
                </p:cNvSpPr>
                <p:nvPr/>
              </p:nvSpPr>
              <p:spPr bwMode="auto">
                <a:xfrm>
                  <a:off x="1826" y="2041"/>
                  <a:ext cx="5" cy="4"/>
                </a:xfrm>
                <a:custGeom>
                  <a:avLst/>
                  <a:gdLst>
                    <a:gd name="T0" fmla="*/ 5 w 5"/>
                    <a:gd name="T1" fmla="*/ 2 h 4"/>
                    <a:gd name="T2" fmla="*/ 5 w 5"/>
                    <a:gd name="T3" fmla="*/ 2 h 4"/>
                    <a:gd name="T4" fmla="*/ 4 w 5"/>
                    <a:gd name="T5" fmla="*/ 3 h 4"/>
                    <a:gd name="T6" fmla="*/ 4 w 5"/>
                    <a:gd name="T7" fmla="*/ 4 h 4"/>
                    <a:gd name="T8" fmla="*/ 3 w 5"/>
                    <a:gd name="T9" fmla="*/ 4 h 4"/>
                    <a:gd name="T10" fmla="*/ 2 w 5"/>
                    <a:gd name="T11" fmla="*/ 4 h 4"/>
                    <a:gd name="T12" fmla="*/ 2 w 5"/>
                    <a:gd name="T13" fmla="*/ 4 h 4"/>
                    <a:gd name="T14" fmla="*/ 1 w 5"/>
                    <a:gd name="T15" fmla="*/ 4 h 4"/>
                    <a:gd name="T16" fmla="*/ 1 w 5"/>
                    <a:gd name="T17" fmla="*/ 4 h 4"/>
                    <a:gd name="T18" fmla="*/ 0 w 5"/>
                    <a:gd name="T19" fmla="*/ 4 h 4"/>
                    <a:gd name="T20" fmla="*/ 0 w 5"/>
                    <a:gd name="T21" fmla="*/ 3 h 4"/>
                    <a:gd name="T22" fmla="*/ 0 w 5"/>
                    <a:gd name="T23" fmla="*/ 3 h 4"/>
                    <a:gd name="T24" fmla="*/ 0 w 5"/>
                    <a:gd name="T25" fmla="*/ 2 h 4"/>
                    <a:gd name="T26" fmla="*/ 1 w 5"/>
                    <a:gd name="T27" fmla="*/ 1 h 4"/>
                    <a:gd name="T28" fmla="*/ 1 w 5"/>
                    <a:gd name="T29" fmla="*/ 0 h 4"/>
                    <a:gd name="T30" fmla="*/ 2 w 5"/>
                    <a:gd name="T31" fmla="*/ 0 h 4"/>
                    <a:gd name="T32" fmla="*/ 2 w 5"/>
                    <a:gd name="T33" fmla="*/ 0 h 4"/>
                    <a:gd name="T34" fmla="*/ 3 w 5"/>
                    <a:gd name="T35" fmla="*/ 0 h 4"/>
                    <a:gd name="T36" fmla="*/ 4 w 5"/>
                    <a:gd name="T37" fmla="*/ 0 h 4"/>
                    <a:gd name="T38" fmla="*/ 4 w 5"/>
                    <a:gd name="T39" fmla="*/ 1 h 4"/>
                    <a:gd name="T40" fmla="*/ 5 w 5"/>
                    <a:gd name="T41" fmla="*/ 2 h 4"/>
                    <a:gd name="T42" fmla="*/ 5 w 5"/>
                    <a:gd name="T43" fmla="*/ 2 h 4"/>
                    <a:gd name="T44" fmla="*/ 5 w 5"/>
                    <a:gd name="T45" fmla="*/ 2 h 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4"/>
                    <a:gd name="T71" fmla="*/ 5 w 5"/>
                    <a:gd name="T72" fmla="*/ 4 h 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4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2" y="4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1" name="Freeform 308"/>
                <p:cNvSpPr>
                  <a:spLocks/>
                </p:cNvSpPr>
                <p:nvPr/>
              </p:nvSpPr>
              <p:spPr bwMode="auto">
                <a:xfrm>
                  <a:off x="1827" y="2042"/>
                  <a:ext cx="3" cy="3"/>
                </a:xfrm>
                <a:custGeom>
                  <a:avLst/>
                  <a:gdLst>
                    <a:gd name="T0" fmla="*/ 3 w 3"/>
                    <a:gd name="T1" fmla="*/ 1 h 3"/>
                    <a:gd name="T2" fmla="*/ 3 w 3"/>
                    <a:gd name="T3" fmla="*/ 1 h 3"/>
                    <a:gd name="T4" fmla="*/ 3 w 3"/>
                    <a:gd name="T5" fmla="*/ 3 h 3"/>
                    <a:gd name="T6" fmla="*/ 2 w 3"/>
                    <a:gd name="T7" fmla="*/ 3 h 3"/>
                    <a:gd name="T8" fmla="*/ 2 w 3"/>
                    <a:gd name="T9" fmla="*/ 3 h 3"/>
                    <a:gd name="T10" fmla="*/ 1 w 3"/>
                    <a:gd name="T11" fmla="*/ 3 h 3"/>
                    <a:gd name="T12" fmla="*/ 1 w 3"/>
                    <a:gd name="T13" fmla="*/ 3 h 3"/>
                    <a:gd name="T14" fmla="*/ 0 w 3"/>
                    <a:gd name="T15" fmla="*/ 3 h 3"/>
                    <a:gd name="T16" fmla="*/ 0 w 3"/>
                    <a:gd name="T17" fmla="*/ 2 h 3"/>
                    <a:gd name="T18" fmla="*/ 0 w 3"/>
                    <a:gd name="T19" fmla="*/ 2 h 3"/>
                    <a:gd name="T20" fmla="*/ 1 w 3"/>
                    <a:gd name="T21" fmla="*/ 0 h 3"/>
                    <a:gd name="T22" fmla="*/ 2 w 3"/>
                    <a:gd name="T23" fmla="*/ 0 h 3"/>
                    <a:gd name="T24" fmla="*/ 2 w 3"/>
                    <a:gd name="T25" fmla="*/ 0 h 3"/>
                    <a:gd name="T26" fmla="*/ 3 w 3"/>
                    <a:gd name="T27" fmla="*/ 0 h 3"/>
                    <a:gd name="T28" fmla="*/ 3 w 3"/>
                    <a:gd name="T29" fmla="*/ 0 h 3"/>
                    <a:gd name="T30" fmla="*/ 3 w 3"/>
                    <a:gd name="T31" fmla="*/ 1 h 3"/>
                    <a:gd name="T32" fmla="*/ 3 w 3"/>
                    <a:gd name="T33" fmla="*/ 1 h 3"/>
                    <a:gd name="T34" fmla="*/ 3 w 3"/>
                    <a:gd name="T35" fmla="*/ 1 h 3"/>
                    <a:gd name="T36" fmla="*/ 3 w 3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"/>
                    <a:gd name="T58" fmla="*/ 0 h 3"/>
                    <a:gd name="T59" fmla="*/ 3 w 3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" h="3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2" name="Freeform 309"/>
                <p:cNvSpPr>
                  <a:spLocks/>
                </p:cNvSpPr>
                <p:nvPr/>
              </p:nvSpPr>
              <p:spPr bwMode="auto">
                <a:xfrm>
                  <a:off x="1829" y="2043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0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0 h 1"/>
                    <a:gd name="T14" fmla="*/ 0 w 1"/>
                    <a:gd name="T15" fmla="*/ 0 h 1"/>
                    <a:gd name="T16" fmla="*/ 1 w 1"/>
                    <a:gd name="T17" fmla="*/ 1 h 1"/>
                    <a:gd name="T18" fmla="*/ 1 w 1"/>
                    <a:gd name="T19" fmla="*/ 1 h 1"/>
                    <a:gd name="T20" fmla="*/ 1 w 1"/>
                    <a:gd name="T21" fmla="*/ 1 h 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1"/>
                    <a:gd name="T35" fmla="*/ 1 w 1"/>
                    <a:gd name="T36" fmla="*/ 1 h 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3" name="Freeform 310"/>
                <p:cNvSpPr>
                  <a:spLocks/>
                </p:cNvSpPr>
                <p:nvPr/>
              </p:nvSpPr>
              <p:spPr bwMode="auto">
                <a:xfrm>
                  <a:off x="1825" y="2184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1 h 27"/>
                    <a:gd name="T4" fmla="*/ 8 w 9"/>
                    <a:gd name="T5" fmla="*/ 0 h 27"/>
                    <a:gd name="T6" fmla="*/ 9 w 9"/>
                    <a:gd name="T7" fmla="*/ 1 h 27"/>
                    <a:gd name="T8" fmla="*/ 8 w 9"/>
                    <a:gd name="T9" fmla="*/ 8 h 27"/>
                    <a:gd name="T10" fmla="*/ 7 w 9"/>
                    <a:gd name="T11" fmla="*/ 9 h 27"/>
                    <a:gd name="T12" fmla="*/ 7 w 9"/>
                    <a:gd name="T13" fmla="*/ 24 h 27"/>
                    <a:gd name="T14" fmla="*/ 7 w 9"/>
                    <a:gd name="T15" fmla="*/ 24 h 27"/>
                    <a:gd name="T16" fmla="*/ 7 w 9"/>
                    <a:gd name="T17" fmla="*/ 25 h 27"/>
                    <a:gd name="T18" fmla="*/ 6 w 9"/>
                    <a:gd name="T19" fmla="*/ 26 h 27"/>
                    <a:gd name="T20" fmla="*/ 5 w 9"/>
                    <a:gd name="T21" fmla="*/ 27 h 27"/>
                    <a:gd name="T22" fmla="*/ 5 w 9"/>
                    <a:gd name="T23" fmla="*/ 27 h 27"/>
                    <a:gd name="T24" fmla="*/ 4 w 9"/>
                    <a:gd name="T25" fmla="*/ 27 h 27"/>
                    <a:gd name="T26" fmla="*/ 2 w 9"/>
                    <a:gd name="T27" fmla="*/ 27 h 27"/>
                    <a:gd name="T28" fmla="*/ 1 w 9"/>
                    <a:gd name="T29" fmla="*/ 26 h 27"/>
                    <a:gd name="T30" fmla="*/ 0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1"/>
                      </a:lnTo>
                      <a:lnTo>
                        <a:pt x="8" y="8"/>
                      </a:lnTo>
                      <a:lnTo>
                        <a:pt x="7" y="9"/>
                      </a:lnTo>
                      <a:lnTo>
                        <a:pt x="7" y="24"/>
                      </a:lnTo>
                      <a:lnTo>
                        <a:pt x="7" y="25"/>
                      </a:lnTo>
                      <a:lnTo>
                        <a:pt x="6" y="26"/>
                      </a:lnTo>
                      <a:lnTo>
                        <a:pt x="5" y="27"/>
                      </a:lnTo>
                      <a:lnTo>
                        <a:pt x="4" y="27"/>
                      </a:lnTo>
                      <a:lnTo>
                        <a:pt x="2" y="27"/>
                      </a:lnTo>
                      <a:lnTo>
                        <a:pt x="1" y="26"/>
                      </a:lnTo>
                      <a:lnTo>
                        <a:pt x="0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4" name="Freeform 311"/>
                <p:cNvSpPr>
                  <a:spLocks/>
                </p:cNvSpPr>
                <p:nvPr/>
              </p:nvSpPr>
              <p:spPr bwMode="auto">
                <a:xfrm>
                  <a:off x="1825" y="2184"/>
                  <a:ext cx="9" cy="27"/>
                </a:xfrm>
                <a:custGeom>
                  <a:avLst/>
                  <a:gdLst>
                    <a:gd name="T0" fmla="*/ 0 w 9"/>
                    <a:gd name="T1" fmla="*/ 24 h 27"/>
                    <a:gd name="T2" fmla="*/ 0 w 9"/>
                    <a:gd name="T3" fmla="*/ 1 h 27"/>
                    <a:gd name="T4" fmla="*/ 8 w 9"/>
                    <a:gd name="T5" fmla="*/ 0 h 27"/>
                    <a:gd name="T6" fmla="*/ 9 w 9"/>
                    <a:gd name="T7" fmla="*/ 2 h 27"/>
                    <a:gd name="T8" fmla="*/ 9 w 9"/>
                    <a:gd name="T9" fmla="*/ 8 h 27"/>
                    <a:gd name="T10" fmla="*/ 8 w 9"/>
                    <a:gd name="T11" fmla="*/ 9 h 27"/>
                    <a:gd name="T12" fmla="*/ 8 w 9"/>
                    <a:gd name="T13" fmla="*/ 24 h 27"/>
                    <a:gd name="T14" fmla="*/ 8 w 9"/>
                    <a:gd name="T15" fmla="*/ 24 h 27"/>
                    <a:gd name="T16" fmla="*/ 7 w 9"/>
                    <a:gd name="T17" fmla="*/ 26 h 27"/>
                    <a:gd name="T18" fmla="*/ 6 w 9"/>
                    <a:gd name="T19" fmla="*/ 26 h 27"/>
                    <a:gd name="T20" fmla="*/ 5 w 9"/>
                    <a:gd name="T21" fmla="*/ 27 h 27"/>
                    <a:gd name="T22" fmla="*/ 5 w 9"/>
                    <a:gd name="T23" fmla="*/ 27 h 27"/>
                    <a:gd name="T24" fmla="*/ 4 w 9"/>
                    <a:gd name="T25" fmla="*/ 27 h 27"/>
                    <a:gd name="T26" fmla="*/ 3 w 9"/>
                    <a:gd name="T27" fmla="*/ 27 h 27"/>
                    <a:gd name="T28" fmla="*/ 1 w 9"/>
                    <a:gd name="T29" fmla="*/ 26 h 27"/>
                    <a:gd name="T30" fmla="*/ 1 w 9"/>
                    <a:gd name="T31" fmla="*/ 25 h 27"/>
                    <a:gd name="T32" fmla="*/ 0 w 9"/>
                    <a:gd name="T33" fmla="*/ 24 h 27"/>
                    <a:gd name="T34" fmla="*/ 0 w 9"/>
                    <a:gd name="T35" fmla="*/ 24 h 27"/>
                    <a:gd name="T36" fmla="*/ 0 w 9"/>
                    <a:gd name="T37" fmla="*/ 24 h 2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"/>
                    <a:gd name="T58" fmla="*/ 0 h 27"/>
                    <a:gd name="T59" fmla="*/ 9 w 9"/>
                    <a:gd name="T60" fmla="*/ 27 h 2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" h="27">
                      <a:moveTo>
                        <a:pt x="0" y="24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9" y="2"/>
                      </a:lnTo>
                      <a:lnTo>
                        <a:pt x="9" y="8"/>
                      </a:lnTo>
                      <a:lnTo>
                        <a:pt x="8" y="9"/>
                      </a:lnTo>
                      <a:lnTo>
                        <a:pt x="8" y="24"/>
                      </a:lnTo>
                      <a:lnTo>
                        <a:pt x="7" y="26"/>
                      </a:lnTo>
                      <a:lnTo>
                        <a:pt x="6" y="26"/>
                      </a:lnTo>
                      <a:lnTo>
                        <a:pt x="5" y="27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5" name="Freeform 312"/>
                <p:cNvSpPr>
                  <a:spLocks/>
                </p:cNvSpPr>
                <p:nvPr/>
              </p:nvSpPr>
              <p:spPr bwMode="auto">
                <a:xfrm>
                  <a:off x="1827" y="2206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4 w 5"/>
                    <a:gd name="T7" fmla="*/ 4 h 5"/>
                    <a:gd name="T8" fmla="*/ 3 w 5"/>
                    <a:gd name="T9" fmla="*/ 5 h 5"/>
                    <a:gd name="T10" fmla="*/ 3 w 5"/>
                    <a:gd name="T11" fmla="*/ 5 h 5"/>
                    <a:gd name="T12" fmla="*/ 3 w 5"/>
                    <a:gd name="T13" fmla="*/ 5 h 5"/>
                    <a:gd name="T14" fmla="*/ 2 w 5"/>
                    <a:gd name="T15" fmla="*/ 5 h 5"/>
                    <a:gd name="T16" fmla="*/ 1 w 5"/>
                    <a:gd name="T17" fmla="*/ 4 h 5"/>
                    <a:gd name="T18" fmla="*/ 0 w 5"/>
                    <a:gd name="T19" fmla="*/ 3 h 5"/>
                    <a:gd name="T20" fmla="*/ 0 w 5"/>
                    <a:gd name="T21" fmla="*/ 2 h 5"/>
                    <a:gd name="T22" fmla="*/ 0 w 5"/>
                    <a:gd name="T23" fmla="*/ 2 h 5"/>
                    <a:gd name="T24" fmla="*/ 0 w 5"/>
                    <a:gd name="T25" fmla="*/ 2 h 5"/>
                    <a:gd name="T26" fmla="*/ 1 w 5"/>
                    <a:gd name="T27" fmla="*/ 1 h 5"/>
                    <a:gd name="T28" fmla="*/ 2 w 5"/>
                    <a:gd name="T29" fmla="*/ 0 h 5"/>
                    <a:gd name="T30" fmla="*/ 3 w 5"/>
                    <a:gd name="T31" fmla="*/ 0 h 5"/>
                    <a:gd name="T32" fmla="*/ 3 w 5"/>
                    <a:gd name="T33" fmla="*/ 0 h 5"/>
                    <a:gd name="T34" fmla="*/ 3 w 5"/>
                    <a:gd name="T35" fmla="*/ 0 h 5"/>
                    <a:gd name="T36" fmla="*/ 4 w 5"/>
                    <a:gd name="T37" fmla="*/ 1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6" name="Freeform 313"/>
                <p:cNvSpPr>
                  <a:spLocks/>
                </p:cNvSpPr>
                <p:nvPr/>
              </p:nvSpPr>
              <p:spPr bwMode="auto">
                <a:xfrm>
                  <a:off x="1828" y="2207"/>
                  <a:ext cx="4" cy="3"/>
                </a:xfrm>
                <a:custGeom>
                  <a:avLst/>
                  <a:gdLst>
                    <a:gd name="T0" fmla="*/ 4 w 4"/>
                    <a:gd name="T1" fmla="*/ 1 h 3"/>
                    <a:gd name="T2" fmla="*/ 4 w 4"/>
                    <a:gd name="T3" fmla="*/ 1 h 3"/>
                    <a:gd name="T4" fmla="*/ 3 w 4"/>
                    <a:gd name="T5" fmla="*/ 3 h 3"/>
                    <a:gd name="T6" fmla="*/ 2 w 4"/>
                    <a:gd name="T7" fmla="*/ 3 h 3"/>
                    <a:gd name="T8" fmla="*/ 2 w 4"/>
                    <a:gd name="T9" fmla="*/ 3 h 3"/>
                    <a:gd name="T10" fmla="*/ 2 w 4"/>
                    <a:gd name="T11" fmla="*/ 3 h 3"/>
                    <a:gd name="T12" fmla="*/ 1 w 4"/>
                    <a:gd name="T13" fmla="*/ 3 h 3"/>
                    <a:gd name="T14" fmla="*/ 1 w 4"/>
                    <a:gd name="T15" fmla="*/ 2 h 3"/>
                    <a:gd name="T16" fmla="*/ 0 w 4"/>
                    <a:gd name="T17" fmla="*/ 2 h 3"/>
                    <a:gd name="T18" fmla="*/ 0 w 4"/>
                    <a:gd name="T19" fmla="*/ 2 h 3"/>
                    <a:gd name="T20" fmla="*/ 1 w 4"/>
                    <a:gd name="T21" fmla="*/ 1 h 3"/>
                    <a:gd name="T22" fmla="*/ 2 w 4"/>
                    <a:gd name="T23" fmla="*/ 0 h 3"/>
                    <a:gd name="T24" fmla="*/ 2 w 4"/>
                    <a:gd name="T25" fmla="*/ 0 h 3"/>
                    <a:gd name="T26" fmla="*/ 3 w 4"/>
                    <a:gd name="T27" fmla="*/ 0 h 3"/>
                    <a:gd name="T28" fmla="*/ 3 w 4"/>
                    <a:gd name="T29" fmla="*/ 1 h 3"/>
                    <a:gd name="T30" fmla="*/ 4 w 4"/>
                    <a:gd name="T31" fmla="*/ 1 h 3"/>
                    <a:gd name="T32" fmla="*/ 4 w 4"/>
                    <a:gd name="T33" fmla="*/ 1 h 3"/>
                    <a:gd name="T34" fmla="*/ 4 w 4"/>
                    <a:gd name="T35" fmla="*/ 1 h 3"/>
                    <a:gd name="T36" fmla="*/ 4 w 4"/>
                    <a:gd name="T37" fmla="*/ 1 h 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"/>
                    <a:gd name="T58" fmla="*/ 0 h 3"/>
                    <a:gd name="T59" fmla="*/ 4 w 4"/>
                    <a:gd name="T60" fmla="*/ 3 h 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" h="3">
                      <a:moveTo>
                        <a:pt x="4" y="1"/>
                      </a:moveTo>
                      <a:lnTo>
                        <a:pt x="4" y="1"/>
                      </a:lnTo>
                      <a:lnTo>
                        <a:pt x="3" y="3"/>
                      </a:lnTo>
                      <a:lnTo>
                        <a:pt x="2" y="3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7" name="Freeform 314"/>
                <p:cNvSpPr>
                  <a:spLocks/>
                </p:cNvSpPr>
                <p:nvPr/>
              </p:nvSpPr>
              <p:spPr bwMode="auto">
                <a:xfrm>
                  <a:off x="1830" y="2208"/>
                  <a:ext cx="0" cy="1"/>
                </a:xfrm>
                <a:custGeom>
                  <a:avLst/>
                  <a:gdLst>
                    <a:gd name="T0" fmla="*/ 0 h 1"/>
                    <a:gd name="T1" fmla="*/ 0 h 1"/>
                    <a:gd name="T2" fmla="*/ 1 h 1"/>
                    <a:gd name="T3" fmla="*/ 1 h 1"/>
                    <a:gd name="T4" fmla="*/ 1 h 1"/>
                    <a:gd name="T5" fmla="*/ 1 h 1"/>
                    <a:gd name="T6" fmla="*/ 0 h 1"/>
                    <a:gd name="T7" fmla="*/ 0 h 1"/>
                    <a:gd name="T8" fmla="*/ 0 h 1"/>
                    <a:gd name="T9" fmla="*/ 0 h 1"/>
                    <a:gd name="T10" fmla="*/ 0 h 1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h 1"/>
                    <a:gd name="T23" fmla="*/ 1 h 1"/>
                  </a:gdLst>
                  <a:ahLst/>
                  <a:cxnLst>
                    <a:cxn ang="T11">
                      <a:pos x="0" y="T0"/>
                    </a:cxn>
                    <a:cxn ang="T12">
                      <a:pos x="0" y="T1"/>
                    </a:cxn>
                    <a:cxn ang="T13">
                      <a:pos x="0" y="T2"/>
                    </a:cxn>
                    <a:cxn ang="T14">
                      <a:pos x="0" y="T3"/>
                    </a:cxn>
                    <a:cxn ang="T15">
                      <a:pos x="0" y="T4"/>
                    </a:cxn>
                    <a:cxn ang="T16">
                      <a:pos x="0" y="T5"/>
                    </a:cxn>
                    <a:cxn ang="T17">
                      <a:pos x="0" y="T6"/>
                    </a:cxn>
                    <a:cxn ang="T18">
                      <a:pos x="0" y="T7"/>
                    </a:cxn>
                    <a:cxn ang="T19">
                      <a:pos x="0" y="T8"/>
                    </a:cxn>
                    <a:cxn ang="T20">
                      <a:pos x="0" y="T9"/>
                    </a:cxn>
                    <a:cxn ang="T21">
                      <a:pos x="0" y="T10"/>
                    </a:cxn>
                  </a:cxnLst>
                  <a:rect l="0" t="T22" r="0" b="T23"/>
                  <a:pathLst>
                    <a:path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8" name="Freeform 315"/>
                <p:cNvSpPr>
                  <a:spLocks/>
                </p:cNvSpPr>
                <p:nvPr/>
              </p:nvSpPr>
              <p:spPr bwMode="auto">
                <a:xfrm>
                  <a:off x="1826" y="2052"/>
                  <a:ext cx="1" cy="2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1 h 2"/>
                    <a:gd name="T4" fmla="*/ 1 w 1"/>
                    <a:gd name="T5" fmla="*/ 2 h 2"/>
                    <a:gd name="T6" fmla="*/ 0 w 1"/>
                    <a:gd name="T7" fmla="*/ 2 h 2"/>
                    <a:gd name="T8" fmla="*/ 0 w 1"/>
                    <a:gd name="T9" fmla="*/ 2 h 2"/>
                    <a:gd name="T10" fmla="*/ 0 w 1"/>
                    <a:gd name="T11" fmla="*/ 2 h 2"/>
                    <a:gd name="T12" fmla="*/ 0 w 1"/>
                    <a:gd name="T13" fmla="*/ 1 h 2"/>
                    <a:gd name="T14" fmla="*/ 0 w 1"/>
                    <a:gd name="T15" fmla="*/ 1 h 2"/>
                    <a:gd name="T16" fmla="*/ 0 w 1"/>
                    <a:gd name="T17" fmla="*/ 1 h 2"/>
                    <a:gd name="T18" fmla="*/ 0 w 1"/>
                    <a:gd name="T19" fmla="*/ 0 h 2"/>
                    <a:gd name="T20" fmla="*/ 0 w 1"/>
                    <a:gd name="T21" fmla="*/ 0 h 2"/>
                    <a:gd name="T22" fmla="*/ 1 w 1"/>
                    <a:gd name="T23" fmla="*/ 1 h 2"/>
                    <a:gd name="T24" fmla="*/ 1 w 1"/>
                    <a:gd name="T25" fmla="*/ 1 h 2"/>
                    <a:gd name="T26" fmla="*/ 1 w 1"/>
                    <a:gd name="T27" fmla="*/ 1 h 2"/>
                    <a:gd name="T28" fmla="*/ 1 w 1"/>
                    <a:gd name="T29" fmla="*/ 1 h 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2"/>
                    <a:gd name="T47" fmla="*/ 1 w 1"/>
                    <a:gd name="T48" fmla="*/ 2 h 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2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19" name="Freeform 316"/>
                <p:cNvSpPr>
                  <a:spLocks/>
                </p:cNvSpPr>
                <p:nvPr/>
              </p:nvSpPr>
              <p:spPr bwMode="auto">
                <a:xfrm>
                  <a:off x="1826" y="2055"/>
                  <a:ext cx="1" cy="1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1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1 h 1"/>
                    <a:gd name="T14" fmla="*/ 0 w 1"/>
                    <a:gd name="T15" fmla="*/ 1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1 h 1"/>
                    <a:gd name="T26" fmla="*/ 1 w 1"/>
                    <a:gd name="T27" fmla="*/ 1 h 1"/>
                    <a:gd name="T28" fmla="*/ 1 w 1"/>
                    <a:gd name="T29" fmla="*/ 1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20" name="Freeform 317"/>
                <p:cNvSpPr>
                  <a:spLocks/>
                </p:cNvSpPr>
                <p:nvPr/>
              </p:nvSpPr>
              <p:spPr bwMode="auto">
                <a:xfrm>
                  <a:off x="1826" y="2057"/>
                  <a:ext cx="1" cy="1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1 w 1"/>
                    <a:gd name="T5" fmla="*/ 1 h 1"/>
                    <a:gd name="T6" fmla="*/ 0 w 1"/>
                    <a:gd name="T7" fmla="*/ 1 h 1"/>
                    <a:gd name="T8" fmla="*/ 0 w 1"/>
                    <a:gd name="T9" fmla="*/ 1 h 1"/>
                    <a:gd name="T10" fmla="*/ 0 w 1"/>
                    <a:gd name="T11" fmla="*/ 1 h 1"/>
                    <a:gd name="T12" fmla="*/ 0 w 1"/>
                    <a:gd name="T13" fmla="*/ 1 h 1"/>
                    <a:gd name="T14" fmla="*/ 0 w 1"/>
                    <a:gd name="T15" fmla="*/ 1 h 1"/>
                    <a:gd name="T16" fmla="*/ 0 w 1"/>
                    <a:gd name="T17" fmla="*/ 0 h 1"/>
                    <a:gd name="T18" fmla="*/ 0 w 1"/>
                    <a:gd name="T19" fmla="*/ 0 h 1"/>
                    <a:gd name="T20" fmla="*/ 0 w 1"/>
                    <a:gd name="T21" fmla="*/ 0 h 1"/>
                    <a:gd name="T22" fmla="*/ 1 w 1"/>
                    <a:gd name="T23" fmla="*/ 0 h 1"/>
                    <a:gd name="T24" fmla="*/ 1 w 1"/>
                    <a:gd name="T25" fmla="*/ 0 h 1"/>
                    <a:gd name="T26" fmla="*/ 1 w 1"/>
                    <a:gd name="T27" fmla="*/ 0 h 1"/>
                    <a:gd name="T28" fmla="*/ 1 w 1"/>
                    <a:gd name="T29" fmla="*/ 0 h 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"/>
                    <a:gd name="T46" fmla="*/ 0 h 1"/>
                    <a:gd name="T47" fmla="*/ 1 w 1"/>
                    <a:gd name="T48" fmla="*/ 1 h 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21" name="Freeform 318"/>
                <p:cNvSpPr>
                  <a:spLocks/>
                </p:cNvSpPr>
                <p:nvPr/>
              </p:nvSpPr>
              <p:spPr bwMode="auto">
                <a:xfrm>
                  <a:off x="1834" y="2039"/>
                  <a:ext cx="8" cy="26"/>
                </a:xfrm>
                <a:custGeom>
                  <a:avLst/>
                  <a:gdLst>
                    <a:gd name="T0" fmla="*/ 0 w 8"/>
                    <a:gd name="T1" fmla="*/ 1 h 26"/>
                    <a:gd name="T2" fmla="*/ 0 w 8"/>
                    <a:gd name="T3" fmla="*/ 18 h 26"/>
                    <a:gd name="T4" fmla="*/ 0 w 8"/>
                    <a:gd name="T5" fmla="*/ 18 h 26"/>
                    <a:gd name="T6" fmla="*/ 0 w 8"/>
                    <a:gd name="T7" fmla="*/ 22 h 26"/>
                    <a:gd name="T8" fmla="*/ 1 w 8"/>
                    <a:gd name="T9" fmla="*/ 24 h 26"/>
                    <a:gd name="T10" fmla="*/ 1 w 8"/>
                    <a:gd name="T11" fmla="*/ 25 h 26"/>
                    <a:gd name="T12" fmla="*/ 2 w 8"/>
                    <a:gd name="T13" fmla="*/ 26 h 26"/>
                    <a:gd name="T14" fmla="*/ 2 w 8"/>
                    <a:gd name="T15" fmla="*/ 26 h 26"/>
                    <a:gd name="T16" fmla="*/ 2 w 8"/>
                    <a:gd name="T17" fmla="*/ 26 h 26"/>
                    <a:gd name="T18" fmla="*/ 2 w 8"/>
                    <a:gd name="T19" fmla="*/ 26 h 26"/>
                    <a:gd name="T20" fmla="*/ 8 w 8"/>
                    <a:gd name="T21" fmla="*/ 25 h 26"/>
                    <a:gd name="T22" fmla="*/ 8 w 8"/>
                    <a:gd name="T23" fmla="*/ 17 h 26"/>
                    <a:gd name="T24" fmla="*/ 8 w 8"/>
                    <a:gd name="T25" fmla="*/ 0 h 26"/>
                    <a:gd name="T26" fmla="*/ 0 w 8"/>
                    <a:gd name="T27" fmla="*/ 1 h 26"/>
                    <a:gd name="T28" fmla="*/ 0 w 8"/>
                    <a:gd name="T29" fmla="*/ 1 h 2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8"/>
                    <a:gd name="T46" fmla="*/ 0 h 26"/>
                    <a:gd name="T47" fmla="*/ 8 w 8"/>
                    <a:gd name="T48" fmla="*/ 26 h 2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8" h="26">
                      <a:moveTo>
                        <a:pt x="0" y="1"/>
                      </a:move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1" y="24"/>
                      </a:lnTo>
                      <a:lnTo>
                        <a:pt x="1" y="25"/>
                      </a:lnTo>
                      <a:lnTo>
                        <a:pt x="2" y="26"/>
                      </a:lnTo>
                      <a:lnTo>
                        <a:pt x="8" y="25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22" name="Freeform 319"/>
                <p:cNvSpPr>
                  <a:spLocks/>
                </p:cNvSpPr>
                <p:nvPr/>
              </p:nvSpPr>
              <p:spPr bwMode="auto">
                <a:xfrm>
                  <a:off x="1834" y="2039"/>
                  <a:ext cx="8" cy="19"/>
                </a:xfrm>
                <a:custGeom>
                  <a:avLst/>
                  <a:gdLst>
                    <a:gd name="T0" fmla="*/ 0 w 8"/>
                    <a:gd name="T1" fmla="*/ 1 h 19"/>
                    <a:gd name="T2" fmla="*/ 1 w 8"/>
                    <a:gd name="T3" fmla="*/ 18 h 19"/>
                    <a:gd name="T4" fmla="*/ 1 w 8"/>
                    <a:gd name="T5" fmla="*/ 18 h 19"/>
                    <a:gd name="T6" fmla="*/ 2 w 8"/>
                    <a:gd name="T7" fmla="*/ 19 h 19"/>
                    <a:gd name="T8" fmla="*/ 3 w 8"/>
                    <a:gd name="T9" fmla="*/ 19 h 19"/>
                    <a:gd name="T10" fmla="*/ 5 w 8"/>
                    <a:gd name="T11" fmla="*/ 19 h 19"/>
                    <a:gd name="T12" fmla="*/ 5 w 8"/>
                    <a:gd name="T13" fmla="*/ 19 h 19"/>
                    <a:gd name="T14" fmla="*/ 7 w 8"/>
                    <a:gd name="T15" fmla="*/ 19 h 19"/>
                    <a:gd name="T16" fmla="*/ 8 w 8"/>
                    <a:gd name="T17" fmla="*/ 18 h 19"/>
                    <a:gd name="T18" fmla="*/ 8 w 8"/>
                    <a:gd name="T19" fmla="*/ 17 h 19"/>
                    <a:gd name="T20" fmla="*/ 8 w 8"/>
                    <a:gd name="T21" fmla="*/ 0 h 19"/>
                    <a:gd name="T22" fmla="*/ 0 w 8"/>
                    <a:gd name="T23" fmla="*/ 1 h 19"/>
                    <a:gd name="T24" fmla="*/ 0 w 8"/>
                    <a:gd name="T25" fmla="*/ 1 h 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"/>
                    <a:gd name="T40" fmla="*/ 0 h 19"/>
                    <a:gd name="T41" fmla="*/ 8 w 8"/>
                    <a:gd name="T42" fmla="*/ 19 h 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" h="19">
                      <a:moveTo>
                        <a:pt x="0" y="1"/>
                      </a:moveTo>
                      <a:lnTo>
                        <a:pt x="1" y="18"/>
                      </a:lnTo>
                      <a:lnTo>
                        <a:pt x="2" y="19"/>
                      </a:lnTo>
                      <a:lnTo>
                        <a:pt x="3" y="19"/>
                      </a:lnTo>
                      <a:lnTo>
                        <a:pt x="5" y="19"/>
                      </a:lnTo>
                      <a:lnTo>
                        <a:pt x="7" y="19"/>
                      </a:lnTo>
                      <a:lnTo>
                        <a:pt x="8" y="18"/>
                      </a:lnTo>
                      <a:lnTo>
                        <a:pt x="8" y="17"/>
                      </a:lnTo>
                      <a:lnTo>
                        <a:pt x="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  <p:sp>
              <p:nvSpPr>
                <p:cNvPr id="423" name="Freeform 320"/>
                <p:cNvSpPr>
                  <a:spLocks/>
                </p:cNvSpPr>
                <p:nvPr/>
              </p:nvSpPr>
              <p:spPr bwMode="auto">
                <a:xfrm>
                  <a:off x="1836" y="2039"/>
                  <a:ext cx="5" cy="5"/>
                </a:xfrm>
                <a:custGeom>
                  <a:avLst/>
                  <a:gdLst>
                    <a:gd name="T0" fmla="*/ 5 w 5"/>
                    <a:gd name="T1" fmla="*/ 2 h 5"/>
                    <a:gd name="T2" fmla="*/ 5 w 5"/>
                    <a:gd name="T3" fmla="*/ 2 h 5"/>
                    <a:gd name="T4" fmla="*/ 5 w 5"/>
                    <a:gd name="T5" fmla="*/ 3 h 5"/>
                    <a:gd name="T6" fmla="*/ 4 w 5"/>
                    <a:gd name="T7" fmla="*/ 4 h 5"/>
                    <a:gd name="T8" fmla="*/ 3 w 5"/>
                    <a:gd name="T9" fmla="*/ 5 h 5"/>
                    <a:gd name="T10" fmla="*/ 2 w 5"/>
                    <a:gd name="T11" fmla="*/ 5 h 5"/>
                    <a:gd name="T12" fmla="*/ 2 w 5"/>
                    <a:gd name="T13" fmla="*/ 5 h 5"/>
                    <a:gd name="T14" fmla="*/ 1 w 5"/>
                    <a:gd name="T15" fmla="*/ 5 h 5"/>
                    <a:gd name="T16" fmla="*/ 0 w 5"/>
                    <a:gd name="T17" fmla="*/ 5 h 5"/>
                    <a:gd name="T18" fmla="*/ 0 w 5"/>
                    <a:gd name="T19" fmla="*/ 4 h 5"/>
                    <a:gd name="T20" fmla="*/ 0 w 5"/>
                    <a:gd name="T21" fmla="*/ 3 h 5"/>
                    <a:gd name="T22" fmla="*/ 0 w 5"/>
                    <a:gd name="T23" fmla="*/ 3 h 5"/>
                    <a:gd name="T24" fmla="*/ 0 w 5"/>
                    <a:gd name="T25" fmla="*/ 2 h 5"/>
                    <a:gd name="T26" fmla="*/ 0 w 5"/>
                    <a:gd name="T27" fmla="*/ 1 h 5"/>
                    <a:gd name="T28" fmla="*/ 1 w 5"/>
                    <a:gd name="T29" fmla="*/ 1 h 5"/>
                    <a:gd name="T30" fmla="*/ 2 w 5"/>
                    <a:gd name="T31" fmla="*/ 0 h 5"/>
                    <a:gd name="T32" fmla="*/ 2 w 5"/>
                    <a:gd name="T33" fmla="*/ 0 h 5"/>
                    <a:gd name="T34" fmla="*/ 3 w 5"/>
                    <a:gd name="T35" fmla="*/ 1 h 5"/>
                    <a:gd name="T36" fmla="*/ 4 w 5"/>
                    <a:gd name="T37" fmla="*/ 1 h 5"/>
                    <a:gd name="T38" fmla="*/ 5 w 5"/>
                    <a:gd name="T39" fmla="*/ 1 h 5"/>
                    <a:gd name="T40" fmla="*/ 5 w 5"/>
                    <a:gd name="T41" fmla="*/ 2 h 5"/>
                    <a:gd name="T42" fmla="*/ 5 w 5"/>
                    <a:gd name="T43" fmla="*/ 2 h 5"/>
                    <a:gd name="T44" fmla="*/ 5 w 5"/>
                    <a:gd name="T45" fmla="*/ 2 h 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5"/>
                    <a:gd name="T70" fmla="*/ 0 h 5"/>
                    <a:gd name="T71" fmla="*/ 5 w 5"/>
                    <a:gd name="T72" fmla="*/ 5 h 5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5" h="5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1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zh-TW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PMingLiU" pitchFamily="18" charset="-120"/>
                  </a:endParaRPr>
                </a:p>
              </p:txBody>
            </p:sp>
          </p:grpSp>
          <p:sp>
            <p:nvSpPr>
              <p:cNvPr id="60" name="Freeform 321"/>
              <p:cNvSpPr>
                <a:spLocks/>
              </p:cNvSpPr>
              <p:nvPr/>
            </p:nvSpPr>
            <p:spPr bwMode="auto">
              <a:xfrm>
                <a:off x="1837" y="2040"/>
                <a:ext cx="4" cy="4"/>
              </a:xfrm>
              <a:custGeom>
                <a:avLst/>
                <a:gdLst>
                  <a:gd name="T0" fmla="*/ 4 w 4"/>
                  <a:gd name="T1" fmla="*/ 2 h 4"/>
                  <a:gd name="T2" fmla="*/ 4 w 4"/>
                  <a:gd name="T3" fmla="*/ 2 h 4"/>
                  <a:gd name="T4" fmla="*/ 3 w 4"/>
                  <a:gd name="T5" fmla="*/ 3 h 4"/>
                  <a:gd name="T6" fmla="*/ 2 w 4"/>
                  <a:gd name="T7" fmla="*/ 4 h 4"/>
                  <a:gd name="T8" fmla="*/ 2 w 4"/>
                  <a:gd name="T9" fmla="*/ 4 h 4"/>
                  <a:gd name="T10" fmla="*/ 1 w 4"/>
                  <a:gd name="T11" fmla="*/ 4 h 4"/>
                  <a:gd name="T12" fmla="*/ 1 w 4"/>
                  <a:gd name="T13" fmla="*/ 3 h 4"/>
                  <a:gd name="T14" fmla="*/ 0 w 4"/>
                  <a:gd name="T15" fmla="*/ 3 h 4"/>
                  <a:gd name="T16" fmla="*/ 0 w 4"/>
                  <a:gd name="T17" fmla="*/ 2 h 4"/>
                  <a:gd name="T18" fmla="*/ 0 w 4"/>
                  <a:gd name="T19" fmla="*/ 2 h 4"/>
                  <a:gd name="T20" fmla="*/ 1 w 4"/>
                  <a:gd name="T21" fmla="*/ 1 h 4"/>
                  <a:gd name="T22" fmla="*/ 2 w 4"/>
                  <a:gd name="T23" fmla="*/ 0 h 4"/>
                  <a:gd name="T24" fmla="*/ 2 w 4"/>
                  <a:gd name="T25" fmla="*/ 0 h 4"/>
                  <a:gd name="T26" fmla="*/ 3 w 4"/>
                  <a:gd name="T27" fmla="*/ 0 h 4"/>
                  <a:gd name="T28" fmla="*/ 3 w 4"/>
                  <a:gd name="T29" fmla="*/ 1 h 4"/>
                  <a:gd name="T30" fmla="*/ 4 w 4"/>
                  <a:gd name="T31" fmla="*/ 1 h 4"/>
                  <a:gd name="T32" fmla="*/ 4 w 4"/>
                  <a:gd name="T33" fmla="*/ 2 h 4"/>
                  <a:gd name="T34" fmla="*/ 4 w 4"/>
                  <a:gd name="T35" fmla="*/ 2 h 4"/>
                  <a:gd name="T36" fmla="*/ 4 w 4"/>
                  <a:gd name="T37" fmla="*/ 2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4"/>
                  <a:gd name="T59" fmla="*/ 4 w 4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4">
                    <a:moveTo>
                      <a:pt x="4" y="2"/>
                    </a:moveTo>
                    <a:lnTo>
                      <a:pt x="4" y="2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1" name="Freeform 322"/>
              <p:cNvSpPr>
                <a:spLocks/>
              </p:cNvSpPr>
              <p:nvPr/>
            </p:nvSpPr>
            <p:spPr bwMode="auto">
              <a:xfrm>
                <a:off x="1838" y="204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1 w 1"/>
                  <a:gd name="T13" fmla="*/ 0 h 1"/>
                  <a:gd name="T14" fmla="*/ 1 w 1"/>
                  <a:gd name="T15" fmla="*/ 0 h 1"/>
                  <a:gd name="T16" fmla="*/ 1 w 1"/>
                  <a:gd name="T17" fmla="*/ 1 h 1"/>
                  <a:gd name="T18" fmla="*/ 1 w 1"/>
                  <a:gd name="T19" fmla="*/ 1 h 1"/>
                  <a:gd name="T20" fmla="*/ 1 w 1"/>
                  <a:gd name="T21" fmla="*/ 1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2" name="Freeform 323"/>
              <p:cNvSpPr>
                <a:spLocks/>
              </p:cNvSpPr>
              <p:nvPr/>
            </p:nvSpPr>
            <p:spPr bwMode="auto">
              <a:xfrm>
                <a:off x="1835" y="2182"/>
                <a:ext cx="9" cy="27"/>
              </a:xfrm>
              <a:custGeom>
                <a:avLst/>
                <a:gdLst>
                  <a:gd name="T0" fmla="*/ 0 w 9"/>
                  <a:gd name="T1" fmla="*/ 24 h 27"/>
                  <a:gd name="T2" fmla="*/ 0 w 9"/>
                  <a:gd name="T3" fmla="*/ 2 h 27"/>
                  <a:gd name="T4" fmla="*/ 8 w 9"/>
                  <a:gd name="T5" fmla="*/ 0 h 27"/>
                  <a:gd name="T6" fmla="*/ 9 w 9"/>
                  <a:gd name="T7" fmla="*/ 2 h 27"/>
                  <a:gd name="T8" fmla="*/ 8 w 9"/>
                  <a:gd name="T9" fmla="*/ 9 h 27"/>
                  <a:gd name="T10" fmla="*/ 7 w 9"/>
                  <a:gd name="T11" fmla="*/ 10 h 27"/>
                  <a:gd name="T12" fmla="*/ 7 w 9"/>
                  <a:gd name="T13" fmla="*/ 25 h 27"/>
                  <a:gd name="T14" fmla="*/ 7 w 9"/>
                  <a:gd name="T15" fmla="*/ 25 h 27"/>
                  <a:gd name="T16" fmla="*/ 7 w 9"/>
                  <a:gd name="T17" fmla="*/ 26 h 27"/>
                  <a:gd name="T18" fmla="*/ 6 w 9"/>
                  <a:gd name="T19" fmla="*/ 27 h 27"/>
                  <a:gd name="T20" fmla="*/ 4 w 9"/>
                  <a:gd name="T21" fmla="*/ 27 h 27"/>
                  <a:gd name="T22" fmla="*/ 4 w 9"/>
                  <a:gd name="T23" fmla="*/ 27 h 27"/>
                  <a:gd name="T24" fmla="*/ 4 w 9"/>
                  <a:gd name="T25" fmla="*/ 27 h 27"/>
                  <a:gd name="T26" fmla="*/ 2 w 9"/>
                  <a:gd name="T27" fmla="*/ 27 h 27"/>
                  <a:gd name="T28" fmla="*/ 1 w 9"/>
                  <a:gd name="T29" fmla="*/ 26 h 27"/>
                  <a:gd name="T30" fmla="*/ 1 w 9"/>
                  <a:gd name="T31" fmla="*/ 26 h 27"/>
                  <a:gd name="T32" fmla="*/ 0 w 9"/>
                  <a:gd name="T33" fmla="*/ 24 h 27"/>
                  <a:gd name="T34" fmla="*/ 0 w 9"/>
                  <a:gd name="T35" fmla="*/ 24 h 27"/>
                  <a:gd name="T36" fmla="*/ 0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4"/>
                    </a:moveTo>
                    <a:lnTo>
                      <a:pt x="0" y="2"/>
                    </a:lnTo>
                    <a:lnTo>
                      <a:pt x="8" y="0"/>
                    </a:lnTo>
                    <a:lnTo>
                      <a:pt x="9" y="2"/>
                    </a:lnTo>
                    <a:lnTo>
                      <a:pt x="8" y="9"/>
                    </a:lnTo>
                    <a:lnTo>
                      <a:pt x="7" y="10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6" y="27"/>
                    </a:lnTo>
                    <a:lnTo>
                      <a:pt x="4" y="27"/>
                    </a:lnTo>
                    <a:lnTo>
                      <a:pt x="2" y="27"/>
                    </a:lnTo>
                    <a:lnTo>
                      <a:pt x="1" y="2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3" name="Freeform 324"/>
              <p:cNvSpPr>
                <a:spLocks/>
              </p:cNvSpPr>
              <p:nvPr/>
            </p:nvSpPr>
            <p:spPr bwMode="auto">
              <a:xfrm>
                <a:off x="1835" y="2182"/>
                <a:ext cx="9" cy="27"/>
              </a:xfrm>
              <a:custGeom>
                <a:avLst/>
                <a:gdLst>
                  <a:gd name="T0" fmla="*/ 1 w 9"/>
                  <a:gd name="T1" fmla="*/ 25 h 27"/>
                  <a:gd name="T2" fmla="*/ 0 w 9"/>
                  <a:gd name="T3" fmla="*/ 2 h 27"/>
                  <a:gd name="T4" fmla="*/ 8 w 9"/>
                  <a:gd name="T5" fmla="*/ 0 h 27"/>
                  <a:gd name="T6" fmla="*/ 9 w 9"/>
                  <a:gd name="T7" fmla="*/ 2 h 27"/>
                  <a:gd name="T8" fmla="*/ 9 w 9"/>
                  <a:gd name="T9" fmla="*/ 9 h 27"/>
                  <a:gd name="T10" fmla="*/ 7 w 9"/>
                  <a:gd name="T11" fmla="*/ 10 h 27"/>
                  <a:gd name="T12" fmla="*/ 7 w 9"/>
                  <a:gd name="T13" fmla="*/ 25 h 27"/>
                  <a:gd name="T14" fmla="*/ 7 w 9"/>
                  <a:gd name="T15" fmla="*/ 25 h 27"/>
                  <a:gd name="T16" fmla="*/ 7 w 9"/>
                  <a:gd name="T17" fmla="*/ 26 h 27"/>
                  <a:gd name="T18" fmla="*/ 7 w 9"/>
                  <a:gd name="T19" fmla="*/ 27 h 27"/>
                  <a:gd name="T20" fmla="*/ 5 w 9"/>
                  <a:gd name="T21" fmla="*/ 27 h 27"/>
                  <a:gd name="T22" fmla="*/ 5 w 9"/>
                  <a:gd name="T23" fmla="*/ 27 h 27"/>
                  <a:gd name="T24" fmla="*/ 4 w 9"/>
                  <a:gd name="T25" fmla="*/ 27 h 27"/>
                  <a:gd name="T26" fmla="*/ 3 w 9"/>
                  <a:gd name="T27" fmla="*/ 27 h 27"/>
                  <a:gd name="T28" fmla="*/ 1 w 9"/>
                  <a:gd name="T29" fmla="*/ 26 h 27"/>
                  <a:gd name="T30" fmla="*/ 1 w 9"/>
                  <a:gd name="T31" fmla="*/ 26 h 27"/>
                  <a:gd name="T32" fmla="*/ 1 w 9"/>
                  <a:gd name="T33" fmla="*/ 25 h 27"/>
                  <a:gd name="T34" fmla="*/ 1 w 9"/>
                  <a:gd name="T35" fmla="*/ 25 h 27"/>
                  <a:gd name="T36" fmla="*/ 1 w 9"/>
                  <a:gd name="T37" fmla="*/ 25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1" y="25"/>
                    </a:moveTo>
                    <a:lnTo>
                      <a:pt x="0" y="2"/>
                    </a:lnTo>
                    <a:lnTo>
                      <a:pt x="8" y="0"/>
                    </a:lnTo>
                    <a:lnTo>
                      <a:pt x="9" y="2"/>
                    </a:lnTo>
                    <a:lnTo>
                      <a:pt x="9" y="9"/>
                    </a:lnTo>
                    <a:lnTo>
                      <a:pt x="7" y="10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4" y="27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1" y="2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4" name="Freeform 325"/>
              <p:cNvSpPr>
                <a:spLocks/>
              </p:cNvSpPr>
              <p:nvPr/>
            </p:nvSpPr>
            <p:spPr bwMode="auto">
              <a:xfrm>
                <a:off x="1837" y="2204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5 w 5"/>
                  <a:gd name="T5" fmla="*/ 4 h 5"/>
                  <a:gd name="T6" fmla="*/ 5 w 5"/>
                  <a:gd name="T7" fmla="*/ 4 h 5"/>
                  <a:gd name="T8" fmla="*/ 4 w 5"/>
                  <a:gd name="T9" fmla="*/ 5 h 5"/>
                  <a:gd name="T10" fmla="*/ 3 w 5"/>
                  <a:gd name="T11" fmla="*/ 5 h 5"/>
                  <a:gd name="T12" fmla="*/ 3 w 5"/>
                  <a:gd name="T13" fmla="*/ 5 h 5"/>
                  <a:gd name="T14" fmla="*/ 2 w 5"/>
                  <a:gd name="T15" fmla="*/ 5 h 5"/>
                  <a:gd name="T16" fmla="*/ 1 w 5"/>
                  <a:gd name="T17" fmla="*/ 5 h 5"/>
                  <a:gd name="T18" fmla="*/ 0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0 w 5"/>
                  <a:gd name="T25" fmla="*/ 2 h 5"/>
                  <a:gd name="T26" fmla="*/ 1 w 5"/>
                  <a:gd name="T27" fmla="*/ 1 h 5"/>
                  <a:gd name="T28" fmla="*/ 2 w 5"/>
                  <a:gd name="T29" fmla="*/ 1 h 5"/>
                  <a:gd name="T30" fmla="*/ 3 w 5"/>
                  <a:gd name="T31" fmla="*/ 0 h 5"/>
                  <a:gd name="T32" fmla="*/ 3 w 5"/>
                  <a:gd name="T33" fmla="*/ 0 h 5"/>
                  <a:gd name="T34" fmla="*/ 4 w 5"/>
                  <a:gd name="T35" fmla="*/ 1 h 5"/>
                  <a:gd name="T36" fmla="*/ 5 w 5"/>
                  <a:gd name="T37" fmla="*/ 1 h 5"/>
                  <a:gd name="T38" fmla="*/ 5 w 5"/>
                  <a:gd name="T39" fmla="*/ 2 h 5"/>
                  <a:gd name="T40" fmla="*/ 5 w 5"/>
                  <a:gd name="T41" fmla="*/ 3 h 5"/>
                  <a:gd name="T42" fmla="*/ 5 w 5"/>
                  <a:gd name="T43" fmla="*/ 3 h 5"/>
                  <a:gd name="T44" fmla="*/ 5 w 5"/>
                  <a:gd name="T45" fmla="*/ 3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5" name="Freeform 326"/>
              <p:cNvSpPr>
                <a:spLocks/>
              </p:cNvSpPr>
              <p:nvPr/>
            </p:nvSpPr>
            <p:spPr bwMode="auto">
              <a:xfrm>
                <a:off x="1838" y="2205"/>
                <a:ext cx="4" cy="4"/>
              </a:xfrm>
              <a:custGeom>
                <a:avLst/>
                <a:gdLst>
                  <a:gd name="T0" fmla="*/ 4 w 4"/>
                  <a:gd name="T1" fmla="*/ 2 h 4"/>
                  <a:gd name="T2" fmla="*/ 4 w 4"/>
                  <a:gd name="T3" fmla="*/ 2 h 4"/>
                  <a:gd name="T4" fmla="*/ 4 w 4"/>
                  <a:gd name="T5" fmla="*/ 3 h 4"/>
                  <a:gd name="T6" fmla="*/ 2 w 4"/>
                  <a:gd name="T7" fmla="*/ 4 h 4"/>
                  <a:gd name="T8" fmla="*/ 2 w 4"/>
                  <a:gd name="T9" fmla="*/ 4 h 4"/>
                  <a:gd name="T10" fmla="*/ 2 w 4"/>
                  <a:gd name="T11" fmla="*/ 4 h 4"/>
                  <a:gd name="T12" fmla="*/ 1 w 4"/>
                  <a:gd name="T13" fmla="*/ 3 h 4"/>
                  <a:gd name="T14" fmla="*/ 1 w 4"/>
                  <a:gd name="T15" fmla="*/ 3 h 4"/>
                  <a:gd name="T16" fmla="*/ 0 w 4"/>
                  <a:gd name="T17" fmla="*/ 3 h 4"/>
                  <a:gd name="T18" fmla="*/ 0 w 4"/>
                  <a:gd name="T19" fmla="*/ 3 h 4"/>
                  <a:gd name="T20" fmla="*/ 1 w 4"/>
                  <a:gd name="T21" fmla="*/ 1 h 4"/>
                  <a:gd name="T22" fmla="*/ 2 w 4"/>
                  <a:gd name="T23" fmla="*/ 0 h 4"/>
                  <a:gd name="T24" fmla="*/ 2 w 4"/>
                  <a:gd name="T25" fmla="*/ 0 h 4"/>
                  <a:gd name="T26" fmla="*/ 3 w 4"/>
                  <a:gd name="T27" fmla="*/ 1 h 4"/>
                  <a:gd name="T28" fmla="*/ 4 w 4"/>
                  <a:gd name="T29" fmla="*/ 1 h 4"/>
                  <a:gd name="T30" fmla="*/ 4 w 4"/>
                  <a:gd name="T31" fmla="*/ 1 h 4"/>
                  <a:gd name="T32" fmla="*/ 4 w 4"/>
                  <a:gd name="T33" fmla="*/ 2 h 4"/>
                  <a:gd name="T34" fmla="*/ 4 w 4"/>
                  <a:gd name="T35" fmla="*/ 2 h 4"/>
                  <a:gd name="T36" fmla="*/ 4 w 4"/>
                  <a:gd name="T37" fmla="*/ 2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4"/>
                  <a:gd name="T59" fmla="*/ 4 w 4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4">
                    <a:moveTo>
                      <a:pt x="4" y="2"/>
                    </a:move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6" name="Freeform 327"/>
              <p:cNvSpPr>
                <a:spLocks/>
              </p:cNvSpPr>
              <p:nvPr/>
            </p:nvSpPr>
            <p:spPr bwMode="auto">
              <a:xfrm>
                <a:off x="1840" y="220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7" name="Freeform 328"/>
              <p:cNvSpPr>
                <a:spLocks/>
              </p:cNvSpPr>
              <p:nvPr/>
            </p:nvSpPr>
            <p:spPr bwMode="auto">
              <a:xfrm>
                <a:off x="1836" y="205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1 w 1"/>
                  <a:gd name="T23" fmla="*/ 0 h 1"/>
                  <a:gd name="T24" fmla="*/ 1 w 1"/>
                  <a:gd name="T25" fmla="*/ 0 h 1"/>
                  <a:gd name="T26" fmla="*/ 1 w 1"/>
                  <a:gd name="T27" fmla="*/ 0 h 1"/>
                  <a:gd name="T28" fmla="*/ 1 w 1"/>
                  <a:gd name="T29" fmla="*/ 0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8" name="Freeform 329"/>
              <p:cNvSpPr>
                <a:spLocks/>
              </p:cNvSpPr>
              <p:nvPr/>
            </p:nvSpPr>
            <p:spPr bwMode="auto">
              <a:xfrm>
                <a:off x="1836" y="2053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1 w 1"/>
                  <a:gd name="T5" fmla="*/ 1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1 h 2"/>
                  <a:gd name="T14" fmla="*/ 0 w 1"/>
                  <a:gd name="T15" fmla="*/ 1 h 2"/>
                  <a:gd name="T16" fmla="*/ 0 w 1"/>
                  <a:gd name="T17" fmla="*/ 0 h 2"/>
                  <a:gd name="T18" fmla="*/ 0 w 1"/>
                  <a:gd name="T19" fmla="*/ 0 h 2"/>
                  <a:gd name="T20" fmla="*/ 0 w 1"/>
                  <a:gd name="T21" fmla="*/ 0 h 2"/>
                  <a:gd name="T22" fmla="*/ 1 w 1"/>
                  <a:gd name="T23" fmla="*/ 0 h 2"/>
                  <a:gd name="T24" fmla="*/ 1 w 1"/>
                  <a:gd name="T25" fmla="*/ 1 h 2"/>
                  <a:gd name="T26" fmla="*/ 1 w 1"/>
                  <a:gd name="T27" fmla="*/ 1 h 2"/>
                  <a:gd name="T28" fmla="*/ 1 w 1"/>
                  <a:gd name="T29" fmla="*/ 1 h 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2"/>
                  <a:gd name="T47" fmla="*/ 1 w 1"/>
                  <a:gd name="T48" fmla="*/ 2 h 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2">
                    <a:moveTo>
                      <a:pt x="1" y="1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69" name="Freeform 330"/>
              <p:cNvSpPr>
                <a:spLocks/>
              </p:cNvSpPr>
              <p:nvPr/>
            </p:nvSpPr>
            <p:spPr bwMode="auto">
              <a:xfrm>
                <a:off x="1836" y="2056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1 w 1"/>
                  <a:gd name="T23" fmla="*/ 0 h 1"/>
                  <a:gd name="T24" fmla="*/ 1 w 1"/>
                  <a:gd name="T25" fmla="*/ 0 h 1"/>
                  <a:gd name="T26" fmla="*/ 1 w 1"/>
                  <a:gd name="T27" fmla="*/ 0 h 1"/>
                  <a:gd name="T28" fmla="*/ 1 w 1"/>
                  <a:gd name="T29" fmla="*/ 0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0" name="Freeform 331"/>
              <p:cNvSpPr>
                <a:spLocks/>
              </p:cNvSpPr>
              <p:nvPr/>
            </p:nvSpPr>
            <p:spPr bwMode="auto">
              <a:xfrm>
                <a:off x="1844" y="2037"/>
                <a:ext cx="9" cy="27"/>
              </a:xfrm>
              <a:custGeom>
                <a:avLst/>
                <a:gdLst>
                  <a:gd name="T0" fmla="*/ 0 w 9"/>
                  <a:gd name="T1" fmla="*/ 2 h 27"/>
                  <a:gd name="T2" fmla="*/ 0 w 9"/>
                  <a:gd name="T3" fmla="*/ 18 h 27"/>
                  <a:gd name="T4" fmla="*/ 0 w 9"/>
                  <a:gd name="T5" fmla="*/ 18 h 27"/>
                  <a:gd name="T6" fmla="*/ 0 w 9"/>
                  <a:gd name="T7" fmla="*/ 22 h 27"/>
                  <a:gd name="T8" fmla="*/ 1 w 9"/>
                  <a:gd name="T9" fmla="*/ 24 h 27"/>
                  <a:gd name="T10" fmla="*/ 1 w 9"/>
                  <a:gd name="T11" fmla="*/ 25 h 27"/>
                  <a:gd name="T12" fmla="*/ 2 w 9"/>
                  <a:gd name="T13" fmla="*/ 26 h 27"/>
                  <a:gd name="T14" fmla="*/ 2 w 9"/>
                  <a:gd name="T15" fmla="*/ 26 h 27"/>
                  <a:gd name="T16" fmla="*/ 2 w 9"/>
                  <a:gd name="T17" fmla="*/ 27 h 27"/>
                  <a:gd name="T18" fmla="*/ 2 w 9"/>
                  <a:gd name="T19" fmla="*/ 26 h 27"/>
                  <a:gd name="T20" fmla="*/ 9 w 9"/>
                  <a:gd name="T21" fmla="*/ 25 h 27"/>
                  <a:gd name="T22" fmla="*/ 9 w 9"/>
                  <a:gd name="T23" fmla="*/ 18 h 27"/>
                  <a:gd name="T24" fmla="*/ 8 w 9"/>
                  <a:gd name="T25" fmla="*/ 0 h 27"/>
                  <a:gd name="T26" fmla="*/ 0 w 9"/>
                  <a:gd name="T27" fmla="*/ 2 h 27"/>
                  <a:gd name="T28" fmla="*/ 0 w 9"/>
                  <a:gd name="T29" fmla="*/ 2 h 2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"/>
                  <a:gd name="T46" fmla="*/ 0 h 27"/>
                  <a:gd name="T47" fmla="*/ 9 w 9"/>
                  <a:gd name="T48" fmla="*/ 27 h 2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" h="27">
                    <a:moveTo>
                      <a:pt x="0" y="2"/>
                    </a:moveTo>
                    <a:lnTo>
                      <a:pt x="0" y="18"/>
                    </a:lnTo>
                    <a:lnTo>
                      <a:pt x="0" y="22"/>
                    </a:lnTo>
                    <a:lnTo>
                      <a:pt x="1" y="24"/>
                    </a:lnTo>
                    <a:lnTo>
                      <a:pt x="1" y="25"/>
                    </a:lnTo>
                    <a:lnTo>
                      <a:pt x="2" y="26"/>
                    </a:lnTo>
                    <a:lnTo>
                      <a:pt x="2" y="27"/>
                    </a:lnTo>
                    <a:lnTo>
                      <a:pt x="2" y="26"/>
                    </a:lnTo>
                    <a:lnTo>
                      <a:pt x="9" y="25"/>
                    </a:lnTo>
                    <a:lnTo>
                      <a:pt x="9" y="18"/>
                    </a:lnTo>
                    <a:lnTo>
                      <a:pt x="8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1" name="Freeform 332"/>
              <p:cNvSpPr>
                <a:spLocks/>
              </p:cNvSpPr>
              <p:nvPr/>
            </p:nvSpPr>
            <p:spPr bwMode="auto">
              <a:xfrm>
                <a:off x="1844" y="2037"/>
                <a:ext cx="8" cy="20"/>
              </a:xfrm>
              <a:custGeom>
                <a:avLst/>
                <a:gdLst>
                  <a:gd name="T0" fmla="*/ 0 w 8"/>
                  <a:gd name="T1" fmla="*/ 2 h 20"/>
                  <a:gd name="T2" fmla="*/ 1 w 8"/>
                  <a:gd name="T3" fmla="*/ 19 h 20"/>
                  <a:gd name="T4" fmla="*/ 1 w 8"/>
                  <a:gd name="T5" fmla="*/ 19 h 20"/>
                  <a:gd name="T6" fmla="*/ 2 w 8"/>
                  <a:gd name="T7" fmla="*/ 19 h 20"/>
                  <a:gd name="T8" fmla="*/ 3 w 8"/>
                  <a:gd name="T9" fmla="*/ 20 h 20"/>
                  <a:gd name="T10" fmla="*/ 5 w 8"/>
                  <a:gd name="T11" fmla="*/ 20 h 20"/>
                  <a:gd name="T12" fmla="*/ 5 w 8"/>
                  <a:gd name="T13" fmla="*/ 20 h 20"/>
                  <a:gd name="T14" fmla="*/ 7 w 8"/>
                  <a:gd name="T15" fmla="*/ 19 h 20"/>
                  <a:gd name="T16" fmla="*/ 8 w 8"/>
                  <a:gd name="T17" fmla="*/ 19 h 20"/>
                  <a:gd name="T18" fmla="*/ 8 w 8"/>
                  <a:gd name="T19" fmla="*/ 17 h 20"/>
                  <a:gd name="T20" fmla="*/ 8 w 8"/>
                  <a:gd name="T21" fmla="*/ 0 h 20"/>
                  <a:gd name="T22" fmla="*/ 0 w 8"/>
                  <a:gd name="T23" fmla="*/ 2 h 20"/>
                  <a:gd name="T24" fmla="*/ 0 w 8"/>
                  <a:gd name="T25" fmla="*/ 2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"/>
                  <a:gd name="T40" fmla="*/ 0 h 20"/>
                  <a:gd name="T41" fmla="*/ 8 w 8"/>
                  <a:gd name="T42" fmla="*/ 20 h 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" h="20">
                    <a:moveTo>
                      <a:pt x="0" y="2"/>
                    </a:moveTo>
                    <a:lnTo>
                      <a:pt x="1" y="19"/>
                    </a:lnTo>
                    <a:lnTo>
                      <a:pt x="2" y="19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7" y="19"/>
                    </a:lnTo>
                    <a:lnTo>
                      <a:pt x="8" y="19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2" name="Freeform 333"/>
              <p:cNvSpPr>
                <a:spLocks/>
              </p:cNvSpPr>
              <p:nvPr/>
            </p:nvSpPr>
            <p:spPr bwMode="auto">
              <a:xfrm>
                <a:off x="1854" y="2036"/>
                <a:ext cx="9" cy="26"/>
              </a:xfrm>
              <a:custGeom>
                <a:avLst/>
                <a:gdLst>
                  <a:gd name="T0" fmla="*/ 0 w 9"/>
                  <a:gd name="T1" fmla="*/ 1 h 26"/>
                  <a:gd name="T2" fmla="*/ 0 w 9"/>
                  <a:gd name="T3" fmla="*/ 18 h 26"/>
                  <a:gd name="T4" fmla="*/ 0 w 9"/>
                  <a:gd name="T5" fmla="*/ 18 h 26"/>
                  <a:gd name="T6" fmla="*/ 0 w 9"/>
                  <a:gd name="T7" fmla="*/ 21 h 26"/>
                  <a:gd name="T8" fmla="*/ 1 w 9"/>
                  <a:gd name="T9" fmla="*/ 24 h 26"/>
                  <a:gd name="T10" fmla="*/ 1 w 9"/>
                  <a:gd name="T11" fmla="*/ 25 h 26"/>
                  <a:gd name="T12" fmla="*/ 2 w 9"/>
                  <a:gd name="T13" fmla="*/ 26 h 26"/>
                  <a:gd name="T14" fmla="*/ 2 w 9"/>
                  <a:gd name="T15" fmla="*/ 26 h 26"/>
                  <a:gd name="T16" fmla="*/ 2 w 9"/>
                  <a:gd name="T17" fmla="*/ 26 h 26"/>
                  <a:gd name="T18" fmla="*/ 2 w 9"/>
                  <a:gd name="T19" fmla="*/ 26 h 26"/>
                  <a:gd name="T20" fmla="*/ 9 w 9"/>
                  <a:gd name="T21" fmla="*/ 25 h 26"/>
                  <a:gd name="T22" fmla="*/ 9 w 9"/>
                  <a:gd name="T23" fmla="*/ 17 h 26"/>
                  <a:gd name="T24" fmla="*/ 8 w 9"/>
                  <a:gd name="T25" fmla="*/ 0 h 26"/>
                  <a:gd name="T26" fmla="*/ 0 w 9"/>
                  <a:gd name="T27" fmla="*/ 1 h 26"/>
                  <a:gd name="T28" fmla="*/ 0 w 9"/>
                  <a:gd name="T29" fmla="*/ 1 h 2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"/>
                  <a:gd name="T46" fmla="*/ 0 h 26"/>
                  <a:gd name="T47" fmla="*/ 9 w 9"/>
                  <a:gd name="T48" fmla="*/ 26 h 2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" h="26">
                    <a:moveTo>
                      <a:pt x="0" y="1"/>
                    </a:moveTo>
                    <a:lnTo>
                      <a:pt x="0" y="18"/>
                    </a:lnTo>
                    <a:lnTo>
                      <a:pt x="0" y="21"/>
                    </a:lnTo>
                    <a:lnTo>
                      <a:pt x="1" y="24"/>
                    </a:lnTo>
                    <a:lnTo>
                      <a:pt x="1" y="25"/>
                    </a:lnTo>
                    <a:lnTo>
                      <a:pt x="2" y="26"/>
                    </a:lnTo>
                    <a:lnTo>
                      <a:pt x="9" y="25"/>
                    </a:lnTo>
                    <a:lnTo>
                      <a:pt x="9" y="17"/>
                    </a:lnTo>
                    <a:lnTo>
                      <a:pt x="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3" name="Freeform 334"/>
              <p:cNvSpPr>
                <a:spLocks/>
              </p:cNvSpPr>
              <p:nvPr/>
            </p:nvSpPr>
            <p:spPr bwMode="auto">
              <a:xfrm>
                <a:off x="1854" y="2036"/>
                <a:ext cx="9" cy="20"/>
              </a:xfrm>
              <a:custGeom>
                <a:avLst/>
                <a:gdLst>
                  <a:gd name="T0" fmla="*/ 0 w 9"/>
                  <a:gd name="T1" fmla="*/ 1 h 20"/>
                  <a:gd name="T2" fmla="*/ 1 w 9"/>
                  <a:gd name="T3" fmla="*/ 18 h 20"/>
                  <a:gd name="T4" fmla="*/ 1 w 9"/>
                  <a:gd name="T5" fmla="*/ 18 h 20"/>
                  <a:gd name="T6" fmla="*/ 2 w 9"/>
                  <a:gd name="T7" fmla="*/ 19 h 20"/>
                  <a:gd name="T8" fmla="*/ 3 w 9"/>
                  <a:gd name="T9" fmla="*/ 20 h 20"/>
                  <a:gd name="T10" fmla="*/ 6 w 9"/>
                  <a:gd name="T11" fmla="*/ 20 h 20"/>
                  <a:gd name="T12" fmla="*/ 6 w 9"/>
                  <a:gd name="T13" fmla="*/ 20 h 20"/>
                  <a:gd name="T14" fmla="*/ 7 w 9"/>
                  <a:gd name="T15" fmla="*/ 19 h 20"/>
                  <a:gd name="T16" fmla="*/ 8 w 9"/>
                  <a:gd name="T17" fmla="*/ 18 h 20"/>
                  <a:gd name="T18" fmla="*/ 8 w 9"/>
                  <a:gd name="T19" fmla="*/ 17 h 20"/>
                  <a:gd name="T20" fmla="*/ 9 w 9"/>
                  <a:gd name="T21" fmla="*/ 0 h 20"/>
                  <a:gd name="T22" fmla="*/ 0 w 9"/>
                  <a:gd name="T23" fmla="*/ 1 h 20"/>
                  <a:gd name="T24" fmla="*/ 0 w 9"/>
                  <a:gd name="T25" fmla="*/ 1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20"/>
                  <a:gd name="T41" fmla="*/ 9 w 9"/>
                  <a:gd name="T42" fmla="*/ 20 h 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20">
                    <a:moveTo>
                      <a:pt x="0" y="1"/>
                    </a:moveTo>
                    <a:lnTo>
                      <a:pt x="1" y="18"/>
                    </a:lnTo>
                    <a:lnTo>
                      <a:pt x="2" y="19"/>
                    </a:lnTo>
                    <a:lnTo>
                      <a:pt x="3" y="20"/>
                    </a:lnTo>
                    <a:lnTo>
                      <a:pt x="6" y="20"/>
                    </a:lnTo>
                    <a:lnTo>
                      <a:pt x="7" y="19"/>
                    </a:lnTo>
                    <a:lnTo>
                      <a:pt x="8" y="18"/>
                    </a:lnTo>
                    <a:lnTo>
                      <a:pt x="8" y="17"/>
                    </a:lnTo>
                    <a:lnTo>
                      <a:pt x="9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4" name="Freeform 335"/>
              <p:cNvSpPr>
                <a:spLocks/>
              </p:cNvSpPr>
              <p:nvPr/>
            </p:nvSpPr>
            <p:spPr bwMode="auto">
              <a:xfrm>
                <a:off x="1846" y="2038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5 w 5"/>
                  <a:gd name="T5" fmla="*/ 3 h 5"/>
                  <a:gd name="T6" fmla="*/ 4 w 5"/>
                  <a:gd name="T7" fmla="*/ 4 h 5"/>
                  <a:gd name="T8" fmla="*/ 3 w 5"/>
                  <a:gd name="T9" fmla="*/ 4 h 5"/>
                  <a:gd name="T10" fmla="*/ 2 w 5"/>
                  <a:gd name="T11" fmla="*/ 5 h 5"/>
                  <a:gd name="T12" fmla="*/ 2 w 5"/>
                  <a:gd name="T13" fmla="*/ 5 h 5"/>
                  <a:gd name="T14" fmla="*/ 2 w 5"/>
                  <a:gd name="T15" fmla="*/ 5 h 5"/>
                  <a:gd name="T16" fmla="*/ 1 w 5"/>
                  <a:gd name="T17" fmla="*/ 4 h 5"/>
                  <a:gd name="T18" fmla="*/ 0 w 5"/>
                  <a:gd name="T19" fmla="*/ 3 h 5"/>
                  <a:gd name="T20" fmla="*/ 0 w 5"/>
                  <a:gd name="T21" fmla="*/ 2 h 5"/>
                  <a:gd name="T22" fmla="*/ 0 w 5"/>
                  <a:gd name="T23" fmla="*/ 2 h 5"/>
                  <a:gd name="T24" fmla="*/ 0 w 5"/>
                  <a:gd name="T25" fmla="*/ 2 h 5"/>
                  <a:gd name="T26" fmla="*/ 1 w 5"/>
                  <a:gd name="T27" fmla="*/ 1 h 5"/>
                  <a:gd name="T28" fmla="*/ 2 w 5"/>
                  <a:gd name="T29" fmla="*/ 0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0 h 5"/>
                  <a:gd name="T38" fmla="*/ 5 w 5"/>
                  <a:gd name="T39" fmla="*/ 1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5" name="Freeform 336"/>
              <p:cNvSpPr>
                <a:spLocks/>
              </p:cNvSpPr>
              <p:nvPr/>
            </p:nvSpPr>
            <p:spPr bwMode="auto">
              <a:xfrm>
                <a:off x="1847" y="2039"/>
                <a:ext cx="4" cy="3"/>
              </a:xfrm>
              <a:custGeom>
                <a:avLst/>
                <a:gdLst>
                  <a:gd name="T0" fmla="*/ 4 w 4"/>
                  <a:gd name="T1" fmla="*/ 1 h 3"/>
                  <a:gd name="T2" fmla="*/ 4 w 4"/>
                  <a:gd name="T3" fmla="*/ 1 h 3"/>
                  <a:gd name="T4" fmla="*/ 3 w 4"/>
                  <a:gd name="T5" fmla="*/ 2 h 3"/>
                  <a:gd name="T6" fmla="*/ 2 w 4"/>
                  <a:gd name="T7" fmla="*/ 3 h 3"/>
                  <a:gd name="T8" fmla="*/ 2 w 4"/>
                  <a:gd name="T9" fmla="*/ 3 h 3"/>
                  <a:gd name="T10" fmla="*/ 1 w 4"/>
                  <a:gd name="T11" fmla="*/ 3 h 3"/>
                  <a:gd name="T12" fmla="*/ 1 w 4"/>
                  <a:gd name="T13" fmla="*/ 3 h 3"/>
                  <a:gd name="T14" fmla="*/ 0 w 4"/>
                  <a:gd name="T15" fmla="*/ 2 h 3"/>
                  <a:gd name="T16" fmla="*/ 0 w 4"/>
                  <a:gd name="T17" fmla="*/ 1 h 3"/>
                  <a:gd name="T18" fmla="*/ 0 w 4"/>
                  <a:gd name="T19" fmla="*/ 1 h 3"/>
                  <a:gd name="T20" fmla="*/ 1 w 4"/>
                  <a:gd name="T21" fmla="*/ 1 h 3"/>
                  <a:gd name="T22" fmla="*/ 2 w 4"/>
                  <a:gd name="T23" fmla="*/ 0 h 3"/>
                  <a:gd name="T24" fmla="*/ 2 w 4"/>
                  <a:gd name="T25" fmla="*/ 0 h 3"/>
                  <a:gd name="T26" fmla="*/ 2 w 4"/>
                  <a:gd name="T27" fmla="*/ 0 h 3"/>
                  <a:gd name="T28" fmla="*/ 3 w 4"/>
                  <a:gd name="T29" fmla="*/ 0 h 3"/>
                  <a:gd name="T30" fmla="*/ 4 w 4"/>
                  <a:gd name="T31" fmla="*/ 1 h 3"/>
                  <a:gd name="T32" fmla="*/ 4 w 4"/>
                  <a:gd name="T33" fmla="*/ 1 h 3"/>
                  <a:gd name="T34" fmla="*/ 4 w 4"/>
                  <a:gd name="T35" fmla="*/ 1 h 3"/>
                  <a:gd name="T36" fmla="*/ 4 w 4"/>
                  <a:gd name="T37" fmla="*/ 1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3"/>
                  <a:gd name="T59" fmla="*/ 4 w 4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6" name="Freeform 337"/>
              <p:cNvSpPr>
                <a:spLocks/>
              </p:cNvSpPr>
              <p:nvPr/>
            </p:nvSpPr>
            <p:spPr bwMode="auto">
              <a:xfrm>
                <a:off x="1848" y="204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7" name="Freeform 338"/>
              <p:cNvSpPr>
                <a:spLocks/>
              </p:cNvSpPr>
              <p:nvPr/>
            </p:nvSpPr>
            <p:spPr bwMode="auto">
              <a:xfrm>
                <a:off x="1845" y="2181"/>
                <a:ext cx="9" cy="27"/>
              </a:xfrm>
              <a:custGeom>
                <a:avLst/>
                <a:gdLst>
                  <a:gd name="T0" fmla="*/ 0 w 9"/>
                  <a:gd name="T1" fmla="*/ 24 h 27"/>
                  <a:gd name="T2" fmla="*/ 0 w 9"/>
                  <a:gd name="T3" fmla="*/ 1 h 27"/>
                  <a:gd name="T4" fmla="*/ 8 w 9"/>
                  <a:gd name="T5" fmla="*/ 0 h 27"/>
                  <a:gd name="T6" fmla="*/ 9 w 9"/>
                  <a:gd name="T7" fmla="*/ 1 h 27"/>
                  <a:gd name="T8" fmla="*/ 9 w 9"/>
                  <a:gd name="T9" fmla="*/ 8 h 27"/>
                  <a:gd name="T10" fmla="*/ 7 w 9"/>
                  <a:gd name="T11" fmla="*/ 9 h 27"/>
                  <a:gd name="T12" fmla="*/ 7 w 9"/>
                  <a:gd name="T13" fmla="*/ 24 h 27"/>
                  <a:gd name="T14" fmla="*/ 7 w 9"/>
                  <a:gd name="T15" fmla="*/ 24 h 27"/>
                  <a:gd name="T16" fmla="*/ 7 w 9"/>
                  <a:gd name="T17" fmla="*/ 26 h 27"/>
                  <a:gd name="T18" fmla="*/ 6 w 9"/>
                  <a:gd name="T19" fmla="*/ 26 h 27"/>
                  <a:gd name="T20" fmla="*/ 4 w 9"/>
                  <a:gd name="T21" fmla="*/ 27 h 27"/>
                  <a:gd name="T22" fmla="*/ 4 w 9"/>
                  <a:gd name="T23" fmla="*/ 27 h 27"/>
                  <a:gd name="T24" fmla="*/ 4 w 9"/>
                  <a:gd name="T25" fmla="*/ 27 h 27"/>
                  <a:gd name="T26" fmla="*/ 3 w 9"/>
                  <a:gd name="T27" fmla="*/ 27 h 27"/>
                  <a:gd name="T28" fmla="*/ 1 w 9"/>
                  <a:gd name="T29" fmla="*/ 26 h 27"/>
                  <a:gd name="T30" fmla="*/ 0 w 9"/>
                  <a:gd name="T31" fmla="*/ 25 h 27"/>
                  <a:gd name="T32" fmla="*/ 0 w 9"/>
                  <a:gd name="T33" fmla="*/ 24 h 27"/>
                  <a:gd name="T34" fmla="*/ 0 w 9"/>
                  <a:gd name="T35" fmla="*/ 24 h 27"/>
                  <a:gd name="T36" fmla="*/ 0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4"/>
                    </a:moveTo>
                    <a:lnTo>
                      <a:pt x="0" y="1"/>
                    </a:lnTo>
                    <a:lnTo>
                      <a:pt x="8" y="0"/>
                    </a:lnTo>
                    <a:lnTo>
                      <a:pt x="9" y="1"/>
                    </a:lnTo>
                    <a:lnTo>
                      <a:pt x="9" y="8"/>
                    </a:lnTo>
                    <a:lnTo>
                      <a:pt x="7" y="9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6" y="26"/>
                    </a:lnTo>
                    <a:lnTo>
                      <a:pt x="4" y="27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0" y="2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8" name="Freeform 339"/>
              <p:cNvSpPr>
                <a:spLocks/>
              </p:cNvSpPr>
              <p:nvPr/>
            </p:nvSpPr>
            <p:spPr bwMode="auto">
              <a:xfrm>
                <a:off x="1845" y="2181"/>
                <a:ext cx="9" cy="27"/>
              </a:xfrm>
              <a:custGeom>
                <a:avLst/>
                <a:gdLst>
                  <a:gd name="T0" fmla="*/ 1 w 9"/>
                  <a:gd name="T1" fmla="*/ 24 h 27"/>
                  <a:gd name="T2" fmla="*/ 0 w 9"/>
                  <a:gd name="T3" fmla="*/ 1 h 27"/>
                  <a:gd name="T4" fmla="*/ 9 w 9"/>
                  <a:gd name="T5" fmla="*/ 0 h 27"/>
                  <a:gd name="T6" fmla="*/ 9 w 9"/>
                  <a:gd name="T7" fmla="*/ 1 h 27"/>
                  <a:gd name="T8" fmla="*/ 9 w 9"/>
                  <a:gd name="T9" fmla="*/ 9 h 27"/>
                  <a:gd name="T10" fmla="*/ 8 w 9"/>
                  <a:gd name="T11" fmla="*/ 9 h 27"/>
                  <a:gd name="T12" fmla="*/ 8 w 9"/>
                  <a:gd name="T13" fmla="*/ 25 h 27"/>
                  <a:gd name="T14" fmla="*/ 8 w 9"/>
                  <a:gd name="T15" fmla="*/ 25 h 27"/>
                  <a:gd name="T16" fmla="*/ 7 w 9"/>
                  <a:gd name="T17" fmla="*/ 26 h 27"/>
                  <a:gd name="T18" fmla="*/ 6 w 9"/>
                  <a:gd name="T19" fmla="*/ 27 h 27"/>
                  <a:gd name="T20" fmla="*/ 5 w 9"/>
                  <a:gd name="T21" fmla="*/ 27 h 27"/>
                  <a:gd name="T22" fmla="*/ 5 w 9"/>
                  <a:gd name="T23" fmla="*/ 27 h 27"/>
                  <a:gd name="T24" fmla="*/ 4 w 9"/>
                  <a:gd name="T25" fmla="*/ 27 h 27"/>
                  <a:gd name="T26" fmla="*/ 3 w 9"/>
                  <a:gd name="T27" fmla="*/ 27 h 27"/>
                  <a:gd name="T28" fmla="*/ 2 w 9"/>
                  <a:gd name="T29" fmla="*/ 26 h 27"/>
                  <a:gd name="T30" fmla="*/ 1 w 9"/>
                  <a:gd name="T31" fmla="*/ 25 h 27"/>
                  <a:gd name="T32" fmla="*/ 1 w 9"/>
                  <a:gd name="T33" fmla="*/ 24 h 27"/>
                  <a:gd name="T34" fmla="*/ 1 w 9"/>
                  <a:gd name="T35" fmla="*/ 24 h 27"/>
                  <a:gd name="T36" fmla="*/ 1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1" y="24"/>
                    </a:moveTo>
                    <a:lnTo>
                      <a:pt x="0" y="1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9" y="9"/>
                    </a:lnTo>
                    <a:lnTo>
                      <a:pt x="8" y="9"/>
                    </a:lnTo>
                    <a:lnTo>
                      <a:pt x="8" y="25"/>
                    </a:lnTo>
                    <a:lnTo>
                      <a:pt x="7" y="26"/>
                    </a:lnTo>
                    <a:lnTo>
                      <a:pt x="6" y="27"/>
                    </a:lnTo>
                    <a:lnTo>
                      <a:pt x="5" y="27"/>
                    </a:lnTo>
                    <a:lnTo>
                      <a:pt x="4" y="27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1" y="25"/>
                    </a:lnTo>
                    <a:lnTo>
                      <a:pt x="1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79" name="Freeform 340"/>
              <p:cNvSpPr>
                <a:spLocks/>
              </p:cNvSpPr>
              <p:nvPr/>
            </p:nvSpPr>
            <p:spPr bwMode="auto">
              <a:xfrm>
                <a:off x="1847" y="2203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5 w 5"/>
                  <a:gd name="T5" fmla="*/ 3 h 5"/>
                  <a:gd name="T6" fmla="*/ 4 w 5"/>
                  <a:gd name="T7" fmla="*/ 4 h 5"/>
                  <a:gd name="T8" fmla="*/ 4 w 5"/>
                  <a:gd name="T9" fmla="*/ 5 h 5"/>
                  <a:gd name="T10" fmla="*/ 3 w 5"/>
                  <a:gd name="T11" fmla="*/ 5 h 5"/>
                  <a:gd name="T12" fmla="*/ 3 w 5"/>
                  <a:gd name="T13" fmla="*/ 5 h 5"/>
                  <a:gd name="T14" fmla="*/ 2 w 5"/>
                  <a:gd name="T15" fmla="*/ 5 h 5"/>
                  <a:gd name="T16" fmla="*/ 1 w 5"/>
                  <a:gd name="T17" fmla="*/ 4 h 5"/>
                  <a:gd name="T18" fmla="*/ 1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1 w 5"/>
                  <a:gd name="T25" fmla="*/ 2 h 5"/>
                  <a:gd name="T26" fmla="*/ 1 w 5"/>
                  <a:gd name="T27" fmla="*/ 1 h 5"/>
                  <a:gd name="T28" fmla="*/ 2 w 5"/>
                  <a:gd name="T29" fmla="*/ 0 h 5"/>
                  <a:gd name="T30" fmla="*/ 3 w 5"/>
                  <a:gd name="T31" fmla="*/ 0 h 5"/>
                  <a:gd name="T32" fmla="*/ 3 w 5"/>
                  <a:gd name="T33" fmla="*/ 0 h 5"/>
                  <a:gd name="T34" fmla="*/ 4 w 5"/>
                  <a:gd name="T35" fmla="*/ 0 h 5"/>
                  <a:gd name="T36" fmla="*/ 4 w 5"/>
                  <a:gd name="T37" fmla="*/ 0 h 5"/>
                  <a:gd name="T38" fmla="*/ 5 w 5"/>
                  <a:gd name="T39" fmla="*/ 1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0" name="Freeform 341"/>
              <p:cNvSpPr>
                <a:spLocks/>
              </p:cNvSpPr>
              <p:nvPr/>
            </p:nvSpPr>
            <p:spPr bwMode="auto">
              <a:xfrm>
                <a:off x="1848" y="2204"/>
                <a:ext cx="4" cy="4"/>
              </a:xfrm>
              <a:custGeom>
                <a:avLst/>
                <a:gdLst>
                  <a:gd name="T0" fmla="*/ 4 w 4"/>
                  <a:gd name="T1" fmla="*/ 2 h 4"/>
                  <a:gd name="T2" fmla="*/ 4 w 4"/>
                  <a:gd name="T3" fmla="*/ 2 h 4"/>
                  <a:gd name="T4" fmla="*/ 4 w 4"/>
                  <a:gd name="T5" fmla="*/ 3 h 4"/>
                  <a:gd name="T6" fmla="*/ 2 w 4"/>
                  <a:gd name="T7" fmla="*/ 4 h 4"/>
                  <a:gd name="T8" fmla="*/ 2 w 4"/>
                  <a:gd name="T9" fmla="*/ 4 h 4"/>
                  <a:gd name="T10" fmla="*/ 1 w 4"/>
                  <a:gd name="T11" fmla="*/ 4 h 4"/>
                  <a:gd name="T12" fmla="*/ 1 w 4"/>
                  <a:gd name="T13" fmla="*/ 3 h 4"/>
                  <a:gd name="T14" fmla="*/ 0 w 4"/>
                  <a:gd name="T15" fmla="*/ 3 h 4"/>
                  <a:gd name="T16" fmla="*/ 0 w 4"/>
                  <a:gd name="T17" fmla="*/ 2 h 4"/>
                  <a:gd name="T18" fmla="*/ 0 w 4"/>
                  <a:gd name="T19" fmla="*/ 2 h 4"/>
                  <a:gd name="T20" fmla="*/ 1 w 4"/>
                  <a:gd name="T21" fmla="*/ 1 h 4"/>
                  <a:gd name="T22" fmla="*/ 2 w 4"/>
                  <a:gd name="T23" fmla="*/ 0 h 4"/>
                  <a:gd name="T24" fmla="*/ 2 w 4"/>
                  <a:gd name="T25" fmla="*/ 0 h 4"/>
                  <a:gd name="T26" fmla="*/ 3 w 4"/>
                  <a:gd name="T27" fmla="*/ 0 h 4"/>
                  <a:gd name="T28" fmla="*/ 4 w 4"/>
                  <a:gd name="T29" fmla="*/ 0 h 4"/>
                  <a:gd name="T30" fmla="*/ 4 w 4"/>
                  <a:gd name="T31" fmla="*/ 1 h 4"/>
                  <a:gd name="T32" fmla="*/ 4 w 4"/>
                  <a:gd name="T33" fmla="*/ 2 h 4"/>
                  <a:gd name="T34" fmla="*/ 4 w 4"/>
                  <a:gd name="T35" fmla="*/ 2 h 4"/>
                  <a:gd name="T36" fmla="*/ 4 w 4"/>
                  <a:gd name="T37" fmla="*/ 2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4"/>
                  <a:gd name="T59" fmla="*/ 4 w 4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4">
                    <a:moveTo>
                      <a:pt x="4" y="2"/>
                    </a:move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1" name="Freeform 342"/>
              <p:cNvSpPr>
                <a:spLocks/>
              </p:cNvSpPr>
              <p:nvPr/>
            </p:nvSpPr>
            <p:spPr bwMode="auto">
              <a:xfrm>
                <a:off x="1850" y="2205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1 h 1"/>
                  <a:gd name="T18" fmla="*/ 1 w 1"/>
                  <a:gd name="T19" fmla="*/ 1 h 1"/>
                  <a:gd name="T20" fmla="*/ 1 w 1"/>
                  <a:gd name="T21" fmla="*/ 1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2" name="Freeform 343"/>
              <p:cNvSpPr>
                <a:spLocks/>
              </p:cNvSpPr>
              <p:nvPr/>
            </p:nvSpPr>
            <p:spPr bwMode="auto">
              <a:xfrm>
                <a:off x="1846" y="205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1 w 1"/>
                  <a:gd name="T23" fmla="*/ 0 h 1"/>
                  <a:gd name="T24" fmla="*/ 1 w 1"/>
                  <a:gd name="T25" fmla="*/ 0 h 1"/>
                  <a:gd name="T26" fmla="*/ 1 w 1"/>
                  <a:gd name="T27" fmla="*/ 0 h 1"/>
                  <a:gd name="T28" fmla="*/ 1 w 1"/>
                  <a:gd name="T29" fmla="*/ 0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3" name="Freeform 344"/>
              <p:cNvSpPr>
                <a:spLocks/>
              </p:cNvSpPr>
              <p:nvPr/>
            </p:nvSpPr>
            <p:spPr bwMode="auto">
              <a:xfrm>
                <a:off x="1846" y="2052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1 w 1"/>
                  <a:gd name="T23" fmla="*/ 0 h 1"/>
                  <a:gd name="T24" fmla="*/ 1 w 1"/>
                  <a:gd name="T25" fmla="*/ 0 h 1"/>
                  <a:gd name="T26" fmla="*/ 1 w 1"/>
                  <a:gd name="T27" fmla="*/ 0 h 1"/>
                  <a:gd name="T28" fmla="*/ 1 w 1"/>
                  <a:gd name="T29" fmla="*/ 0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4" name="Freeform 345"/>
              <p:cNvSpPr>
                <a:spLocks/>
              </p:cNvSpPr>
              <p:nvPr/>
            </p:nvSpPr>
            <p:spPr bwMode="auto">
              <a:xfrm>
                <a:off x="1846" y="2054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1 w 1"/>
                  <a:gd name="T23" fmla="*/ 0 h 1"/>
                  <a:gd name="T24" fmla="*/ 1 w 1"/>
                  <a:gd name="T25" fmla="*/ 1 h 1"/>
                  <a:gd name="T26" fmla="*/ 1 w 1"/>
                  <a:gd name="T27" fmla="*/ 1 h 1"/>
                  <a:gd name="T28" fmla="*/ 1 w 1"/>
                  <a:gd name="T29" fmla="*/ 1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5" name="Freeform 346"/>
              <p:cNvSpPr>
                <a:spLocks/>
              </p:cNvSpPr>
              <p:nvPr/>
            </p:nvSpPr>
            <p:spPr bwMode="auto">
              <a:xfrm>
                <a:off x="1854" y="2036"/>
                <a:ext cx="8" cy="20"/>
              </a:xfrm>
              <a:custGeom>
                <a:avLst/>
                <a:gdLst>
                  <a:gd name="T0" fmla="*/ 0 w 8"/>
                  <a:gd name="T1" fmla="*/ 1 h 20"/>
                  <a:gd name="T2" fmla="*/ 1 w 8"/>
                  <a:gd name="T3" fmla="*/ 18 h 20"/>
                  <a:gd name="T4" fmla="*/ 1 w 8"/>
                  <a:gd name="T5" fmla="*/ 18 h 20"/>
                  <a:gd name="T6" fmla="*/ 2 w 8"/>
                  <a:gd name="T7" fmla="*/ 19 h 20"/>
                  <a:gd name="T8" fmla="*/ 3 w 8"/>
                  <a:gd name="T9" fmla="*/ 19 h 20"/>
                  <a:gd name="T10" fmla="*/ 5 w 8"/>
                  <a:gd name="T11" fmla="*/ 20 h 20"/>
                  <a:gd name="T12" fmla="*/ 5 w 8"/>
                  <a:gd name="T13" fmla="*/ 20 h 20"/>
                  <a:gd name="T14" fmla="*/ 7 w 8"/>
                  <a:gd name="T15" fmla="*/ 19 h 20"/>
                  <a:gd name="T16" fmla="*/ 8 w 8"/>
                  <a:gd name="T17" fmla="*/ 18 h 20"/>
                  <a:gd name="T18" fmla="*/ 8 w 8"/>
                  <a:gd name="T19" fmla="*/ 17 h 20"/>
                  <a:gd name="T20" fmla="*/ 8 w 8"/>
                  <a:gd name="T21" fmla="*/ 0 h 20"/>
                  <a:gd name="T22" fmla="*/ 0 w 8"/>
                  <a:gd name="T23" fmla="*/ 1 h 20"/>
                  <a:gd name="T24" fmla="*/ 0 w 8"/>
                  <a:gd name="T25" fmla="*/ 1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"/>
                  <a:gd name="T40" fmla="*/ 0 h 20"/>
                  <a:gd name="T41" fmla="*/ 8 w 8"/>
                  <a:gd name="T42" fmla="*/ 20 h 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" h="20">
                    <a:moveTo>
                      <a:pt x="0" y="1"/>
                    </a:moveTo>
                    <a:lnTo>
                      <a:pt x="1" y="18"/>
                    </a:lnTo>
                    <a:lnTo>
                      <a:pt x="2" y="19"/>
                    </a:lnTo>
                    <a:lnTo>
                      <a:pt x="3" y="19"/>
                    </a:lnTo>
                    <a:lnTo>
                      <a:pt x="5" y="20"/>
                    </a:lnTo>
                    <a:lnTo>
                      <a:pt x="7" y="19"/>
                    </a:lnTo>
                    <a:lnTo>
                      <a:pt x="8" y="1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6" name="Freeform 347"/>
              <p:cNvSpPr>
                <a:spLocks/>
              </p:cNvSpPr>
              <p:nvPr/>
            </p:nvSpPr>
            <p:spPr bwMode="auto">
              <a:xfrm>
                <a:off x="1856" y="2036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4 w 5"/>
                  <a:gd name="T5" fmla="*/ 4 h 5"/>
                  <a:gd name="T6" fmla="*/ 4 w 5"/>
                  <a:gd name="T7" fmla="*/ 4 h 5"/>
                  <a:gd name="T8" fmla="*/ 4 w 5"/>
                  <a:gd name="T9" fmla="*/ 5 h 5"/>
                  <a:gd name="T10" fmla="*/ 3 w 5"/>
                  <a:gd name="T11" fmla="*/ 5 h 5"/>
                  <a:gd name="T12" fmla="*/ 3 w 5"/>
                  <a:gd name="T13" fmla="*/ 5 h 5"/>
                  <a:gd name="T14" fmla="*/ 2 w 5"/>
                  <a:gd name="T15" fmla="*/ 5 h 5"/>
                  <a:gd name="T16" fmla="*/ 1 w 5"/>
                  <a:gd name="T17" fmla="*/ 4 h 5"/>
                  <a:gd name="T18" fmla="*/ 0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0 w 5"/>
                  <a:gd name="T25" fmla="*/ 2 h 5"/>
                  <a:gd name="T26" fmla="*/ 1 w 5"/>
                  <a:gd name="T27" fmla="*/ 1 h 5"/>
                  <a:gd name="T28" fmla="*/ 2 w 5"/>
                  <a:gd name="T29" fmla="*/ 0 h 5"/>
                  <a:gd name="T30" fmla="*/ 3 w 5"/>
                  <a:gd name="T31" fmla="*/ 0 h 5"/>
                  <a:gd name="T32" fmla="*/ 3 w 5"/>
                  <a:gd name="T33" fmla="*/ 0 h 5"/>
                  <a:gd name="T34" fmla="*/ 4 w 5"/>
                  <a:gd name="T35" fmla="*/ 0 h 5"/>
                  <a:gd name="T36" fmla="*/ 4 w 5"/>
                  <a:gd name="T37" fmla="*/ 1 h 5"/>
                  <a:gd name="T38" fmla="*/ 4 w 5"/>
                  <a:gd name="T39" fmla="*/ 2 h 5"/>
                  <a:gd name="T40" fmla="*/ 5 w 5"/>
                  <a:gd name="T41" fmla="*/ 3 h 5"/>
                  <a:gd name="T42" fmla="*/ 5 w 5"/>
                  <a:gd name="T43" fmla="*/ 3 h 5"/>
                  <a:gd name="T44" fmla="*/ 5 w 5"/>
                  <a:gd name="T45" fmla="*/ 3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7" name="Freeform 348"/>
              <p:cNvSpPr>
                <a:spLocks/>
              </p:cNvSpPr>
              <p:nvPr/>
            </p:nvSpPr>
            <p:spPr bwMode="auto">
              <a:xfrm>
                <a:off x="1857" y="2037"/>
                <a:ext cx="4" cy="4"/>
              </a:xfrm>
              <a:custGeom>
                <a:avLst/>
                <a:gdLst>
                  <a:gd name="T0" fmla="*/ 4 w 4"/>
                  <a:gd name="T1" fmla="*/ 2 h 4"/>
                  <a:gd name="T2" fmla="*/ 4 w 4"/>
                  <a:gd name="T3" fmla="*/ 2 h 4"/>
                  <a:gd name="T4" fmla="*/ 3 w 4"/>
                  <a:gd name="T5" fmla="*/ 3 h 4"/>
                  <a:gd name="T6" fmla="*/ 2 w 4"/>
                  <a:gd name="T7" fmla="*/ 4 h 4"/>
                  <a:gd name="T8" fmla="*/ 2 w 4"/>
                  <a:gd name="T9" fmla="*/ 4 h 4"/>
                  <a:gd name="T10" fmla="*/ 1 w 4"/>
                  <a:gd name="T11" fmla="*/ 3 h 4"/>
                  <a:gd name="T12" fmla="*/ 1 w 4"/>
                  <a:gd name="T13" fmla="*/ 3 h 4"/>
                  <a:gd name="T14" fmla="*/ 0 w 4"/>
                  <a:gd name="T15" fmla="*/ 3 h 4"/>
                  <a:gd name="T16" fmla="*/ 0 w 4"/>
                  <a:gd name="T17" fmla="*/ 2 h 4"/>
                  <a:gd name="T18" fmla="*/ 0 w 4"/>
                  <a:gd name="T19" fmla="*/ 2 h 4"/>
                  <a:gd name="T20" fmla="*/ 1 w 4"/>
                  <a:gd name="T21" fmla="*/ 1 h 4"/>
                  <a:gd name="T22" fmla="*/ 2 w 4"/>
                  <a:gd name="T23" fmla="*/ 0 h 4"/>
                  <a:gd name="T24" fmla="*/ 2 w 4"/>
                  <a:gd name="T25" fmla="*/ 0 h 4"/>
                  <a:gd name="T26" fmla="*/ 3 w 4"/>
                  <a:gd name="T27" fmla="*/ 0 h 4"/>
                  <a:gd name="T28" fmla="*/ 3 w 4"/>
                  <a:gd name="T29" fmla="*/ 1 h 4"/>
                  <a:gd name="T30" fmla="*/ 3 w 4"/>
                  <a:gd name="T31" fmla="*/ 1 h 4"/>
                  <a:gd name="T32" fmla="*/ 4 w 4"/>
                  <a:gd name="T33" fmla="*/ 2 h 4"/>
                  <a:gd name="T34" fmla="*/ 4 w 4"/>
                  <a:gd name="T35" fmla="*/ 2 h 4"/>
                  <a:gd name="T36" fmla="*/ 4 w 4"/>
                  <a:gd name="T37" fmla="*/ 2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4"/>
                  <a:gd name="T59" fmla="*/ 4 w 4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4">
                    <a:moveTo>
                      <a:pt x="4" y="2"/>
                    </a:moveTo>
                    <a:lnTo>
                      <a:pt x="4" y="2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8" name="Freeform 349"/>
              <p:cNvSpPr>
                <a:spLocks/>
              </p:cNvSpPr>
              <p:nvPr/>
            </p:nvSpPr>
            <p:spPr bwMode="auto">
              <a:xfrm>
                <a:off x="1859" y="2039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89" name="Freeform 350"/>
              <p:cNvSpPr>
                <a:spLocks/>
              </p:cNvSpPr>
              <p:nvPr/>
            </p:nvSpPr>
            <p:spPr bwMode="auto">
              <a:xfrm>
                <a:off x="1855" y="2179"/>
                <a:ext cx="9" cy="27"/>
              </a:xfrm>
              <a:custGeom>
                <a:avLst/>
                <a:gdLst>
                  <a:gd name="T0" fmla="*/ 0 w 9"/>
                  <a:gd name="T1" fmla="*/ 24 h 27"/>
                  <a:gd name="T2" fmla="*/ 0 w 9"/>
                  <a:gd name="T3" fmla="*/ 2 h 27"/>
                  <a:gd name="T4" fmla="*/ 8 w 9"/>
                  <a:gd name="T5" fmla="*/ 0 h 27"/>
                  <a:gd name="T6" fmla="*/ 9 w 9"/>
                  <a:gd name="T7" fmla="*/ 2 h 27"/>
                  <a:gd name="T8" fmla="*/ 9 w 9"/>
                  <a:gd name="T9" fmla="*/ 9 h 27"/>
                  <a:gd name="T10" fmla="*/ 7 w 9"/>
                  <a:gd name="T11" fmla="*/ 10 h 27"/>
                  <a:gd name="T12" fmla="*/ 7 w 9"/>
                  <a:gd name="T13" fmla="*/ 25 h 27"/>
                  <a:gd name="T14" fmla="*/ 7 w 9"/>
                  <a:gd name="T15" fmla="*/ 25 h 27"/>
                  <a:gd name="T16" fmla="*/ 7 w 9"/>
                  <a:gd name="T17" fmla="*/ 26 h 27"/>
                  <a:gd name="T18" fmla="*/ 6 w 9"/>
                  <a:gd name="T19" fmla="*/ 27 h 27"/>
                  <a:gd name="T20" fmla="*/ 5 w 9"/>
                  <a:gd name="T21" fmla="*/ 27 h 27"/>
                  <a:gd name="T22" fmla="*/ 5 w 9"/>
                  <a:gd name="T23" fmla="*/ 27 h 27"/>
                  <a:gd name="T24" fmla="*/ 4 w 9"/>
                  <a:gd name="T25" fmla="*/ 27 h 27"/>
                  <a:gd name="T26" fmla="*/ 3 w 9"/>
                  <a:gd name="T27" fmla="*/ 27 h 27"/>
                  <a:gd name="T28" fmla="*/ 1 w 9"/>
                  <a:gd name="T29" fmla="*/ 26 h 27"/>
                  <a:gd name="T30" fmla="*/ 0 w 9"/>
                  <a:gd name="T31" fmla="*/ 25 h 27"/>
                  <a:gd name="T32" fmla="*/ 0 w 9"/>
                  <a:gd name="T33" fmla="*/ 24 h 27"/>
                  <a:gd name="T34" fmla="*/ 0 w 9"/>
                  <a:gd name="T35" fmla="*/ 24 h 27"/>
                  <a:gd name="T36" fmla="*/ 0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4"/>
                    </a:moveTo>
                    <a:lnTo>
                      <a:pt x="0" y="2"/>
                    </a:lnTo>
                    <a:lnTo>
                      <a:pt x="8" y="0"/>
                    </a:lnTo>
                    <a:lnTo>
                      <a:pt x="9" y="2"/>
                    </a:lnTo>
                    <a:lnTo>
                      <a:pt x="9" y="9"/>
                    </a:lnTo>
                    <a:lnTo>
                      <a:pt x="7" y="10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6" y="27"/>
                    </a:lnTo>
                    <a:lnTo>
                      <a:pt x="5" y="27"/>
                    </a:lnTo>
                    <a:lnTo>
                      <a:pt x="4" y="27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0" y="2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0" name="Freeform 351"/>
              <p:cNvSpPr>
                <a:spLocks/>
              </p:cNvSpPr>
              <p:nvPr/>
            </p:nvSpPr>
            <p:spPr bwMode="auto">
              <a:xfrm>
                <a:off x="1855" y="2179"/>
                <a:ext cx="9" cy="27"/>
              </a:xfrm>
              <a:custGeom>
                <a:avLst/>
                <a:gdLst>
                  <a:gd name="T0" fmla="*/ 0 w 9"/>
                  <a:gd name="T1" fmla="*/ 24 h 27"/>
                  <a:gd name="T2" fmla="*/ 0 w 9"/>
                  <a:gd name="T3" fmla="*/ 2 h 27"/>
                  <a:gd name="T4" fmla="*/ 9 w 9"/>
                  <a:gd name="T5" fmla="*/ 0 h 27"/>
                  <a:gd name="T6" fmla="*/ 9 w 9"/>
                  <a:gd name="T7" fmla="*/ 2 h 27"/>
                  <a:gd name="T8" fmla="*/ 9 w 9"/>
                  <a:gd name="T9" fmla="*/ 9 h 27"/>
                  <a:gd name="T10" fmla="*/ 8 w 9"/>
                  <a:gd name="T11" fmla="*/ 10 h 27"/>
                  <a:gd name="T12" fmla="*/ 8 w 9"/>
                  <a:gd name="T13" fmla="*/ 25 h 27"/>
                  <a:gd name="T14" fmla="*/ 8 w 9"/>
                  <a:gd name="T15" fmla="*/ 25 h 27"/>
                  <a:gd name="T16" fmla="*/ 7 w 9"/>
                  <a:gd name="T17" fmla="*/ 26 h 27"/>
                  <a:gd name="T18" fmla="*/ 6 w 9"/>
                  <a:gd name="T19" fmla="*/ 27 h 27"/>
                  <a:gd name="T20" fmla="*/ 5 w 9"/>
                  <a:gd name="T21" fmla="*/ 27 h 27"/>
                  <a:gd name="T22" fmla="*/ 5 w 9"/>
                  <a:gd name="T23" fmla="*/ 27 h 27"/>
                  <a:gd name="T24" fmla="*/ 5 w 9"/>
                  <a:gd name="T25" fmla="*/ 27 h 27"/>
                  <a:gd name="T26" fmla="*/ 3 w 9"/>
                  <a:gd name="T27" fmla="*/ 27 h 27"/>
                  <a:gd name="T28" fmla="*/ 1 w 9"/>
                  <a:gd name="T29" fmla="*/ 26 h 27"/>
                  <a:gd name="T30" fmla="*/ 1 w 9"/>
                  <a:gd name="T31" fmla="*/ 26 h 27"/>
                  <a:gd name="T32" fmla="*/ 0 w 9"/>
                  <a:gd name="T33" fmla="*/ 24 h 27"/>
                  <a:gd name="T34" fmla="*/ 0 w 9"/>
                  <a:gd name="T35" fmla="*/ 24 h 27"/>
                  <a:gd name="T36" fmla="*/ 0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4"/>
                    </a:moveTo>
                    <a:lnTo>
                      <a:pt x="0" y="2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9" y="9"/>
                    </a:lnTo>
                    <a:lnTo>
                      <a:pt x="8" y="10"/>
                    </a:lnTo>
                    <a:lnTo>
                      <a:pt x="8" y="25"/>
                    </a:lnTo>
                    <a:lnTo>
                      <a:pt x="7" y="26"/>
                    </a:lnTo>
                    <a:lnTo>
                      <a:pt x="6" y="27"/>
                    </a:lnTo>
                    <a:lnTo>
                      <a:pt x="5" y="27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1" name="Freeform 352"/>
              <p:cNvSpPr>
                <a:spLocks/>
              </p:cNvSpPr>
              <p:nvPr/>
            </p:nvSpPr>
            <p:spPr bwMode="auto">
              <a:xfrm>
                <a:off x="1857" y="2202"/>
                <a:ext cx="5" cy="4"/>
              </a:xfrm>
              <a:custGeom>
                <a:avLst/>
                <a:gdLst>
                  <a:gd name="T0" fmla="*/ 5 w 5"/>
                  <a:gd name="T1" fmla="*/ 2 h 4"/>
                  <a:gd name="T2" fmla="*/ 5 w 5"/>
                  <a:gd name="T3" fmla="*/ 2 h 4"/>
                  <a:gd name="T4" fmla="*/ 5 w 5"/>
                  <a:gd name="T5" fmla="*/ 3 h 4"/>
                  <a:gd name="T6" fmla="*/ 4 w 5"/>
                  <a:gd name="T7" fmla="*/ 3 h 4"/>
                  <a:gd name="T8" fmla="*/ 4 w 5"/>
                  <a:gd name="T9" fmla="*/ 4 h 4"/>
                  <a:gd name="T10" fmla="*/ 3 w 5"/>
                  <a:gd name="T11" fmla="*/ 4 h 4"/>
                  <a:gd name="T12" fmla="*/ 3 w 5"/>
                  <a:gd name="T13" fmla="*/ 4 h 4"/>
                  <a:gd name="T14" fmla="*/ 2 w 5"/>
                  <a:gd name="T15" fmla="*/ 4 h 4"/>
                  <a:gd name="T16" fmla="*/ 1 w 5"/>
                  <a:gd name="T17" fmla="*/ 4 h 4"/>
                  <a:gd name="T18" fmla="*/ 1 w 5"/>
                  <a:gd name="T19" fmla="*/ 3 h 4"/>
                  <a:gd name="T20" fmla="*/ 0 w 5"/>
                  <a:gd name="T21" fmla="*/ 2 h 4"/>
                  <a:gd name="T22" fmla="*/ 0 w 5"/>
                  <a:gd name="T23" fmla="*/ 2 h 4"/>
                  <a:gd name="T24" fmla="*/ 1 w 5"/>
                  <a:gd name="T25" fmla="*/ 1 h 4"/>
                  <a:gd name="T26" fmla="*/ 1 w 5"/>
                  <a:gd name="T27" fmla="*/ 1 h 4"/>
                  <a:gd name="T28" fmla="*/ 2 w 5"/>
                  <a:gd name="T29" fmla="*/ 0 h 4"/>
                  <a:gd name="T30" fmla="*/ 3 w 5"/>
                  <a:gd name="T31" fmla="*/ 0 h 4"/>
                  <a:gd name="T32" fmla="*/ 3 w 5"/>
                  <a:gd name="T33" fmla="*/ 0 h 4"/>
                  <a:gd name="T34" fmla="*/ 4 w 5"/>
                  <a:gd name="T35" fmla="*/ 0 h 4"/>
                  <a:gd name="T36" fmla="*/ 4 w 5"/>
                  <a:gd name="T37" fmla="*/ 0 h 4"/>
                  <a:gd name="T38" fmla="*/ 5 w 5"/>
                  <a:gd name="T39" fmla="*/ 1 h 4"/>
                  <a:gd name="T40" fmla="*/ 5 w 5"/>
                  <a:gd name="T41" fmla="*/ 2 h 4"/>
                  <a:gd name="T42" fmla="*/ 5 w 5"/>
                  <a:gd name="T43" fmla="*/ 2 h 4"/>
                  <a:gd name="T44" fmla="*/ 5 w 5"/>
                  <a:gd name="T45" fmla="*/ 2 h 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4"/>
                  <a:gd name="T71" fmla="*/ 5 w 5"/>
                  <a:gd name="T72" fmla="*/ 4 h 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4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2" name="Freeform 353"/>
              <p:cNvSpPr>
                <a:spLocks/>
              </p:cNvSpPr>
              <p:nvPr/>
            </p:nvSpPr>
            <p:spPr bwMode="auto">
              <a:xfrm>
                <a:off x="1859" y="2203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3 h 3"/>
                  <a:gd name="T14" fmla="*/ 0 w 3"/>
                  <a:gd name="T15" fmla="*/ 2 h 3"/>
                  <a:gd name="T16" fmla="*/ 0 w 3"/>
                  <a:gd name="T17" fmla="*/ 1 h 3"/>
                  <a:gd name="T18" fmla="*/ 0 w 3"/>
                  <a:gd name="T19" fmla="*/ 1 h 3"/>
                  <a:gd name="T20" fmla="*/ 0 w 3"/>
                  <a:gd name="T21" fmla="*/ 0 h 3"/>
                  <a:gd name="T22" fmla="*/ 1 w 3"/>
                  <a:gd name="T23" fmla="*/ 0 h 3"/>
                  <a:gd name="T24" fmla="*/ 1 w 3"/>
                  <a:gd name="T25" fmla="*/ 0 h 3"/>
                  <a:gd name="T26" fmla="*/ 2 w 3"/>
                  <a:gd name="T27" fmla="*/ 0 h 3"/>
                  <a:gd name="T28" fmla="*/ 2 w 3"/>
                  <a:gd name="T29" fmla="*/ 0 h 3"/>
                  <a:gd name="T30" fmla="*/ 3 w 3"/>
                  <a:gd name="T31" fmla="*/ 0 h 3"/>
                  <a:gd name="T32" fmla="*/ 3 w 3"/>
                  <a:gd name="T33" fmla="*/ 1 h 3"/>
                  <a:gd name="T34" fmla="*/ 3 w 3"/>
                  <a:gd name="T35" fmla="*/ 1 h 3"/>
                  <a:gd name="T36" fmla="*/ 3 w 3"/>
                  <a:gd name="T37" fmla="*/ 1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"/>
                  <a:gd name="T58" fmla="*/ 0 h 3"/>
                  <a:gd name="T59" fmla="*/ 3 w 3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3" name="Freeform 354"/>
              <p:cNvSpPr>
                <a:spLocks/>
              </p:cNvSpPr>
              <p:nvPr/>
            </p:nvSpPr>
            <p:spPr bwMode="auto">
              <a:xfrm>
                <a:off x="1860" y="2204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4" name="Freeform 355"/>
              <p:cNvSpPr>
                <a:spLocks/>
              </p:cNvSpPr>
              <p:nvPr/>
            </p:nvSpPr>
            <p:spPr bwMode="auto">
              <a:xfrm>
                <a:off x="1856" y="2048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1 w 1"/>
                  <a:gd name="T23" fmla="*/ 0 h 1"/>
                  <a:gd name="T24" fmla="*/ 1 w 1"/>
                  <a:gd name="T25" fmla="*/ 1 h 1"/>
                  <a:gd name="T26" fmla="*/ 1 w 1"/>
                  <a:gd name="T27" fmla="*/ 1 h 1"/>
                  <a:gd name="T28" fmla="*/ 1 w 1"/>
                  <a:gd name="T29" fmla="*/ 1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5" name="Freeform 356"/>
              <p:cNvSpPr>
                <a:spLocks/>
              </p:cNvSpPr>
              <p:nvPr/>
            </p:nvSpPr>
            <p:spPr bwMode="auto">
              <a:xfrm>
                <a:off x="1856" y="2050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1 h 1"/>
                  <a:gd name="T18" fmla="*/ 0 w 1"/>
                  <a:gd name="T19" fmla="*/ 0 h 1"/>
                  <a:gd name="T20" fmla="*/ 0 w 1"/>
                  <a:gd name="T21" fmla="*/ 0 h 1"/>
                  <a:gd name="T22" fmla="*/ 1 w 1"/>
                  <a:gd name="T23" fmla="*/ 1 h 1"/>
                  <a:gd name="T24" fmla="*/ 1 w 1"/>
                  <a:gd name="T25" fmla="*/ 1 h 1"/>
                  <a:gd name="T26" fmla="*/ 1 w 1"/>
                  <a:gd name="T27" fmla="*/ 1 h 1"/>
                  <a:gd name="T28" fmla="*/ 1 w 1"/>
                  <a:gd name="T29" fmla="*/ 1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6" name="Freeform 357"/>
              <p:cNvSpPr>
                <a:spLocks/>
              </p:cNvSpPr>
              <p:nvPr/>
            </p:nvSpPr>
            <p:spPr bwMode="auto">
              <a:xfrm>
                <a:off x="1856" y="2052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1 w 1"/>
                  <a:gd name="T5" fmla="*/ 1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1 h 2"/>
                  <a:gd name="T14" fmla="*/ 0 w 1"/>
                  <a:gd name="T15" fmla="*/ 1 h 2"/>
                  <a:gd name="T16" fmla="*/ 0 w 1"/>
                  <a:gd name="T17" fmla="*/ 0 h 2"/>
                  <a:gd name="T18" fmla="*/ 0 w 1"/>
                  <a:gd name="T19" fmla="*/ 0 h 2"/>
                  <a:gd name="T20" fmla="*/ 0 w 1"/>
                  <a:gd name="T21" fmla="*/ 0 h 2"/>
                  <a:gd name="T22" fmla="*/ 1 w 1"/>
                  <a:gd name="T23" fmla="*/ 0 h 2"/>
                  <a:gd name="T24" fmla="*/ 1 w 1"/>
                  <a:gd name="T25" fmla="*/ 1 h 2"/>
                  <a:gd name="T26" fmla="*/ 1 w 1"/>
                  <a:gd name="T27" fmla="*/ 1 h 2"/>
                  <a:gd name="T28" fmla="*/ 1 w 1"/>
                  <a:gd name="T29" fmla="*/ 1 h 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2"/>
                  <a:gd name="T47" fmla="*/ 1 w 1"/>
                  <a:gd name="T48" fmla="*/ 2 h 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2">
                    <a:moveTo>
                      <a:pt x="1" y="1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7" name="Freeform 358"/>
              <p:cNvSpPr>
                <a:spLocks/>
              </p:cNvSpPr>
              <p:nvPr/>
            </p:nvSpPr>
            <p:spPr bwMode="auto">
              <a:xfrm>
                <a:off x="1864" y="2035"/>
                <a:ext cx="8" cy="26"/>
              </a:xfrm>
              <a:custGeom>
                <a:avLst/>
                <a:gdLst>
                  <a:gd name="T0" fmla="*/ 0 w 8"/>
                  <a:gd name="T1" fmla="*/ 1 h 26"/>
                  <a:gd name="T2" fmla="*/ 0 w 8"/>
                  <a:gd name="T3" fmla="*/ 17 h 26"/>
                  <a:gd name="T4" fmla="*/ 0 w 8"/>
                  <a:gd name="T5" fmla="*/ 17 h 26"/>
                  <a:gd name="T6" fmla="*/ 0 w 8"/>
                  <a:gd name="T7" fmla="*/ 21 h 26"/>
                  <a:gd name="T8" fmla="*/ 1 w 8"/>
                  <a:gd name="T9" fmla="*/ 23 h 26"/>
                  <a:gd name="T10" fmla="*/ 1 w 8"/>
                  <a:gd name="T11" fmla="*/ 25 h 26"/>
                  <a:gd name="T12" fmla="*/ 2 w 8"/>
                  <a:gd name="T13" fmla="*/ 25 h 26"/>
                  <a:gd name="T14" fmla="*/ 2 w 8"/>
                  <a:gd name="T15" fmla="*/ 25 h 26"/>
                  <a:gd name="T16" fmla="*/ 2 w 8"/>
                  <a:gd name="T17" fmla="*/ 26 h 26"/>
                  <a:gd name="T18" fmla="*/ 2 w 8"/>
                  <a:gd name="T19" fmla="*/ 25 h 26"/>
                  <a:gd name="T20" fmla="*/ 8 w 8"/>
                  <a:gd name="T21" fmla="*/ 24 h 26"/>
                  <a:gd name="T22" fmla="*/ 8 w 8"/>
                  <a:gd name="T23" fmla="*/ 16 h 26"/>
                  <a:gd name="T24" fmla="*/ 8 w 8"/>
                  <a:gd name="T25" fmla="*/ 0 h 26"/>
                  <a:gd name="T26" fmla="*/ 0 w 8"/>
                  <a:gd name="T27" fmla="*/ 1 h 26"/>
                  <a:gd name="T28" fmla="*/ 0 w 8"/>
                  <a:gd name="T29" fmla="*/ 1 h 2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"/>
                  <a:gd name="T46" fmla="*/ 0 h 26"/>
                  <a:gd name="T47" fmla="*/ 8 w 8"/>
                  <a:gd name="T48" fmla="*/ 26 h 2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" h="26">
                    <a:moveTo>
                      <a:pt x="0" y="1"/>
                    </a:moveTo>
                    <a:lnTo>
                      <a:pt x="0" y="17"/>
                    </a:lnTo>
                    <a:lnTo>
                      <a:pt x="0" y="21"/>
                    </a:lnTo>
                    <a:lnTo>
                      <a:pt x="1" y="23"/>
                    </a:lnTo>
                    <a:lnTo>
                      <a:pt x="1" y="25"/>
                    </a:lnTo>
                    <a:lnTo>
                      <a:pt x="2" y="25"/>
                    </a:lnTo>
                    <a:lnTo>
                      <a:pt x="2" y="26"/>
                    </a:lnTo>
                    <a:lnTo>
                      <a:pt x="2" y="25"/>
                    </a:lnTo>
                    <a:lnTo>
                      <a:pt x="8" y="24"/>
                    </a:lnTo>
                    <a:lnTo>
                      <a:pt x="8" y="16"/>
                    </a:lnTo>
                    <a:lnTo>
                      <a:pt x="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8" name="Freeform 359"/>
              <p:cNvSpPr>
                <a:spLocks/>
              </p:cNvSpPr>
              <p:nvPr/>
            </p:nvSpPr>
            <p:spPr bwMode="auto">
              <a:xfrm>
                <a:off x="1864" y="2035"/>
                <a:ext cx="8" cy="19"/>
              </a:xfrm>
              <a:custGeom>
                <a:avLst/>
                <a:gdLst>
                  <a:gd name="T0" fmla="*/ 0 w 8"/>
                  <a:gd name="T1" fmla="*/ 1 h 19"/>
                  <a:gd name="T2" fmla="*/ 1 w 8"/>
                  <a:gd name="T3" fmla="*/ 17 h 19"/>
                  <a:gd name="T4" fmla="*/ 1 w 8"/>
                  <a:gd name="T5" fmla="*/ 17 h 19"/>
                  <a:gd name="T6" fmla="*/ 2 w 8"/>
                  <a:gd name="T7" fmla="*/ 18 h 19"/>
                  <a:gd name="T8" fmla="*/ 3 w 8"/>
                  <a:gd name="T9" fmla="*/ 19 h 19"/>
                  <a:gd name="T10" fmla="*/ 5 w 8"/>
                  <a:gd name="T11" fmla="*/ 19 h 19"/>
                  <a:gd name="T12" fmla="*/ 5 w 8"/>
                  <a:gd name="T13" fmla="*/ 19 h 19"/>
                  <a:gd name="T14" fmla="*/ 7 w 8"/>
                  <a:gd name="T15" fmla="*/ 18 h 19"/>
                  <a:gd name="T16" fmla="*/ 8 w 8"/>
                  <a:gd name="T17" fmla="*/ 17 h 19"/>
                  <a:gd name="T18" fmla="*/ 8 w 8"/>
                  <a:gd name="T19" fmla="*/ 16 h 19"/>
                  <a:gd name="T20" fmla="*/ 8 w 8"/>
                  <a:gd name="T21" fmla="*/ 0 h 19"/>
                  <a:gd name="T22" fmla="*/ 0 w 8"/>
                  <a:gd name="T23" fmla="*/ 1 h 19"/>
                  <a:gd name="T24" fmla="*/ 0 w 8"/>
                  <a:gd name="T25" fmla="*/ 1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"/>
                  <a:gd name="T40" fmla="*/ 0 h 19"/>
                  <a:gd name="T41" fmla="*/ 8 w 8"/>
                  <a:gd name="T42" fmla="*/ 19 h 1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" h="19">
                    <a:moveTo>
                      <a:pt x="0" y="1"/>
                    </a:moveTo>
                    <a:lnTo>
                      <a:pt x="1" y="17"/>
                    </a:lnTo>
                    <a:lnTo>
                      <a:pt x="2" y="18"/>
                    </a:lnTo>
                    <a:lnTo>
                      <a:pt x="3" y="19"/>
                    </a:lnTo>
                    <a:lnTo>
                      <a:pt x="5" y="19"/>
                    </a:lnTo>
                    <a:lnTo>
                      <a:pt x="7" y="18"/>
                    </a:lnTo>
                    <a:lnTo>
                      <a:pt x="8" y="17"/>
                    </a:lnTo>
                    <a:lnTo>
                      <a:pt x="8" y="16"/>
                    </a:lnTo>
                    <a:lnTo>
                      <a:pt x="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99" name="Freeform 360"/>
              <p:cNvSpPr>
                <a:spLocks/>
              </p:cNvSpPr>
              <p:nvPr/>
            </p:nvSpPr>
            <p:spPr bwMode="auto">
              <a:xfrm>
                <a:off x="1866" y="2035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5 w 5"/>
                  <a:gd name="T5" fmla="*/ 3 h 5"/>
                  <a:gd name="T6" fmla="*/ 4 w 5"/>
                  <a:gd name="T7" fmla="*/ 4 h 5"/>
                  <a:gd name="T8" fmla="*/ 3 w 5"/>
                  <a:gd name="T9" fmla="*/ 5 h 5"/>
                  <a:gd name="T10" fmla="*/ 2 w 5"/>
                  <a:gd name="T11" fmla="*/ 5 h 5"/>
                  <a:gd name="T12" fmla="*/ 2 w 5"/>
                  <a:gd name="T13" fmla="*/ 5 h 5"/>
                  <a:gd name="T14" fmla="*/ 1 w 5"/>
                  <a:gd name="T15" fmla="*/ 5 h 5"/>
                  <a:gd name="T16" fmla="*/ 1 w 5"/>
                  <a:gd name="T17" fmla="*/ 4 h 5"/>
                  <a:gd name="T18" fmla="*/ 0 w 5"/>
                  <a:gd name="T19" fmla="*/ 3 h 5"/>
                  <a:gd name="T20" fmla="*/ 0 w 5"/>
                  <a:gd name="T21" fmla="*/ 2 h 5"/>
                  <a:gd name="T22" fmla="*/ 0 w 5"/>
                  <a:gd name="T23" fmla="*/ 2 h 5"/>
                  <a:gd name="T24" fmla="*/ 0 w 5"/>
                  <a:gd name="T25" fmla="*/ 1 h 5"/>
                  <a:gd name="T26" fmla="*/ 1 w 5"/>
                  <a:gd name="T27" fmla="*/ 0 h 5"/>
                  <a:gd name="T28" fmla="*/ 1 w 5"/>
                  <a:gd name="T29" fmla="*/ 0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0 h 5"/>
                  <a:gd name="T38" fmla="*/ 5 w 5"/>
                  <a:gd name="T39" fmla="*/ 1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0" name="Freeform 361"/>
              <p:cNvSpPr>
                <a:spLocks/>
              </p:cNvSpPr>
              <p:nvPr/>
            </p:nvSpPr>
            <p:spPr bwMode="auto">
              <a:xfrm>
                <a:off x="1867" y="2036"/>
                <a:ext cx="4" cy="3"/>
              </a:xfrm>
              <a:custGeom>
                <a:avLst/>
                <a:gdLst>
                  <a:gd name="T0" fmla="*/ 4 w 4"/>
                  <a:gd name="T1" fmla="*/ 1 h 3"/>
                  <a:gd name="T2" fmla="*/ 4 w 4"/>
                  <a:gd name="T3" fmla="*/ 1 h 3"/>
                  <a:gd name="T4" fmla="*/ 3 w 4"/>
                  <a:gd name="T5" fmla="*/ 3 h 3"/>
                  <a:gd name="T6" fmla="*/ 2 w 4"/>
                  <a:gd name="T7" fmla="*/ 3 h 3"/>
                  <a:gd name="T8" fmla="*/ 2 w 4"/>
                  <a:gd name="T9" fmla="*/ 3 h 3"/>
                  <a:gd name="T10" fmla="*/ 1 w 4"/>
                  <a:gd name="T11" fmla="*/ 3 h 3"/>
                  <a:gd name="T12" fmla="*/ 1 w 4"/>
                  <a:gd name="T13" fmla="*/ 3 h 3"/>
                  <a:gd name="T14" fmla="*/ 0 w 4"/>
                  <a:gd name="T15" fmla="*/ 2 h 3"/>
                  <a:gd name="T16" fmla="*/ 0 w 4"/>
                  <a:gd name="T17" fmla="*/ 2 h 3"/>
                  <a:gd name="T18" fmla="*/ 0 w 4"/>
                  <a:gd name="T19" fmla="*/ 2 h 3"/>
                  <a:gd name="T20" fmla="*/ 1 w 4"/>
                  <a:gd name="T21" fmla="*/ 0 h 3"/>
                  <a:gd name="T22" fmla="*/ 2 w 4"/>
                  <a:gd name="T23" fmla="*/ 0 h 3"/>
                  <a:gd name="T24" fmla="*/ 2 w 4"/>
                  <a:gd name="T25" fmla="*/ 0 h 3"/>
                  <a:gd name="T26" fmla="*/ 3 w 4"/>
                  <a:gd name="T27" fmla="*/ 0 h 3"/>
                  <a:gd name="T28" fmla="*/ 3 w 4"/>
                  <a:gd name="T29" fmla="*/ 0 h 3"/>
                  <a:gd name="T30" fmla="*/ 4 w 4"/>
                  <a:gd name="T31" fmla="*/ 1 h 3"/>
                  <a:gd name="T32" fmla="*/ 4 w 4"/>
                  <a:gd name="T33" fmla="*/ 1 h 3"/>
                  <a:gd name="T34" fmla="*/ 4 w 4"/>
                  <a:gd name="T35" fmla="*/ 1 h 3"/>
                  <a:gd name="T36" fmla="*/ 4 w 4"/>
                  <a:gd name="T37" fmla="*/ 1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3"/>
                  <a:gd name="T59" fmla="*/ 4 w 4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1" name="Freeform 362"/>
              <p:cNvSpPr>
                <a:spLocks/>
              </p:cNvSpPr>
              <p:nvPr/>
            </p:nvSpPr>
            <p:spPr bwMode="auto">
              <a:xfrm>
                <a:off x="1869" y="203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2" name="Freeform 363"/>
              <p:cNvSpPr>
                <a:spLocks/>
              </p:cNvSpPr>
              <p:nvPr/>
            </p:nvSpPr>
            <p:spPr bwMode="auto">
              <a:xfrm>
                <a:off x="1865" y="2178"/>
                <a:ext cx="9" cy="27"/>
              </a:xfrm>
              <a:custGeom>
                <a:avLst/>
                <a:gdLst>
                  <a:gd name="T0" fmla="*/ 0 w 9"/>
                  <a:gd name="T1" fmla="*/ 24 h 27"/>
                  <a:gd name="T2" fmla="*/ 0 w 9"/>
                  <a:gd name="T3" fmla="*/ 1 h 27"/>
                  <a:gd name="T4" fmla="*/ 8 w 9"/>
                  <a:gd name="T5" fmla="*/ 0 h 27"/>
                  <a:gd name="T6" fmla="*/ 9 w 9"/>
                  <a:gd name="T7" fmla="*/ 1 h 27"/>
                  <a:gd name="T8" fmla="*/ 9 w 9"/>
                  <a:gd name="T9" fmla="*/ 9 h 27"/>
                  <a:gd name="T10" fmla="*/ 7 w 9"/>
                  <a:gd name="T11" fmla="*/ 9 h 27"/>
                  <a:gd name="T12" fmla="*/ 7 w 9"/>
                  <a:gd name="T13" fmla="*/ 25 h 27"/>
                  <a:gd name="T14" fmla="*/ 7 w 9"/>
                  <a:gd name="T15" fmla="*/ 25 h 27"/>
                  <a:gd name="T16" fmla="*/ 7 w 9"/>
                  <a:gd name="T17" fmla="*/ 25 h 27"/>
                  <a:gd name="T18" fmla="*/ 6 w 9"/>
                  <a:gd name="T19" fmla="*/ 26 h 27"/>
                  <a:gd name="T20" fmla="*/ 5 w 9"/>
                  <a:gd name="T21" fmla="*/ 26 h 27"/>
                  <a:gd name="T22" fmla="*/ 5 w 9"/>
                  <a:gd name="T23" fmla="*/ 26 h 27"/>
                  <a:gd name="T24" fmla="*/ 4 w 9"/>
                  <a:gd name="T25" fmla="*/ 27 h 27"/>
                  <a:gd name="T26" fmla="*/ 2 w 9"/>
                  <a:gd name="T27" fmla="*/ 26 h 27"/>
                  <a:gd name="T28" fmla="*/ 1 w 9"/>
                  <a:gd name="T29" fmla="*/ 26 h 27"/>
                  <a:gd name="T30" fmla="*/ 1 w 9"/>
                  <a:gd name="T31" fmla="*/ 25 h 27"/>
                  <a:gd name="T32" fmla="*/ 0 w 9"/>
                  <a:gd name="T33" fmla="*/ 24 h 27"/>
                  <a:gd name="T34" fmla="*/ 0 w 9"/>
                  <a:gd name="T35" fmla="*/ 24 h 27"/>
                  <a:gd name="T36" fmla="*/ 0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4"/>
                    </a:moveTo>
                    <a:lnTo>
                      <a:pt x="0" y="1"/>
                    </a:lnTo>
                    <a:lnTo>
                      <a:pt x="8" y="0"/>
                    </a:lnTo>
                    <a:lnTo>
                      <a:pt x="9" y="1"/>
                    </a:lnTo>
                    <a:lnTo>
                      <a:pt x="9" y="9"/>
                    </a:lnTo>
                    <a:lnTo>
                      <a:pt x="7" y="9"/>
                    </a:lnTo>
                    <a:lnTo>
                      <a:pt x="7" y="25"/>
                    </a:lnTo>
                    <a:lnTo>
                      <a:pt x="6" y="26"/>
                    </a:lnTo>
                    <a:lnTo>
                      <a:pt x="5" y="26"/>
                    </a:lnTo>
                    <a:lnTo>
                      <a:pt x="4" y="27"/>
                    </a:lnTo>
                    <a:lnTo>
                      <a:pt x="2" y="26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3" name="Freeform 364"/>
              <p:cNvSpPr>
                <a:spLocks/>
              </p:cNvSpPr>
              <p:nvPr/>
            </p:nvSpPr>
            <p:spPr bwMode="auto">
              <a:xfrm>
                <a:off x="1866" y="2178"/>
                <a:ext cx="8" cy="27"/>
              </a:xfrm>
              <a:custGeom>
                <a:avLst/>
                <a:gdLst>
                  <a:gd name="T0" fmla="*/ 0 w 8"/>
                  <a:gd name="T1" fmla="*/ 24 h 27"/>
                  <a:gd name="T2" fmla="*/ 0 w 8"/>
                  <a:gd name="T3" fmla="*/ 1 h 27"/>
                  <a:gd name="T4" fmla="*/ 7 w 8"/>
                  <a:gd name="T5" fmla="*/ 0 h 27"/>
                  <a:gd name="T6" fmla="*/ 8 w 8"/>
                  <a:gd name="T7" fmla="*/ 1 h 27"/>
                  <a:gd name="T8" fmla="*/ 8 w 8"/>
                  <a:gd name="T9" fmla="*/ 9 h 27"/>
                  <a:gd name="T10" fmla="*/ 7 w 8"/>
                  <a:gd name="T11" fmla="*/ 9 h 27"/>
                  <a:gd name="T12" fmla="*/ 7 w 8"/>
                  <a:gd name="T13" fmla="*/ 25 h 27"/>
                  <a:gd name="T14" fmla="*/ 7 w 8"/>
                  <a:gd name="T15" fmla="*/ 25 h 27"/>
                  <a:gd name="T16" fmla="*/ 6 w 8"/>
                  <a:gd name="T17" fmla="*/ 25 h 27"/>
                  <a:gd name="T18" fmla="*/ 6 w 8"/>
                  <a:gd name="T19" fmla="*/ 26 h 27"/>
                  <a:gd name="T20" fmla="*/ 4 w 8"/>
                  <a:gd name="T21" fmla="*/ 27 h 27"/>
                  <a:gd name="T22" fmla="*/ 4 w 8"/>
                  <a:gd name="T23" fmla="*/ 27 h 27"/>
                  <a:gd name="T24" fmla="*/ 3 w 8"/>
                  <a:gd name="T25" fmla="*/ 27 h 27"/>
                  <a:gd name="T26" fmla="*/ 2 w 8"/>
                  <a:gd name="T27" fmla="*/ 27 h 27"/>
                  <a:gd name="T28" fmla="*/ 0 w 8"/>
                  <a:gd name="T29" fmla="*/ 26 h 27"/>
                  <a:gd name="T30" fmla="*/ 0 w 8"/>
                  <a:gd name="T31" fmla="*/ 25 h 27"/>
                  <a:gd name="T32" fmla="*/ 0 w 8"/>
                  <a:gd name="T33" fmla="*/ 24 h 27"/>
                  <a:gd name="T34" fmla="*/ 0 w 8"/>
                  <a:gd name="T35" fmla="*/ 24 h 27"/>
                  <a:gd name="T36" fmla="*/ 0 w 8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"/>
                  <a:gd name="T58" fmla="*/ 0 h 27"/>
                  <a:gd name="T59" fmla="*/ 8 w 8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" h="27">
                    <a:moveTo>
                      <a:pt x="0" y="24"/>
                    </a:moveTo>
                    <a:lnTo>
                      <a:pt x="0" y="1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8" y="9"/>
                    </a:lnTo>
                    <a:lnTo>
                      <a:pt x="7" y="9"/>
                    </a:lnTo>
                    <a:lnTo>
                      <a:pt x="7" y="25"/>
                    </a:lnTo>
                    <a:lnTo>
                      <a:pt x="6" y="25"/>
                    </a:lnTo>
                    <a:lnTo>
                      <a:pt x="6" y="26"/>
                    </a:lnTo>
                    <a:lnTo>
                      <a:pt x="4" y="27"/>
                    </a:lnTo>
                    <a:lnTo>
                      <a:pt x="3" y="27"/>
                    </a:lnTo>
                    <a:lnTo>
                      <a:pt x="2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4" name="Freeform 365"/>
              <p:cNvSpPr>
                <a:spLocks/>
              </p:cNvSpPr>
              <p:nvPr/>
            </p:nvSpPr>
            <p:spPr bwMode="auto">
              <a:xfrm>
                <a:off x="1867" y="2200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5 w 5"/>
                  <a:gd name="T5" fmla="*/ 3 h 5"/>
                  <a:gd name="T6" fmla="*/ 5 w 5"/>
                  <a:gd name="T7" fmla="*/ 4 h 5"/>
                  <a:gd name="T8" fmla="*/ 4 w 5"/>
                  <a:gd name="T9" fmla="*/ 4 h 5"/>
                  <a:gd name="T10" fmla="*/ 3 w 5"/>
                  <a:gd name="T11" fmla="*/ 5 h 5"/>
                  <a:gd name="T12" fmla="*/ 3 w 5"/>
                  <a:gd name="T13" fmla="*/ 5 h 5"/>
                  <a:gd name="T14" fmla="*/ 2 w 5"/>
                  <a:gd name="T15" fmla="*/ 5 h 5"/>
                  <a:gd name="T16" fmla="*/ 1 w 5"/>
                  <a:gd name="T17" fmla="*/ 4 h 5"/>
                  <a:gd name="T18" fmla="*/ 0 w 5"/>
                  <a:gd name="T19" fmla="*/ 3 h 5"/>
                  <a:gd name="T20" fmla="*/ 0 w 5"/>
                  <a:gd name="T21" fmla="*/ 3 h 5"/>
                  <a:gd name="T22" fmla="*/ 0 w 5"/>
                  <a:gd name="T23" fmla="*/ 3 h 5"/>
                  <a:gd name="T24" fmla="*/ 0 w 5"/>
                  <a:gd name="T25" fmla="*/ 2 h 5"/>
                  <a:gd name="T26" fmla="*/ 1 w 5"/>
                  <a:gd name="T27" fmla="*/ 1 h 5"/>
                  <a:gd name="T28" fmla="*/ 2 w 5"/>
                  <a:gd name="T29" fmla="*/ 0 h 5"/>
                  <a:gd name="T30" fmla="*/ 3 w 5"/>
                  <a:gd name="T31" fmla="*/ 0 h 5"/>
                  <a:gd name="T32" fmla="*/ 3 w 5"/>
                  <a:gd name="T33" fmla="*/ 0 h 5"/>
                  <a:gd name="T34" fmla="*/ 4 w 5"/>
                  <a:gd name="T35" fmla="*/ 0 h 5"/>
                  <a:gd name="T36" fmla="*/ 5 w 5"/>
                  <a:gd name="T37" fmla="*/ 1 h 5"/>
                  <a:gd name="T38" fmla="*/ 5 w 5"/>
                  <a:gd name="T39" fmla="*/ 1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5" name="Freeform 366"/>
              <p:cNvSpPr>
                <a:spLocks/>
              </p:cNvSpPr>
              <p:nvPr/>
            </p:nvSpPr>
            <p:spPr bwMode="auto">
              <a:xfrm>
                <a:off x="1869" y="2201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3 w 3"/>
                  <a:gd name="T5" fmla="*/ 3 h 3"/>
                  <a:gd name="T6" fmla="*/ 1 w 3"/>
                  <a:gd name="T7" fmla="*/ 3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3 h 3"/>
                  <a:gd name="T14" fmla="*/ 0 w 3"/>
                  <a:gd name="T15" fmla="*/ 2 h 3"/>
                  <a:gd name="T16" fmla="*/ 0 w 3"/>
                  <a:gd name="T17" fmla="*/ 2 h 3"/>
                  <a:gd name="T18" fmla="*/ 0 w 3"/>
                  <a:gd name="T19" fmla="*/ 2 h 3"/>
                  <a:gd name="T20" fmla="*/ 0 w 3"/>
                  <a:gd name="T21" fmla="*/ 1 h 3"/>
                  <a:gd name="T22" fmla="*/ 1 w 3"/>
                  <a:gd name="T23" fmla="*/ 0 h 3"/>
                  <a:gd name="T24" fmla="*/ 1 w 3"/>
                  <a:gd name="T25" fmla="*/ 0 h 3"/>
                  <a:gd name="T26" fmla="*/ 2 w 3"/>
                  <a:gd name="T27" fmla="*/ 0 h 3"/>
                  <a:gd name="T28" fmla="*/ 3 w 3"/>
                  <a:gd name="T29" fmla="*/ 0 h 3"/>
                  <a:gd name="T30" fmla="*/ 3 w 3"/>
                  <a:gd name="T31" fmla="*/ 1 h 3"/>
                  <a:gd name="T32" fmla="*/ 3 w 3"/>
                  <a:gd name="T33" fmla="*/ 2 h 3"/>
                  <a:gd name="T34" fmla="*/ 3 w 3"/>
                  <a:gd name="T35" fmla="*/ 2 h 3"/>
                  <a:gd name="T36" fmla="*/ 3 w 3"/>
                  <a:gd name="T37" fmla="*/ 2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"/>
                  <a:gd name="T58" fmla="*/ 0 h 3"/>
                  <a:gd name="T59" fmla="*/ 3 w 3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6" name="Freeform 367"/>
              <p:cNvSpPr>
                <a:spLocks/>
              </p:cNvSpPr>
              <p:nvPr/>
            </p:nvSpPr>
            <p:spPr bwMode="auto">
              <a:xfrm>
                <a:off x="1870" y="2202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1 w 1"/>
                  <a:gd name="T13" fmla="*/ 0 h 1"/>
                  <a:gd name="T14" fmla="*/ 1 w 1"/>
                  <a:gd name="T15" fmla="*/ 0 h 1"/>
                  <a:gd name="T16" fmla="*/ 1 w 1"/>
                  <a:gd name="T17" fmla="*/ 1 h 1"/>
                  <a:gd name="T18" fmla="*/ 1 w 1"/>
                  <a:gd name="T19" fmla="*/ 1 h 1"/>
                  <a:gd name="T20" fmla="*/ 1 w 1"/>
                  <a:gd name="T21" fmla="*/ 1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7" name="Freeform 368"/>
              <p:cNvSpPr>
                <a:spLocks/>
              </p:cNvSpPr>
              <p:nvPr/>
            </p:nvSpPr>
            <p:spPr bwMode="auto">
              <a:xfrm>
                <a:off x="1866" y="2046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1 h 2"/>
                  <a:gd name="T14" fmla="*/ 0 w 1"/>
                  <a:gd name="T15" fmla="*/ 1 h 2"/>
                  <a:gd name="T16" fmla="*/ 0 w 1"/>
                  <a:gd name="T17" fmla="*/ 1 h 2"/>
                  <a:gd name="T18" fmla="*/ 0 w 1"/>
                  <a:gd name="T19" fmla="*/ 0 h 2"/>
                  <a:gd name="T20" fmla="*/ 0 w 1"/>
                  <a:gd name="T21" fmla="*/ 0 h 2"/>
                  <a:gd name="T22" fmla="*/ 1 w 1"/>
                  <a:gd name="T23" fmla="*/ 0 h 2"/>
                  <a:gd name="T24" fmla="*/ 1 w 1"/>
                  <a:gd name="T25" fmla="*/ 1 h 2"/>
                  <a:gd name="T26" fmla="*/ 1 w 1"/>
                  <a:gd name="T27" fmla="*/ 1 h 2"/>
                  <a:gd name="T28" fmla="*/ 1 w 1"/>
                  <a:gd name="T29" fmla="*/ 1 h 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2"/>
                  <a:gd name="T47" fmla="*/ 1 w 1"/>
                  <a:gd name="T48" fmla="*/ 2 h 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2">
                    <a:moveTo>
                      <a:pt x="1" y="1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8" name="Freeform 369"/>
              <p:cNvSpPr>
                <a:spLocks/>
              </p:cNvSpPr>
              <p:nvPr/>
            </p:nvSpPr>
            <p:spPr bwMode="auto">
              <a:xfrm>
                <a:off x="1866" y="2049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1 w 1"/>
                  <a:gd name="T23" fmla="*/ 0 h 1"/>
                  <a:gd name="T24" fmla="*/ 1 w 1"/>
                  <a:gd name="T25" fmla="*/ 0 h 1"/>
                  <a:gd name="T26" fmla="*/ 1 w 1"/>
                  <a:gd name="T27" fmla="*/ 0 h 1"/>
                  <a:gd name="T28" fmla="*/ 1 w 1"/>
                  <a:gd name="T29" fmla="*/ 0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09" name="Freeform 370"/>
              <p:cNvSpPr>
                <a:spLocks/>
              </p:cNvSpPr>
              <p:nvPr/>
            </p:nvSpPr>
            <p:spPr bwMode="auto">
              <a:xfrm>
                <a:off x="1866" y="205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1 w 1"/>
                  <a:gd name="T23" fmla="*/ 0 h 1"/>
                  <a:gd name="T24" fmla="*/ 1 w 1"/>
                  <a:gd name="T25" fmla="*/ 0 h 1"/>
                  <a:gd name="T26" fmla="*/ 1 w 1"/>
                  <a:gd name="T27" fmla="*/ 0 h 1"/>
                  <a:gd name="T28" fmla="*/ 1 w 1"/>
                  <a:gd name="T29" fmla="*/ 0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1"/>
                  <a:gd name="T47" fmla="*/ 1 w 1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0" name="Freeform 371"/>
              <p:cNvSpPr>
                <a:spLocks/>
              </p:cNvSpPr>
              <p:nvPr/>
            </p:nvSpPr>
            <p:spPr bwMode="auto">
              <a:xfrm>
                <a:off x="1874" y="2033"/>
                <a:ext cx="9" cy="26"/>
              </a:xfrm>
              <a:custGeom>
                <a:avLst/>
                <a:gdLst>
                  <a:gd name="T0" fmla="*/ 0 w 9"/>
                  <a:gd name="T1" fmla="*/ 1 h 26"/>
                  <a:gd name="T2" fmla="*/ 0 w 9"/>
                  <a:gd name="T3" fmla="*/ 18 h 26"/>
                  <a:gd name="T4" fmla="*/ 0 w 9"/>
                  <a:gd name="T5" fmla="*/ 18 h 26"/>
                  <a:gd name="T6" fmla="*/ 0 w 9"/>
                  <a:gd name="T7" fmla="*/ 21 h 26"/>
                  <a:gd name="T8" fmla="*/ 1 w 9"/>
                  <a:gd name="T9" fmla="*/ 24 h 26"/>
                  <a:gd name="T10" fmla="*/ 1 w 9"/>
                  <a:gd name="T11" fmla="*/ 25 h 26"/>
                  <a:gd name="T12" fmla="*/ 2 w 9"/>
                  <a:gd name="T13" fmla="*/ 26 h 26"/>
                  <a:gd name="T14" fmla="*/ 2 w 9"/>
                  <a:gd name="T15" fmla="*/ 26 h 26"/>
                  <a:gd name="T16" fmla="*/ 3 w 9"/>
                  <a:gd name="T17" fmla="*/ 26 h 26"/>
                  <a:gd name="T18" fmla="*/ 2 w 9"/>
                  <a:gd name="T19" fmla="*/ 26 h 26"/>
                  <a:gd name="T20" fmla="*/ 9 w 9"/>
                  <a:gd name="T21" fmla="*/ 25 h 26"/>
                  <a:gd name="T22" fmla="*/ 9 w 9"/>
                  <a:gd name="T23" fmla="*/ 17 h 26"/>
                  <a:gd name="T24" fmla="*/ 8 w 9"/>
                  <a:gd name="T25" fmla="*/ 0 h 26"/>
                  <a:gd name="T26" fmla="*/ 0 w 9"/>
                  <a:gd name="T27" fmla="*/ 1 h 26"/>
                  <a:gd name="T28" fmla="*/ 0 w 9"/>
                  <a:gd name="T29" fmla="*/ 1 h 2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"/>
                  <a:gd name="T46" fmla="*/ 0 h 26"/>
                  <a:gd name="T47" fmla="*/ 9 w 9"/>
                  <a:gd name="T48" fmla="*/ 26 h 2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" h="26">
                    <a:moveTo>
                      <a:pt x="0" y="1"/>
                    </a:moveTo>
                    <a:lnTo>
                      <a:pt x="0" y="18"/>
                    </a:lnTo>
                    <a:lnTo>
                      <a:pt x="0" y="21"/>
                    </a:lnTo>
                    <a:lnTo>
                      <a:pt x="1" y="24"/>
                    </a:lnTo>
                    <a:lnTo>
                      <a:pt x="1" y="25"/>
                    </a:lnTo>
                    <a:lnTo>
                      <a:pt x="2" y="26"/>
                    </a:lnTo>
                    <a:lnTo>
                      <a:pt x="3" y="26"/>
                    </a:lnTo>
                    <a:lnTo>
                      <a:pt x="2" y="26"/>
                    </a:lnTo>
                    <a:lnTo>
                      <a:pt x="9" y="25"/>
                    </a:lnTo>
                    <a:lnTo>
                      <a:pt x="9" y="17"/>
                    </a:lnTo>
                    <a:lnTo>
                      <a:pt x="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1" name="Freeform 372"/>
              <p:cNvSpPr>
                <a:spLocks/>
              </p:cNvSpPr>
              <p:nvPr/>
            </p:nvSpPr>
            <p:spPr bwMode="auto">
              <a:xfrm>
                <a:off x="1874" y="2033"/>
                <a:ext cx="9" cy="19"/>
              </a:xfrm>
              <a:custGeom>
                <a:avLst/>
                <a:gdLst>
                  <a:gd name="T0" fmla="*/ 0 w 9"/>
                  <a:gd name="T1" fmla="*/ 1 h 19"/>
                  <a:gd name="T2" fmla="*/ 1 w 9"/>
                  <a:gd name="T3" fmla="*/ 18 h 19"/>
                  <a:gd name="T4" fmla="*/ 1 w 9"/>
                  <a:gd name="T5" fmla="*/ 18 h 19"/>
                  <a:gd name="T6" fmla="*/ 2 w 9"/>
                  <a:gd name="T7" fmla="*/ 19 h 19"/>
                  <a:gd name="T8" fmla="*/ 3 w 9"/>
                  <a:gd name="T9" fmla="*/ 19 h 19"/>
                  <a:gd name="T10" fmla="*/ 5 w 9"/>
                  <a:gd name="T11" fmla="*/ 19 h 19"/>
                  <a:gd name="T12" fmla="*/ 5 w 9"/>
                  <a:gd name="T13" fmla="*/ 19 h 19"/>
                  <a:gd name="T14" fmla="*/ 7 w 9"/>
                  <a:gd name="T15" fmla="*/ 18 h 19"/>
                  <a:gd name="T16" fmla="*/ 8 w 9"/>
                  <a:gd name="T17" fmla="*/ 18 h 19"/>
                  <a:gd name="T18" fmla="*/ 9 w 9"/>
                  <a:gd name="T19" fmla="*/ 17 h 19"/>
                  <a:gd name="T20" fmla="*/ 9 w 9"/>
                  <a:gd name="T21" fmla="*/ 0 h 19"/>
                  <a:gd name="T22" fmla="*/ 0 w 9"/>
                  <a:gd name="T23" fmla="*/ 1 h 19"/>
                  <a:gd name="T24" fmla="*/ 0 w 9"/>
                  <a:gd name="T25" fmla="*/ 1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19"/>
                  <a:gd name="T41" fmla="*/ 9 w 9"/>
                  <a:gd name="T42" fmla="*/ 19 h 1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19">
                    <a:moveTo>
                      <a:pt x="0" y="1"/>
                    </a:moveTo>
                    <a:lnTo>
                      <a:pt x="1" y="18"/>
                    </a:lnTo>
                    <a:lnTo>
                      <a:pt x="2" y="19"/>
                    </a:lnTo>
                    <a:lnTo>
                      <a:pt x="3" y="19"/>
                    </a:lnTo>
                    <a:lnTo>
                      <a:pt x="5" y="19"/>
                    </a:lnTo>
                    <a:lnTo>
                      <a:pt x="7" y="18"/>
                    </a:lnTo>
                    <a:lnTo>
                      <a:pt x="8" y="18"/>
                    </a:lnTo>
                    <a:lnTo>
                      <a:pt x="9" y="17"/>
                    </a:lnTo>
                    <a:lnTo>
                      <a:pt x="9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2" name="Freeform 373"/>
              <p:cNvSpPr>
                <a:spLocks/>
              </p:cNvSpPr>
              <p:nvPr/>
            </p:nvSpPr>
            <p:spPr bwMode="auto">
              <a:xfrm>
                <a:off x="1876" y="2033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5 w 5"/>
                  <a:gd name="T5" fmla="*/ 3 h 5"/>
                  <a:gd name="T6" fmla="*/ 4 w 5"/>
                  <a:gd name="T7" fmla="*/ 4 h 5"/>
                  <a:gd name="T8" fmla="*/ 3 w 5"/>
                  <a:gd name="T9" fmla="*/ 5 h 5"/>
                  <a:gd name="T10" fmla="*/ 2 w 5"/>
                  <a:gd name="T11" fmla="*/ 5 h 5"/>
                  <a:gd name="T12" fmla="*/ 2 w 5"/>
                  <a:gd name="T13" fmla="*/ 5 h 5"/>
                  <a:gd name="T14" fmla="*/ 2 w 5"/>
                  <a:gd name="T15" fmla="*/ 5 h 5"/>
                  <a:gd name="T16" fmla="*/ 1 w 5"/>
                  <a:gd name="T17" fmla="*/ 5 h 5"/>
                  <a:gd name="T18" fmla="*/ 0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0 w 5"/>
                  <a:gd name="T25" fmla="*/ 2 h 5"/>
                  <a:gd name="T26" fmla="*/ 1 w 5"/>
                  <a:gd name="T27" fmla="*/ 1 h 5"/>
                  <a:gd name="T28" fmla="*/ 2 w 5"/>
                  <a:gd name="T29" fmla="*/ 1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1 h 5"/>
                  <a:gd name="T38" fmla="*/ 5 w 5"/>
                  <a:gd name="T39" fmla="*/ 2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3" name="Freeform 374"/>
              <p:cNvSpPr>
                <a:spLocks/>
              </p:cNvSpPr>
              <p:nvPr/>
            </p:nvSpPr>
            <p:spPr bwMode="auto">
              <a:xfrm>
                <a:off x="1877" y="2034"/>
                <a:ext cx="4" cy="4"/>
              </a:xfrm>
              <a:custGeom>
                <a:avLst/>
                <a:gdLst>
                  <a:gd name="T0" fmla="*/ 4 w 4"/>
                  <a:gd name="T1" fmla="*/ 2 h 4"/>
                  <a:gd name="T2" fmla="*/ 4 w 4"/>
                  <a:gd name="T3" fmla="*/ 2 h 4"/>
                  <a:gd name="T4" fmla="*/ 3 w 4"/>
                  <a:gd name="T5" fmla="*/ 3 h 4"/>
                  <a:gd name="T6" fmla="*/ 2 w 4"/>
                  <a:gd name="T7" fmla="*/ 4 h 4"/>
                  <a:gd name="T8" fmla="*/ 2 w 4"/>
                  <a:gd name="T9" fmla="*/ 4 h 4"/>
                  <a:gd name="T10" fmla="*/ 1 w 4"/>
                  <a:gd name="T11" fmla="*/ 4 h 4"/>
                  <a:gd name="T12" fmla="*/ 1 w 4"/>
                  <a:gd name="T13" fmla="*/ 3 h 4"/>
                  <a:gd name="T14" fmla="*/ 1 w 4"/>
                  <a:gd name="T15" fmla="*/ 3 h 4"/>
                  <a:gd name="T16" fmla="*/ 0 w 4"/>
                  <a:gd name="T17" fmla="*/ 2 h 4"/>
                  <a:gd name="T18" fmla="*/ 0 w 4"/>
                  <a:gd name="T19" fmla="*/ 2 h 4"/>
                  <a:gd name="T20" fmla="*/ 1 w 4"/>
                  <a:gd name="T21" fmla="*/ 1 h 4"/>
                  <a:gd name="T22" fmla="*/ 2 w 4"/>
                  <a:gd name="T23" fmla="*/ 0 h 4"/>
                  <a:gd name="T24" fmla="*/ 2 w 4"/>
                  <a:gd name="T25" fmla="*/ 0 h 4"/>
                  <a:gd name="T26" fmla="*/ 3 w 4"/>
                  <a:gd name="T27" fmla="*/ 1 h 4"/>
                  <a:gd name="T28" fmla="*/ 3 w 4"/>
                  <a:gd name="T29" fmla="*/ 1 h 4"/>
                  <a:gd name="T30" fmla="*/ 4 w 4"/>
                  <a:gd name="T31" fmla="*/ 1 h 4"/>
                  <a:gd name="T32" fmla="*/ 4 w 4"/>
                  <a:gd name="T33" fmla="*/ 2 h 4"/>
                  <a:gd name="T34" fmla="*/ 4 w 4"/>
                  <a:gd name="T35" fmla="*/ 2 h 4"/>
                  <a:gd name="T36" fmla="*/ 4 w 4"/>
                  <a:gd name="T37" fmla="*/ 2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4"/>
                  <a:gd name="T59" fmla="*/ 4 w 4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4">
                    <a:moveTo>
                      <a:pt x="4" y="2"/>
                    </a:moveTo>
                    <a:lnTo>
                      <a:pt x="4" y="2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4" name="Freeform 375"/>
              <p:cNvSpPr>
                <a:spLocks/>
              </p:cNvSpPr>
              <p:nvPr/>
            </p:nvSpPr>
            <p:spPr bwMode="auto">
              <a:xfrm>
                <a:off x="1878" y="2035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1 w 1"/>
                  <a:gd name="T13" fmla="*/ 0 h 1"/>
                  <a:gd name="T14" fmla="*/ 1 w 1"/>
                  <a:gd name="T15" fmla="*/ 0 h 1"/>
                  <a:gd name="T16" fmla="*/ 1 w 1"/>
                  <a:gd name="T17" fmla="*/ 1 h 1"/>
                  <a:gd name="T18" fmla="*/ 1 w 1"/>
                  <a:gd name="T19" fmla="*/ 1 h 1"/>
                  <a:gd name="T20" fmla="*/ 1 w 1"/>
                  <a:gd name="T21" fmla="*/ 1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5" name="Freeform 376"/>
              <p:cNvSpPr>
                <a:spLocks/>
              </p:cNvSpPr>
              <p:nvPr/>
            </p:nvSpPr>
            <p:spPr bwMode="auto">
              <a:xfrm>
                <a:off x="1875" y="2176"/>
                <a:ext cx="9" cy="27"/>
              </a:xfrm>
              <a:custGeom>
                <a:avLst/>
                <a:gdLst>
                  <a:gd name="T0" fmla="*/ 0 w 9"/>
                  <a:gd name="T1" fmla="*/ 24 h 27"/>
                  <a:gd name="T2" fmla="*/ 0 w 9"/>
                  <a:gd name="T3" fmla="*/ 2 h 27"/>
                  <a:gd name="T4" fmla="*/ 8 w 9"/>
                  <a:gd name="T5" fmla="*/ 0 h 27"/>
                  <a:gd name="T6" fmla="*/ 9 w 9"/>
                  <a:gd name="T7" fmla="*/ 2 h 27"/>
                  <a:gd name="T8" fmla="*/ 9 w 9"/>
                  <a:gd name="T9" fmla="*/ 9 h 27"/>
                  <a:gd name="T10" fmla="*/ 7 w 9"/>
                  <a:gd name="T11" fmla="*/ 10 h 27"/>
                  <a:gd name="T12" fmla="*/ 7 w 9"/>
                  <a:gd name="T13" fmla="*/ 25 h 27"/>
                  <a:gd name="T14" fmla="*/ 7 w 9"/>
                  <a:gd name="T15" fmla="*/ 25 h 27"/>
                  <a:gd name="T16" fmla="*/ 7 w 9"/>
                  <a:gd name="T17" fmla="*/ 26 h 27"/>
                  <a:gd name="T18" fmla="*/ 6 w 9"/>
                  <a:gd name="T19" fmla="*/ 27 h 27"/>
                  <a:gd name="T20" fmla="*/ 4 w 9"/>
                  <a:gd name="T21" fmla="*/ 27 h 27"/>
                  <a:gd name="T22" fmla="*/ 4 w 9"/>
                  <a:gd name="T23" fmla="*/ 27 h 27"/>
                  <a:gd name="T24" fmla="*/ 4 w 9"/>
                  <a:gd name="T25" fmla="*/ 27 h 27"/>
                  <a:gd name="T26" fmla="*/ 3 w 9"/>
                  <a:gd name="T27" fmla="*/ 27 h 27"/>
                  <a:gd name="T28" fmla="*/ 1 w 9"/>
                  <a:gd name="T29" fmla="*/ 26 h 27"/>
                  <a:gd name="T30" fmla="*/ 0 w 9"/>
                  <a:gd name="T31" fmla="*/ 26 h 27"/>
                  <a:gd name="T32" fmla="*/ 0 w 9"/>
                  <a:gd name="T33" fmla="*/ 24 h 27"/>
                  <a:gd name="T34" fmla="*/ 0 w 9"/>
                  <a:gd name="T35" fmla="*/ 24 h 27"/>
                  <a:gd name="T36" fmla="*/ 0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4"/>
                    </a:moveTo>
                    <a:lnTo>
                      <a:pt x="0" y="2"/>
                    </a:lnTo>
                    <a:lnTo>
                      <a:pt x="8" y="0"/>
                    </a:lnTo>
                    <a:lnTo>
                      <a:pt x="9" y="2"/>
                    </a:lnTo>
                    <a:lnTo>
                      <a:pt x="9" y="9"/>
                    </a:lnTo>
                    <a:lnTo>
                      <a:pt x="7" y="10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6" y="27"/>
                    </a:lnTo>
                    <a:lnTo>
                      <a:pt x="4" y="27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0" y="2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6" name="Freeform 377"/>
              <p:cNvSpPr>
                <a:spLocks/>
              </p:cNvSpPr>
              <p:nvPr/>
            </p:nvSpPr>
            <p:spPr bwMode="auto">
              <a:xfrm>
                <a:off x="1875" y="2176"/>
                <a:ext cx="9" cy="27"/>
              </a:xfrm>
              <a:custGeom>
                <a:avLst/>
                <a:gdLst>
                  <a:gd name="T0" fmla="*/ 0 w 9"/>
                  <a:gd name="T1" fmla="*/ 25 h 27"/>
                  <a:gd name="T2" fmla="*/ 0 w 9"/>
                  <a:gd name="T3" fmla="*/ 2 h 27"/>
                  <a:gd name="T4" fmla="*/ 9 w 9"/>
                  <a:gd name="T5" fmla="*/ 0 h 27"/>
                  <a:gd name="T6" fmla="*/ 9 w 9"/>
                  <a:gd name="T7" fmla="*/ 2 h 27"/>
                  <a:gd name="T8" fmla="*/ 9 w 9"/>
                  <a:gd name="T9" fmla="*/ 9 h 27"/>
                  <a:gd name="T10" fmla="*/ 8 w 9"/>
                  <a:gd name="T11" fmla="*/ 10 h 27"/>
                  <a:gd name="T12" fmla="*/ 8 w 9"/>
                  <a:gd name="T13" fmla="*/ 25 h 27"/>
                  <a:gd name="T14" fmla="*/ 8 w 9"/>
                  <a:gd name="T15" fmla="*/ 25 h 27"/>
                  <a:gd name="T16" fmla="*/ 7 w 9"/>
                  <a:gd name="T17" fmla="*/ 26 h 27"/>
                  <a:gd name="T18" fmla="*/ 6 w 9"/>
                  <a:gd name="T19" fmla="*/ 27 h 27"/>
                  <a:gd name="T20" fmla="*/ 5 w 9"/>
                  <a:gd name="T21" fmla="*/ 27 h 27"/>
                  <a:gd name="T22" fmla="*/ 5 w 9"/>
                  <a:gd name="T23" fmla="*/ 27 h 27"/>
                  <a:gd name="T24" fmla="*/ 4 w 9"/>
                  <a:gd name="T25" fmla="*/ 27 h 27"/>
                  <a:gd name="T26" fmla="*/ 3 w 9"/>
                  <a:gd name="T27" fmla="*/ 27 h 27"/>
                  <a:gd name="T28" fmla="*/ 1 w 9"/>
                  <a:gd name="T29" fmla="*/ 27 h 27"/>
                  <a:gd name="T30" fmla="*/ 1 w 9"/>
                  <a:gd name="T31" fmla="*/ 26 h 27"/>
                  <a:gd name="T32" fmla="*/ 0 w 9"/>
                  <a:gd name="T33" fmla="*/ 25 h 27"/>
                  <a:gd name="T34" fmla="*/ 0 w 9"/>
                  <a:gd name="T35" fmla="*/ 25 h 27"/>
                  <a:gd name="T36" fmla="*/ 0 w 9"/>
                  <a:gd name="T37" fmla="*/ 25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5"/>
                    </a:moveTo>
                    <a:lnTo>
                      <a:pt x="0" y="2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9" y="9"/>
                    </a:lnTo>
                    <a:lnTo>
                      <a:pt x="8" y="10"/>
                    </a:lnTo>
                    <a:lnTo>
                      <a:pt x="8" y="25"/>
                    </a:lnTo>
                    <a:lnTo>
                      <a:pt x="7" y="26"/>
                    </a:lnTo>
                    <a:lnTo>
                      <a:pt x="6" y="27"/>
                    </a:lnTo>
                    <a:lnTo>
                      <a:pt x="5" y="27"/>
                    </a:lnTo>
                    <a:lnTo>
                      <a:pt x="4" y="27"/>
                    </a:lnTo>
                    <a:lnTo>
                      <a:pt x="3" y="27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7" name="Freeform 378"/>
              <p:cNvSpPr>
                <a:spLocks/>
              </p:cNvSpPr>
              <p:nvPr/>
            </p:nvSpPr>
            <p:spPr bwMode="auto">
              <a:xfrm>
                <a:off x="1877" y="2198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5 w 5"/>
                  <a:gd name="T5" fmla="*/ 4 h 5"/>
                  <a:gd name="T6" fmla="*/ 4 w 5"/>
                  <a:gd name="T7" fmla="*/ 5 h 5"/>
                  <a:gd name="T8" fmla="*/ 4 w 5"/>
                  <a:gd name="T9" fmla="*/ 5 h 5"/>
                  <a:gd name="T10" fmla="*/ 3 w 5"/>
                  <a:gd name="T11" fmla="*/ 5 h 5"/>
                  <a:gd name="T12" fmla="*/ 3 w 5"/>
                  <a:gd name="T13" fmla="*/ 5 h 5"/>
                  <a:gd name="T14" fmla="*/ 2 w 5"/>
                  <a:gd name="T15" fmla="*/ 5 h 5"/>
                  <a:gd name="T16" fmla="*/ 1 w 5"/>
                  <a:gd name="T17" fmla="*/ 5 h 5"/>
                  <a:gd name="T18" fmla="*/ 1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1 w 5"/>
                  <a:gd name="T25" fmla="*/ 2 h 5"/>
                  <a:gd name="T26" fmla="*/ 1 w 5"/>
                  <a:gd name="T27" fmla="*/ 1 h 5"/>
                  <a:gd name="T28" fmla="*/ 2 w 5"/>
                  <a:gd name="T29" fmla="*/ 1 h 5"/>
                  <a:gd name="T30" fmla="*/ 3 w 5"/>
                  <a:gd name="T31" fmla="*/ 0 h 5"/>
                  <a:gd name="T32" fmla="*/ 3 w 5"/>
                  <a:gd name="T33" fmla="*/ 0 h 5"/>
                  <a:gd name="T34" fmla="*/ 4 w 5"/>
                  <a:gd name="T35" fmla="*/ 0 h 5"/>
                  <a:gd name="T36" fmla="*/ 4 w 5"/>
                  <a:gd name="T37" fmla="*/ 1 h 5"/>
                  <a:gd name="T38" fmla="*/ 5 w 5"/>
                  <a:gd name="T39" fmla="*/ 2 h 5"/>
                  <a:gd name="T40" fmla="*/ 5 w 5"/>
                  <a:gd name="T41" fmla="*/ 3 h 5"/>
                  <a:gd name="T42" fmla="*/ 5 w 5"/>
                  <a:gd name="T43" fmla="*/ 3 h 5"/>
                  <a:gd name="T44" fmla="*/ 5 w 5"/>
                  <a:gd name="T45" fmla="*/ 3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8" name="Freeform 379"/>
              <p:cNvSpPr>
                <a:spLocks/>
              </p:cNvSpPr>
              <p:nvPr/>
            </p:nvSpPr>
            <p:spPr bwMode="auto">
              <a:xfrm>
                <a:off x="1878" y="2199"/>
                <a:ext cx="4" cy="4"/>
              </a:xfrm>
              <a:custGeom>
                <a:avLst/>
                <a:gdLst>
                  <a:gd name="T0" fmla="*/ 4 w 4"/>
                  <a:gd name="T1" fmla="*/ 2 h 4"/>
                  <a:gd name="T2" fmla="*/ 4 w 4"/>
                  <a:gd name="T3" fmla="*/ 2 h 4"/>
                  <a:gd name="T4" fmla="*/ 4 w 4"/>
                  <a:gd name="T5" fmla="*/ 3 h 4"/>
                  <a:gd name="T6" fmla="*/ 2 w 4"/>
                  <a:gd name="T7" fmla="*/ 4 h 4"/>
                  <a:gd name="T8" fmla="*/ 2 w 4"/>
                  <a:gd name="T9" fmla="*/ 4 h 4"/>
                  <a:gd name="T10" fmla="*/ 1 w 4"/>
                  <a:gd name="T11" fmla="*/ 4 h 4"/>
                  <a:gd name="T12" fmla="*/ 1 w 4"/>
                  <a:gd name="T13" fmla="*/ 4 h 4"/>
                  <a:gd name="T14" fmla="*/ 0 w 4"/>
                  <a:gd name="T15" fmla="*/ 3 h 4"/>
                  <a:gd name="T16" fmla="*/ 0 w 4"/>
                  <a:gd name="T17" fmla="*/ 2 h 4"/>
                  <a:gd name="T18" fmla="*/ 0 w 4"/>
                  <a:gd name="T19" fmla="*/ 2 h 4"/>
                  <a:gd name="T20" fmla="*/ 1 w 4"/>
                  <a:gd name="T21" fmla="*/ 1 h 4"/>
                  <a:gd name="T22" fmla="*/ 2 w 4"/>
                  <a:gd name="T23" fmla="*/ 0 h 4"/>
                  <a:gd name="T24" fmla="*/ 2 w 4"/>
                  <a:gd name="T25" fmla="*/ 0 h 4"/>
                  <a:gd name="T26" fmla="*/ 3 w 4"/>
                  <a:gd name="T27" fmla="*/ 0 h 4"/>
                  <a:gd name="T28" fmla="*/ 4 w 4"/>
                  <a:gd name="T29" fmla="*/ 1 h 4"/>
                  <a:gd name="T30" fmla="*/ 4 w 4"/>
                  <a:gd name="T31" fmla="*/ 1 h 4"/>
                  <a:gd name="T32" fmla="*/ 4 w 4"/>
                  <a:gd name="T33" fmla="*/ 2 h 4"/>
                  <a:gd name="T34" fmla="*/ 4 w 4"/>
                  <a:gd name="T35" fmla="*/ 2 h 4"/>
                  <a:gd name="T36" fmla="*/ 4 w 4"/>
                  <a:gd name="T37" fmla="*/ 2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4"/>
                  <a:gd name="T59" fmla="*/ 4 w 4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4">
                    <a:moveTo>
                      <a:pt x="4" y="2"/>
                    </a:move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19" name="Freeform 380"/>
              <p:cNvSpPr>
                <a:spLocks/>
              </p:cNvSpPr>
              <p:nvPr/>
            </p:nvSpPr>
            <p:spPr bwMode="auto">
              <a:xfrm>
                <a:off x="1880" y="220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0" name="Freeform 381"/>
              <p:cNvSpPr>
                <a:spLocks/>
              </p:cNvSpPr>
              <p:nvPr/>
            </p:nvSpPr>
            <p:spPr bwMode="auto">
              <a:xfrm>
                <a:off x="1876" y="204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1 w 2"/>
                  <a:gd name="T5" fmla="*/ 1 h 1"/>
                  <a:gd name="T6" fmla="*/ 1 w 2"/>
                  <a:gd name="T7" fmla="*/ 1 h 1"/>
                  <a:gd name="T8" fmla="*/ 1 w 2"/>
                  <a:gd name="T9" fmla="*/ 1 h 1"/>
                  <a:gd name="T10" fmla="*/ 0 w 2"/>
                  <a:gd name="T11" fmla="*/ 1 h 1"/>
                  <a:gd name="T12" fmla="*/ 0 w 2"/>
                  <a:gd name="T13" fmla="*/ 0 h 1"/>
                  <a:gd name="T14" fmla="*/ 0 w 2"/>
                  <a:gd name="T15" fmla="*/ 0 h 1"/>
                  <a:gd name="T16" fmla="*/ 0 w 2"/>
                  <a:gd name="T17" fmla="*/ 0 h 1"/>
                  <a:gd name="T18" fmla="*/ 1 w 2"/>
                  <a:gd name="T19" fmla="*/ 0 h 1"/>
                  <a:gd name="T20" fmla="*/ 1 w 2"/>
                  <a:gd name="T21" fmla="*/ 0 h 1"/>
                  <a:gd name="T22" fmla="*/ 1 w 2"/>
                  <a:gd name="T23" fmla="*/ 0 h 1"/>
                  <a:gd name="T24" fmla="*/ 2 w 2"/>
                  <a:gd name="T25" fmla="*/ 0 h 1"/>
                  <a:gd name="T26" fmla="*/ 2 w 2"/>
                  <a:gd name="T27" fmla="*/ 0 h 1"/>
                  <a:gd name="T28" fmla="*/ 2 w 2"/>
                  <a:gd name="T29" fmla="*/ 0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"/>
                  <a:gd name="T46" fmla="*/ 0 h 1"/>
                  <a:gd name="T47" fmla="*/ 2 w 2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1" name="Freeform 382"/>
              <p:cNvSpPr>
                <a:spLocks/>
              </p:cNvSpPr>
              <p:nvPr/>
            </p:nvSpPr>
            <p:spPr bwMode="auto">
              <a:xfrm>
                <a:off x="1876" y="2047"/>
                <a:ext cx="2" cy="2"/>
              </a:xfrm>
              <a:custGeom>
                <a:avLst/>
                <a:gdLst>
                  <a:gd name="T0" fmla="*/ 2 w 2"/>
                  <a:gd name="T1" fmla="*/ 1 h 2"/>
                  <a:gd name="T2" fmla="*/ 2 w 2"/>
                  <a:gd name="T3" fmla="*/ 1 h 2"/>
                  <a:gd name="T4" fmla="*/ 1 w 2"/>
                  <a:gd name="T5" fmla="*/ 1 h 2"/>
                  <a:gd name="T6" fmla="*/ 1 w 2"/>
                  <a:gd name="T7" fmla="*/ 2 h 2"/>
                  <a:gd name="T8" fmla="*/ 1 w 2"/>
                  <a:gd name="T9" fmla="*/ 2 h 2"/>
                  <a:gd name="T10" fmla="*/ 0 w 2"/>
                  <a:gd name="T11" fmla="*/ 1 h 2"/>
                  <a:gd name="T12" fmla="*/ 0 w 2"/>
                  <a:gd name="T13" fmla="*/ 1 h 2"/>
                  <a:gd name="T14" fmla="*/ 0 w 2"/>
                  <a:gd name="T15" fmla="*/ 1 h 2"/>
                  <a:gd name="T16" fmla="*/ 0 w 2"/>
                  <a:gd name="T17" fmla="*/ 0 h 2"/>
                  <a:gd name="T18" fmla="*/ 1 w 2"/>
                  <a:gd name="T19" fmla="*/ 0 h 2"/>
                  <a:gd name="T20" fmla="*/ 1 w 2"/>
                  <a:gd name="T21" fmla="*/ 0 h 2"/>
                  <a:gd name="T22" fmla="*/ 1 w 2"/>
                  <a:gd name="T23" fmla="*/ 0 h 2"/>
                  <a:gd name="T24" fmla="*/ 2 w 2"/>
                  <a:gd name="T25" fmla="*/ 1 h 2"/>
                  <a:gd name="T26" fmla="*/ 2 w 2"/>
                  <a:gd name="T27" fmla="*/ 1 h 2"/>
                  <a:gd name="T28" fmla="*/ 2 w 2"/>
                  <a:gd name="T29" fmla="*/ 1 h 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"/>
                  <a:gd name="T46" fmla="*/ 0 h 2"/>
                  <a:gd name="T47" fmla="*/ 2 w 2"/>
                  <a:gd name="T48" fmla="*/ 2 h 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" h="2">
                    <a:moveTo>
                      <a:pt x="2" y="1"/>
                    </a:move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2" name="Freeform 383"/>
              <p:cNvSpPr>
                <a:spLocks/>
              </p:cNvSpPr>
              <p:nvPr/>
            </p:nvSpPr>
            <p:spPr bwMode="auto">
              <a:xfrm>
                <a:off x="1876" y="2049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1 w 1"/>
                  <a:gd name="T5" fmla="*/ 2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1 h 2"/>
                  <a:gd name="T14" fmla="*/ 0 w 1"/>
                  <a:gd name="T15" fmla="*/ 1 h 2"/>
                  <a:gd name="T16" fmla="*/ 0 w 1"/>
                  <a:gd name="T17" fmla="*/ 1 h 2"/>
                  <a:gd name="T18" fmla="*/ 1 w 1"/>
                  <a:gd name="T19" fmla="*/ 0 h 2"/>
                  <a:gd name="T20" fmla="*/ 1 w 1"/>
                  <a:gd name="T21" fmla="*/ 0 h 2"/>
                  <a:gd name="T22" fmla="*/ 1 w 1"/>
                  <a:gd name="T23" fmla="*/ 1 h 2"/>
                  <a:gd name="T24" fmla="*/ 1 w 1"/>
                  <a:gd name="T25" fmla="*/ 1 h 2"/>
                  <a:gd name="T26" fmla="*/ 1 w 1"/>
                  <a:gd name="T27" fmla="*/ 1 h 2"/>
                  <a:gd name="T28" fmla="*/ 1 w 1"/>
                  <a:gd name="T29" fmla="*/ 1 h 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"/>
                  <a:gd name="T46" fmla="*/ 0 h 2"/>
                  <a:gd name="T47" fmla="*/ 1 w 1"/>
                  <a:gd name="T48" fmla="*/ 2 h 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" h="2">
                    <a:moveTo>
                      <a:pt x="1" y="1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3" name="Freeform 384"/>
              <p:cNvSpPr>
                <a:spLocks/>
              </p:cNvSpPr>
              <p:nvPr/>
            </p:nvSpPr>
            <p:spPr bwMode="auto">
              <a:xfrm>
                <a:off x="1853" y="2035"/>
                <a:ext cx="10" cy="177"/>
              </a:xfrm>
              <a:custGeom>
                <a:avLst/>
                <a:gdLst>
                  <a:gd name="T0" fmla="*/ 0 w 10"/>
                  <a:gd name="T1" fmla="*/ 2 h 177"/>
                  <a:gd name="T2" fmla="*/ 0 w 10"/>
                  <a:gd name="T3" fmla="*/ 177 h 177"/>
                  <a:gd name="T4" fmla="*/ 10 w 10"/>
                  <a:gd name="T5" fmla="*/ 175 h 177"/>
                  <a:gd name="T6" fmla="*/ 10 w 10"/>
                  <a:gd name="T7" fmla="*/ 0 h 177"/>
                  <a:gd name="T8" fmla="*/ 0 w 10"/>
                  <a:gd name="T9" fmla="*/ 2 h 177"/>
                  <a:gd name="T10" fmla="*/ 0 w 10"/>
                  <a:gd name="T11" fmla="*/ 2 h 1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"/>
                  <a:gd name="T19" fmla="*/ 0 h 177"/>
                  <a:gd name="T20" fmla="*/ 10 w 10"/>
                  <a:gd name="T21" fmla="*/ 177 h 1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" h="177">
                    <a:moveTo>
                      <a:pt x="0" y="2"/>
                    </a:moveTo>
                    <a:lnTo>
                      <a:pt x="0" y="177"/>
                    </a:lnTo>
                    <a:lnTo>
                      <a:pt x="10" y="175"/>
                    </a:lnTo>
                    <a:lnTo>
                      <a:pt x="10" y="0"/>
                    </a:lnTo>
                    <a:lnTo>
                      <a:pt x="0" y="2"/>
                    </a:lnTo>
                    <a:close/>
                  </a:path>
                </a:pathLst>
              </a:custGeom>
              <a:noFill/>
              <a:ln w="0">
                <a:solidFill>
                  <a:srgbClr val="66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4" name="Freeform 385"/>
              <p:cNvSpPr>
                <a:spLocks/>
              </p:cNvSpPr>
              <p:nvPr/>
            </p:nvSpPr>
            <p:spPr bwMode="auto">
              <a:xfrm>
                <a:off x="1843" y="2037"/>
                <a:ext cx="10" cy="176"/>
              </a:xfrm>
              <a:custGeom>
                <a:avLst/>
                <a:gdLst>
                  <a:gd name="T0" fmla="*/ 0 w 10"/>
                  <a:gd name="T1" fmla="*/ 1 h 176"/>
                  <a:gd name="T2" fmla="*/ 0 w 10"/>
                  <a:gd name="T3" fmla="*/ 176 h 176"/>
                  <a:gd name="T4" fmla="*/ 10 w 10"/>
                  <a:gd name="T5" fmla="*/ 175 h 176"/>
                  <a:gd name="T6" fmla="*/ 10 w 10"/>
                  <a:gd name="T7" fmla="*/ 0 h 176"/>
                  <a:gd name="T8" fmla="*/ 0 w 10"/>
                  <a:gd name="T9" fmla="*/ 1 h 176"/>
                  <a:gd name="T10" fmla="*/ 0 w 10"/>
                  <a:gd name="T11" fmla="*/ 1 h 1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"/>
                  <a:gd name="T19" fmla="*/ 0 h 176"/>
                  <a:gd name="T20" fmla="*/ 10 w 10"/>
                  <a:gd name="T21" fmla="*/ 176 h 17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" h="176">
                    <a:moveTo>
                      <a:pt x="0" y="1"/>
                    </a:moveTo>
                    <a:lnTo>
                      <a:pt x="0" y="176"/>
                    </a:lnTo>
                    <a:lnTo>
                      <a:pt x="10" y="175"/>
                    </a:lnTo>
                    <a:lnTo>
                      <a:pt x="10" y="0"/>
                    </a:lnTo>
                    <a:lnTo>
                      <a:pt x="0" y="1"/>
                    </a:lnTo>
                    <a:close/>
                  </a:path>
                </a:pathLst>
              </a:custGeom>
              <a:noFill/>
              <a:ln w="0">
                <a:solidFill>
                  <a:srgbClr val="66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5" name="Freeform 386"/>
              <p:cNvSpPr>
                <a:spLocks/>
              </p:cNvSpPr>
              <p:nvPr/>
            </p:nvSpPr>
            <p:spPr bwMode="auto">
              <a:xfrm>
                <a:off x="1713" y="2038"/>
                <a:ext cx="130" cy="195"/>
              </a:xfrm>
              <a:custGeom>
                <a:avLst/>
                <a:gdLst>
                  <a:gd name="T0" fmla="*/ 0 w 130"/>
                  <a:gd name="T1" fmla="*/ 19 h 195"/>
                  <a:gd name="T2" fmla="*/ 0 w 130"/>
                  <a:gd name="T3" fmla="*/ 195 h 195"/>
                  <a:gd name="T4" fmla="*/ 20 w 130"/>
                  <a:gd name="T5" fmla="*/ 191 h 195"/>
                  <a:gd name="T6" fmla="*/ 20 w 130"/>
                  <a:gd name="T7" fmla="*/ 17 h 195"/>
                  <a:gd name="T8" fmla="*/ 20 w 130"/>
                  <a:gd name="T9" fmla="*/ 191 h 195"/>
                  <a:gd name="T10" fmla="*/ 29 w 130"/>
                  <a:gd name="T11" fmla="*/ 190 h 195"/>
                  <a:gd name="T12" fmla="*/ 30 w 130"/>
                  <a:gd name="T13" fmla="*/ 15 h 195"/>
                  <a:gd name="T14" fmla="*/ 29 w 130"/>
                  <a:gd name="T15" fmla="*/ 190 h 195"/>
                  <a:gd name="T16" fmla="*/ 40 w 130"/>
                  <a:gd name="T17" fmla="*/ 189 h 195"/>
                  <a:gd name="T18" fmla="*/ 40 w 130"/>
                  <a:gd name="T19" fmla="*/ 14 h 195"/>
                  <a:gd name="T20" fmla="*/ 40 w 130"/>
                  <a:gd name="T21" fmla="*/ 189 h 195"/>
                  <a:gd name="T22" fmla="*/ 50 w 130"/>
                  <a:gd name="T23" fmla="*/ 187 h 195"/>
                  <a:gd name="T24" fmla="*/ 50 w 130"/>
                  <a:gd name="T25" fmla="*/ 12 h 195"/>
                  <a:gd name="T26" fmla="*/ 50 w 130"/>
                  <a:gd name="T27" fmla="*/ 187 h 195"/>
                  <a:gd name="T28" fmla="*/ 60 w 130"/>
                  <a:gd name="T29" fmla="*/ 186 h 195"/>
                  <a:gd name="T30" fmla="*/ 60 w 130"/>
                  <a:gd name="T31" fmla="*/ 11 h 195"/>
                  <a:gd name="T32" fmla="*/ 60 w 130"/>
                  <a:gd name="T33" fmla="*/ 186 h 195"/>
                  <a:gd name="T34" fmla="*/ 70 w 130"/>
                  <a:gd name="T35" fmla="*/ 184 h 195"/>
                  <a:gd name="T36" fmla="*/ 70 w 130"/>
                  <a:gd name="T37" fmla="*/ 9 h 195"/>
                  <a:gd name="T38" fmla="*/ 70 w 130"/>
                  <a:gd name="T39" fmla="*/ 184 h 195"/>
                  <a:gd name="T40" fmla="*/ 80 w 130"/>
                  <a:gd name="T41" fmla="*/ 183 h 195"/>
                  <a:gd name="T42" fmla="*/ 80 w 130"/>
                  <a:gd name="T43" fmla="*/ 7 h 195"/>
                  <a:gd name="T44" fmla="*/ 80 w 130"/>
                  <a:gd name="T45" fmla="*/ 183 h 195"/>
                  <a:gd name="T46" fmla="*/ 90 w 130"/>
                  <a:gd name="T47" fmla="*/ 181 h 195"/>
                  <a:gd name="T48" fmla="*/ 90 w 130"/>
                  <a:gd name="T49" fmla="*/ 6 h 195"/>
                  <a:gd name="T50" fmla="*/ 90 w 130"/>
                  <a:gd name="T51" fmla="*/ 181 h 195"/>
                  <a:gd name="T52" fmla="*/ 100 w 130"/>
                  <a:gd name="T53" fmla="*/ 180 h 195"/>
                  <a:gd name="T54" fmla="*/ 100 w 130"/>
                  <a:gd name="T55" fmla="*/ 5 h 195"/>
                  <a:gd name="T56" fmla="*/ 100 w 130"/>
                  <a:gd name="T57" fmla="*/ 180 h 195"/>
                  <a:gd name="T58" fmla="*/ 110 w 130"/>
                  <a:gd name="T59" fmla="*/ 178 h 195"/>
                  <a:gd name="T60" fmla="*/ 110 w 130"/>
                  <a:gd name="T61" fmla="*/ 3 h 195"/>
                  <a:gd name="T62" fmla="*/ 110 w 130"/>
                  <a:gd name="T63" fmla="*/ 178 h 195"/>
                  <a:gd name="T64" fmla="*/ 120 w 130"/>
                  <a:gd name="T65" fmla="*/ 177 h 195"/>
                  <a:gd name="T66" fmla="*/ 120 w 130"/>
                  <a:gd name="T67" fmla="*/ 2 h 195"/>
                  <a:gd name="T68" fmla="*/ 120 w 130"/>
                  <a:gd name="T69" fmla="*/ 177 h 195"/>
                  <a:gd name="T70" fmla="*/ 130 w 130"/>
                  <a:gd name="T71" fmla="*/ 175 h 195"/>
                  <a:gd name="T72" fmla="*/ 130 w 130"/>
                  <a:gd name="T73" fmla="*/ 0 h 195"/>
                  <a:gd name="T74" fmla="*/ 0 w 130"/>
                  <a:gd name="T75" fmla="*/ 19 h 195"/>
                  <a:gd name="T76" fmla="*/ 0 w 130"/>
                  <a:gd name="T77" fmla="*/ 19 h 19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30"/>
                  <a:gd name="T118" fmla="*/ 0 h 195"/>
                  <a:gd name="T119" fmla="*/ 130 w 130"/>
                  <a:gd name="T120" fmla="*/ 195 h 19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30" h="195">
                    <a:moveTo>
                      <a:pt x="0" y="19"/>
                    </a:moveTo>
                    <a:lnTo>
                      <a:pt x="0" y="195"/>
                    </a:lnTo>
                    <a:lnTo>
                      <a:pt x="20" y="191"/>
                    </a:lnTo>
                    <a:lnTo>
                      <a:pt x="20" y="17"/>
                    </a:lnTo>
                    <a:lnTo>
                      <a:pt x="20" y="191"/>
                    </a:lnTo>
                    <a:lnTo>
                      <a:pt x="29" y="190"/>
                    </a:lnTo>
                    <a:lnTo>
                      <a:pt x="30" y="15"/>
                    </a:lnTo>
                    <a:lnTo>
                      <a:pt x="29" y="190"/>
                    </a:lnTo>
                    <a:lnTo>
                      <a:pt x="40" y="189"/>
                    </a:lnTo>
                    <a:lnTo>
                      <a:pt x="40" y="14"/>
                    </a:lnTo>
                    <a:lnTo>
                      <a:pt x="40" y="189"/>
                    </a:lnTo>
                    <a:lnTo>
                      <a:pt x="50" y="187"/>
                    </a:lnTo>
                    <a:lnTo>
                      <a:pt x="50" y="12"/>
                    </a:lnTo>
                    <a:lnTo>
                      <a:pt x="50" y="187"/>
                    </a:lnTo>
                    <a:lnTo>
                      <a:pt x="60" y="186"/>
                    </a:lnTo>
                    <a:lnTo>
                      <a:pt x="60" y="11"/>
                    </a:lnTo>
                    <a:lnTo>
                      <a:pt x="60" y="186"/>
                    </a:lnTo>
                    <a:lnTo>
                      <a:pt x="70" y="184"/>
                    </a:lnTo>
                    <a:lnTo>
                      <a:pt x="70" y="9"/>
                    </a:lnTo>
                    <a:lnTo>
                      <a:pt x="70" y="184"/>
                    </a:lnTo>
                    <a:lnTo>
                      <a:pt x="80" y="183"/>
                    </a:lnTo>
                    <a:lnTo>
                      <a:pt x="80" y="7"/>
                    </a:lnTo>
                    <a:lnTo>
                      <a:pt x="80" y="183"/>
                    </a:lnTo>
                    <a:lnTo>
                      <a:pt x="90" y="181"/>
                    </a:lnTo>
                    <a:lnTo>
                      <a:pt x="90" y="6"/>
                    </a:lnTo>
                    <a:lnTo>
                      <a:pt x="90" y="181"/>
                    </a:lnTo>
                    <a:lnTo>
                      <a:pt x="100" y="180"/>
                    </a:lnTo>
                    <a:lnTo>
                      <a:pt x="100" y="5"/>
                    </a:lnTo>
                    <a:lnTo>
                      <a:pt x="100" y="180"/>
                    </a:lnTo>
                    <a:lnTo>
                      <a:pt x="110" y="178"/>
                    </a:lnTo>
                    <a:lnTo>
                      <a:pt x="110" y="3"/>
                    </a:lnTo>
                    <a:lnTo>
                      <a:pt x="110" y="178"/>
                    </a:lnTo>
                    <a:lnTo>
                      <a:pt x="120" y="177"/>
                    </a:lnTo>
                    <a:lnTo>
                      <a:pt x="120" y="2"/>
                    </a:lnTo>
                    <a:lnTo>
                      <a:pt x="120" y="177"/>
                    </a:lnTo>
                    <a:lnTo>
                      <a:pt x="130" y="175"/>
                    </a:lnTo>
                    <a:lnTo>
                      <a:pt x="130" y="0"/>
                    </a:lnTo>
                    <a:lnTo>
                      <a:pt x="0" y="19"/>
                    </a:lnTo>
                    <a:close/>
                  </a:path>
                </a:pathLst>
              </a:custGeom>
              <a:noFill/>
              <a:ln w="0">
                <a:solidFill>
                  <a:srgbClr val="66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6" name="Freeform 387"/>
              <p:cNvSpPr>
                <a:spLocks/>
              </p:cNvSpPr>
              <p:nvPr/>
            </p:nvSpPr>
            <p:spPr bwMode="auto">
              <a:xfrm>
                <a:off x="1873" y="2031"/>
                <a:ext cx="20" cy="178"/>
              </a:xfrm>
              <a:custGeom>
                <a:avLst/>
                <a:gdLst>
                  <a:gd name="T0" fmla="*/ 10 w 20"/>
                  <a:gd name="T1" fmla="*/ 176 h 178"/>
                  <a:gd name="T2" fmla="*/ 10 w 20"/>
                  <a:gd name="T3" fmla="*/ 177 h 178"/>
                  <a:gd name="T4" fmla="*/ 10 w 20"/>
                  <a:gd name="T5" fmla="*/ 1 h 178"/>
                  <a:gd name="T6" fmla="*/ 10 w 20"/>
                  <a:gd name="T7" fmla="*/ 177 h 178"/>
                  <a:gd name="T8" fmla="*/ 10 w 20"/>
                  <a:gd name="T9" fmla="*/ 177 h 178"/>
                  <a:gd name="T10" fmla="*/ 10 w 20"/>
                  <a:gd name="T11" fmla="*/ 1 h 178"/>
                  <a:gd name="T12" fmla="*/ 0 w 20"/>
                  <a:gd name="T13" fmla="*/ 3 h 178"/>
                  <a:gd name="T14" fmla="*/ 0 w 20"/>
                  <a:gd name="T15" fmla="*/ 178 h 178"/>
                  <a:gd name="T16" fmla="*/ 20 w 20"/>
                  <a:gd name="T17" fmla="*/ 176 h 178"/>
                  <a:gd name="T18" fmla="*/ 20 w 20"/>
                  <a:gd name="T19" fmla="*/ 0 h 1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178"/>
                  <a:gd name="T32" fmla="*/ 20 w 20"/>
                  <a:gd name="T33" fmla="*/ 178 h 17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178">
                    <a:moveTo>
                      <a:pt x="10" y="176"/>
                    </a:moveTo>
                    <a:lnTo>
                      <a:pt x="10" y="177"/>
                    </a:lnTo>
                    <a:lnTo>
                      <a:pt x="10" y="1"/>
                    </a:lnTo>
                    <a:lnTo>
                      <a:pt x="10" y="177"/>
                    </a:lnTo>
                    <a:lnTo>
                      <a:pt x="10" y="1"/>
                    </a:lnTo>
                    <a:lnTo>
                      <a:pt x="0" y="3"/>
                    </a:lnTo>
                    <a:lnTo>
                      <a:pt x="0" y="178"/>
                    </a:lnTo>
                    <a:lnTo>
                      <a:pt x="20" y="176"/>
                    </a:lnTo>
                    <a:lnTo>
                      <a:pt x="20" y="0"/>
                    </a:lnTo>
                  </a:path>
                </a:pathLst>
              </a:custGeom>
              <a:noFill/>
              <a:ln w="0">
                <a:solidFill>
                  <a:srgbClr val="66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7" name="Line 388"/>
              <p:cNvSpPr>
                <a:spLocks noChangeShapeType="1"/>
              </p:cNvSpPr>
              <p:nvPr/>
            </p:nvSpPr>
            <p:spPr bwMode="auto">
              <a:xfrm flipH="1">
                <a:off x="1883" y="2031"/>
                <a:ext cx="10" cy="1"/>
              </a:xfrm>
              <a:prstGeom prst="line">
                <a:avLst/>
              </a:prstGeom>
              <a:noFill/>
              <a:ln w="0">
                <a:solidFill>
                  <a:srgbClr val="66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8" name="Freeform 389"/>
              <p:cNvSpPr>
                <a:spLocks/>
              </p:cNvSpPr>
              <p:nvPr/>
            </p:nvSpPr>
            <p:spPr bwMode="auto">
              <a:xfrm>
                <a:off x="1863" y="2034"/>
                <a:ext cx="10" cy="176"/>
              </a:xfrm>
              <a:custGeom>
                <a:avLst/>
                <a:gdLst>
                  <a:gd name="T0" fmla="*/ 0 w 10"/>
                  <a:gd name="T1" fmla="*/ 1 h 176"/>
                  <a:gd name="T2" fmla="*/ 0 w 10"/>
                  <a:gd name="T3" fmla="*/ 176 h 176"/>
                  <a:gd name="T4" fmla="*/ 10 w 10"/>
                  <a:gd name="T5" fmla="*/ 175 h 176"/>
                  <a:gd name="T6" fmla="*/ 10 w 10"/>
                  <a:gd name="T7" fmla="*/ 0 h 176"/>
                  <a:gd name="T8" fmla="*/ 0 w 10"/>
                  <a:gd name="T9" fmla="*/ 1 h 176"/>
                  <a:gd name="T10" fmla="*/ 0 w 10"/>
                  <a:gd name="T11" fmla="*/ 1 h 1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"/>
                  <a:gd name="T19" fmla="*/ 0 h 176"/>
                  <a:gd name="T20" fmla="*/ 10 w 10"/>
                  <a:gd name="T21" fmla="*/ 176 h 17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" h="176">
                    <a:moveTo>
                      <a:pt x="0" y="1"/>
                    </a:moveTo>
                    <a:lnTo>
                      <a:pt x="0" y="176"/>
                    </a:lnTo>
                    <a:lnTo>
                      <a:pt x="10" y="175"/>
                    </a:lnTo>
                    <a:lnTo>
                      <a:pt x="10" y="0"/>
                    </a:lnTo>
                    <a:lnTo>
                      <a:pt x="0" y="1"/>
                    </a:lnTo>
                    <a:close/>
                  </a:path>
                </a:pathLst>
              </a:custGeom>
              <a:noFill/>
              <a:ln w="0">
                <a:solidFill>
                  <a:srgbClr val="66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29" name="Line 390"/>
              <p:cNvSpPr>
                <a:spLocks noChangeShapeType="1"/>
              </p:cNvSpPr>
              <p:nvPr/>
            </p:nvSpPr>
            <p:spPr bwMode="auto">
              <a:xfrm>
                <a:off x="1713" y="2057"/>
                <a:ext cx="0" cy="175"/>
              </a:xfrm>
              <a:prstGeom prst="line">
                <a:avLst/>
              </a:prstGeom>
              <a:noFill/>
              <a:ln w="0">
                <a:solidFill>
                  <a:srgbClr val="66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0" name="Freeform 391"/>
              <p:cNvSpPr>
                <a:spLocks/>
              </p:cNvSpPr>
              <p:nvPr/>
            </p:nvSpPr>
            <p:spPr bwMode="auto">
              <a:xfrm>
                <a:off x="1806" y="2082"/>
                <a:ext cx="4" cy="26"/>
              </a:xfrm>
              <a:custGeom>
                <a:avLst/>
                <a:gdLst>
                  <a:gd name="T0" fmla="*/ 4 w 4"/>
                  <a:gd name="T1" fmla="*/ 26 h 26"/>
                  <a:gd name="T2" fmla="*/ 0 w 4"/>
                  <a:gd name="T3" fmla="*/ 26 h 26"/>
                  <a:gd name="T4" fmla="*/ 0 w 4"/>
                  <a:gd name="T5" fmla="*/ 0 h 26"/>
                  <a:gd name="T6" fmla="*/ 4 w 4"/>
                  <a:gd name="T7" fmla="*/ 0 h 26"/>
                  <a:gd name="T8" fmla="*/ 4 w 4"/>
                  <a:gd name="T9" fmla="*/ 26 h 26"/>
                  <a:gd name="T10" fmla="*/ 4 w 4"/>
                  <a:gd name="T11" fmla="*/ 26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26"/>
                  <a:gd name="T20" fmla="*/ 4 w 4"/>
                  <a:gd name="T21" fmla="*/ 26 h 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26">
                    <a:moveTo>
                      <a:pt x="4" y="26"/>
                    </a:moveTo>
                    <a:lnTo>
                      <a:pt x="0" y="26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1" name="Freeform 392"/>
              <p:cNvSpPr>
                <a:spLocks/>
              </p:cNvSpPr>
              <p:nvPr/>
            </p:nvSpPr>
            <p:spPr bwMode="auto">
              <a:xfrm>
                <a:off x="1807" y="2082"/>
                <a:ext cx="2" cy="26"/>
              </a:xfrm>
              <a:custGeom>
                <a:avLst/>
                <a:gdLst>
                  <a:gd name="T0" fmla="*/ 2 w 2"/>
                  <a:gd name="T1" fmla="*/ 26 h 26"/>
                  <a:gd name="T2" fmla="*/ 0 w 2"/>
                  <a:gd name="T3" fmla="*/ 26 h 26"/>
                  <a:gd name="T4" fmla="*/ 0 w 2"/>
                  <a:gd name="T5" fmla="*/ 1 h 26"/>
                  <a:gd name="T6" fmla="*/ 2 w 2"/>
                  <a:gd name="T7" fmla="*/ 0 h 26"/>
                  <a:gd name="T8" fmla="*/ 2 w 2"/>
                  <a:gd name="T9" fmla="*/ 26 h 26"/>
                  <a:gd name="T10" fmla="*/ 2 w 2"/>
                  <a:gd name="T11" fmla="*/ 26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6"/>
                  <a:gd name="T20" fmla="*/ 2 w 2"/>
                  <a:gd name="T21" fmla="*/ 26 h 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6">
                    <a:moveTo>
                      <a:pt x="2" y="26"/>
                    </a:moveTo>
                    <a:lnTo>
                      <a:pt x="0" y="26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2" name="Freeform 393"/>
              <p:cNvSpPr>
                <a:spLocks/>
              </p:cNvSpPr>
              <p:nvPr/>
            </p:nvSpPr>
            <p:spPr bwMode="auto">
              <a:xfrm>
                <a:off x="1807" y="2084"/>
                <a:ext cx="3" cy="2"/>
              </a:xfrm>
              <a:custGeom>
                <a:avLst/>
                <a:gdLst>
                  <a:gd name="T0" fmla="*/ 3 w 3"/>
                  <a:gd name="T1" fmla="*/ 1 h 2"/>
                  <a:gd name="T2" fmla="*/ 0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1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3" name="Freeform 394"/>
              <p:cNvSpPr>
                <a:spLocks/>
              </p:cNvSpPr>
              <p:nvPr/>
            </p:nvSpPr>
            <p:spPr bwMode="auto">
              <a:xfrm>
                <a:off x="1796" y="2083"/>
                <a:ext cx="4" cy="27"/>
              </a:xfrm>
              <a:custGeom>
                <a:avLst/>
                <a:gdLst>
                  <a:gd name="T0" fmla="*/ 4 w 4"/>
                  <a:gd name="T1" fmla="*/ 26 h 27"/>
                  <a:gd name="T2" fmla="*/ 0 w 4"/>
                  <a:gd name="T3" fmla="*/ 27 h 27"/>
                  <a:gd name="T4" fmla="*/ 0 w 4"/>
                  <a:gd name="T5" fmla="*/ 1 h 27"/>
                  <a:gd name="T6" fmla="*/ 4 w 4"/>
                  <a:gd name="T7" fmla="*/ 0 h 27"/>
                  <a:gd name="T8" fmla="*/ 4 w 4"/>
                  <a:gd name="T9" fmla="*/ 26 h 27"/>
                  <a:gd name="T10" fmla="*/ 4 w 4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27"/>
                  <a:gd name="T20" fmla="*/ 4 w 4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27">
                    <a:moveTo>
                      <a:pt x="4" y="26"/>
                    </a:moveTo>
                    <a:lnTo>
                      <a:pt x="0" y="27"/>
                    </a:lnTo>
                    <a:lnTo>
                      <a:pt x="0" y="1"/>
                    </a:lnTo>
                    <a:lnTo>
                      <a:pt x="4" y="0"/>
                    </a:lnTo>
                    <a:lnTo>
                      <a:pt x="4" y="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4" name="Freeform 395"/>
              <p:cNvSpPr>
                <a:spLocks/>
              </p:cNvSpPr>
              <p:nvPr/>
            </p:nvSpPr>
            <p:spPr bwMode="auto">
              <a:xfrm>
                <a:off x="1797" y="2084"/>
                <a:ext cx="2" cy="25"/>
              </a:xfrm>
              <a:custGeom>
                <a:avLst/>
                <a:gdLst>
                  <a:gd name="T0" fmla="*/ 2 w 2"/>
                  <a:gd name="T1" fmla="*/ 25 h 25"/>
                  <a:gd name="T2" fmla="*/ 0 w 2"/>
                  <a:gd name="T3" fmla="*/ 25 h 25"/>
                  <a:gd name="T4" fmla="*/ 0 w 2"/>
                  <a:gd name="T5" fmla="*/ 0 h 25"/>
                  <a:gd name="T6" fmla="*/ 2 w 2"/>
                  <a:gd name="T7" fmla="*/ 0 h 25"/>
                  <a:gd name="T8" fmla="*/ 2 w 2"/>
                  <a:gd name="T9" fmla="*/ 25 h 25"/>
                  <a:gd name="T10" fmla="*/ 2 w 2"/>
                  <a:gd name="T11" fmla="*/ 25 h 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5"/>
                  <a:gd name="T20" fmla="*/ 2 w 2"/>
                  <a:gd name="T21" fmla="*/ 25 h 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5">
                    <a:moveTo>
                      <a:pt x="2" y="25"/>
                    </a:moveTo>
                    <a:lnTo>
                      <a:pt x="0" y="2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5" name="Freeform 396"/>
              <p:cNvSpPr>
                <a:spLocks/>
              </p:cNvSpPr>
              <p:nvPr/>
            </p:nvSpPr>
            <p:spPr bwMode="auto">
              <a:xfrm>
                <a:off x="1797" y="2086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1 h 1"/>
                  <a:gd name="T10" fmla="*/ 3 w 3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1"/>
                  <a:gd name="T20" fmla="*/ 3 w 3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6" name="Freeform 397"/>
              <p:cNvSpPr>
                <a:spLocks/>
              </p:cNvSpPr>
              <p:nvPr/>
            </p:nvSpPr>
            <p:spPr bwMode="auto">
              <a:xfrm>
                <a:off x="1796" y="2137"/>
                <a:ext cx="4" cy="6"/>
              </a:xfrm>
              <a:custGeom>
                <a:avLst/>
                <a:gdLst>
                  <a:gd name="T0" fmla="*/ 4 w 4"/>
                  <a:gd name="T1" fmla="*/ 5 h 6"/>
                  <a:gd name="T2" fmla="*/ 0 w 4"/>
                  <a:gd name="T3" fmla="*/ 6 h 6"/>
                  <a:gd name="T4" fmla="*/ 0 w 4"/>
                  <a:gd name="T5" fmla="*/ 1 h 6"/>
                  <a:gd name="T6" fmla="*/ 4 w 4"/>
                  <a:gd name="T7" fmla="*/ 0 h 6"/>
                  <a:gd name="T8" fmla="*/ 4 w 4"/>
                  <a:gd name="T9" fmla="*/ 5 h 6"/>
                  <a:gd name="T10" fmla="*/ 4 w 4"/>
                  <a:gd name="T11" fmla="*/ 5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6"/>
                  <a:gd name="T20" fmla="*/ 4 w 4"/>
                  <a:gd name="T21" fmla="*/ 6 h 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6">
                    <a:moveTo>
                      <a:pt x="4" y="5"/>
                    </a:moveTo>
                    <a:lnTo>
                      <a:pt x="0" y="6"/>
                    </a:lnTo>
                    <a:lnTo>
                      <a:pt x="0" y="1"/>
                    </a:lnTo>
                    <a:lnTo>
                      <a:pt x="4" y="0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7" name="Freeform 398"/>
              <p:cNvSpPr>
                <a:spLocks/>
              </p:cNvSpPr>
              <p:nvPr/>
            </p:nvSpPr>
            <p:spPr bwMode="auto">
              <a:xfrm>
                <a:off x="1797" y="2138"/>
                <a:ext cx="3" cy="4"/>
              </a:xfrm>
              <a:custGeom>
                <a:avLst/>
                <a:gdLst>
                  <a:gd name="T0" fmla="*/ 3 w 3"/>
                  <a:gd name="T1" fmla="*/ 4 h 4"/>
                  <a:gd name="T2" fmla="*/ 0 w 3"/>
                  <a:gd name="T3" fmla="*/ 4 h 4"/>
                  <a:gd name="T4" fmla="*/ 0 w 3"/>
                  <a:gd name="T5" fmla="*/ 0 h 4"/>
                  <a:gd name="T6" fmla="*/ 3 w 3"/>
                  <a:gd name="T7" fmla="*/ 0 h 4"/>
                  <a:gd name="T8" fmla="*/ 3 w 3"/>
                  <a:gd name="T9" fmla="*/ 4 h 4"/>
                  <a:gd name="T10" fmla="*/ 3 w 3"/>
                  <a:gd name="T11" fmla="*/ 4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4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8" name="Freeform 399"/>
              <p:cNvSpPr>
                <a:spLocks/>
              </p:cNvSpPr>
              <p:nvPr/>
            </p:nvSpPr>
            <p:spPr bwMode="auto">
              <a:xfrm>
                <a:off x="1797" y="2139"/>
                <a:ext cx="3" cy="2"/>
              </a:xfrm>
              <a:custGeom>
                <a:avLst/>
                <a:gdLst>
                  <a:gd name="T0" fmla="*/ 3 w 3"/>
                  <a:gd name="T1" fmla="*/ 1 h 2"/>
                  <a:gd name="T2" fmla="*/ 0 w 3"/>
                  <a:gd name="T3" fmla="*/ 2 h 2"/>
                  <a:gd name="T4" fmla="*/ 0 w 3"/>
                  <a:gd name="T5" fmla="*/ 1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1"/>
                    </a:moveTo>
                    <a:lnTo>
                      <a:pt x="0" y="2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39" name="Freeform 400"/>
              <p:cNvSpPr>
                <a:spLocks/>
              </p:cNvSpPr>
              <p:nvPr/>
            </p:nvSpPr>
            <p:spPr bwMode="auto">
              <a:xfrm>
                <a:off x="1796" y="2142"/>
                <a:ext cx="4" cy="6"/>
              </a:xfrm>
              <a:custGeom>
                <a:avLst/>
                <a:gdLst>
                  <a:gd name="T0" fmla="*/ 4 w 4"/>
                  <a:gd name="T1" fmla="*/ 5 h 6"/>
                  <a:gd name="T2" fmla="*/ 0 w 4"/>
                  <a:gd name="T3" fmla="*/ 6 h 6"/>
                  <a:gd name="T4" fmla="*/ 0 w 4"/>
                  <a:gd name="T5" fmla="*/ 1 h 6"/>
                  <a:gd name="T6" fmla="*/ 4 w 4"/>
                  <a:gd name="T7" fmla="*/ 0 h 6"/>
                  <a:gd name="T8" fmla="*/ 4 w 4"/>
                  <a:gd name="T9" fmla="*/ 5 h 6"/>
                  <a:gd name="T10" fmla="*/ 4 w 4"/>
                  <a:gd name="T11" fmla="*/ 5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6"/>
                  <a:gd name="T20" fmla="*/ 4 w 4"/>
                  <a:gd name="T21" fmla="*/ 6 h 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6">
                    <a:moveTo>
                      <a:pt x="4" y="5"/>
                    </a:moveTo>
                    <a:lnTo>
                      <a:pt x="0" y="6"/>
                    </a:lnTo>
                    <a:lnTo>
                      <a:pt x="0" y="1"/>
                    </a:lnTo>
                    <a:lnTo>
                      <a:pt x="4" y="0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0" name="Freeform 401"/>
              <p:cNvSpPr>
                <a:spLocks/>
              </p:cNvSpPr>
              <p:nvPr/>
            </p:nvSpPr>
            <p:spPr bwMode="auto">
              <a:xfrm>
                <a:off x="1797" y="2143"/>
                <a:ext cx="3" cy="4"/>
              </a:xfrm>
              <a:custGeom>
                <a:avLst/>
                <a:gdLst>
                  <a:gd name="T0" fmla="*/ 3 w 3"/>
                  <a:gd name="T1" fmla="*/ 4 h 4"/>
                  <a:gd name="T2" fmla="*/ 0 w 3"/>
                  <a:gd name="T3" fmla="*/ 4 h 4"/>
                  <a:gd name="T4" fmla="*/ 0 w 3"/>
                  <a:gd name="T5" fmla="*/ 0 h 4"/>
                  <a:gd name="T6" fmla="*/ 3 w 3"/>
                  <a:gd name="T7" fmla="*/ 0 h 4"/>
                  <a:gd name="T8" fmla="*/ 3 w 3"/>
                  <a:gd name="T9" fmla="*/ 4 h 4"/>
                  <a:gd name="T10" fmla="*/ 3 w 3"/>
                  <a:gd name="T11" fmla="*/ 4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4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1" name="Freeform 402"/>
              <p:cNvSpPr>
                <a:spLocks/>
              </p:cNvSpPr>
              <p:nvPr/>
            </p:nvSpPr>
            <p:spPr bwMode="auto">
              <a:xfrm>
                <a:off x="1797" y="2145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1 h 1"/>
                  <a:gd name="T10" fmla="*/ 3 w 3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1"/>
                  <a:gd name="T20" fmla="*/ 3 w 3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2" name="Freeform 403"/>
              <p:cNvSpPr>
                <a:spLocks/>
              </p:cNvSpPr>
              <p:nvPr/>
            </p:nvSpPr>
            <p:spPr bwMode="auto">
              <a:xfrm>
                <a:off x="1806" y="2135"/>
                <a:ext cx="4" cy="6"/>
              </a:xfrm>
              <a:custGeom>
                <a:avLst/>
                <a:gdLst>
                  <a:gd name="T0" fmla="*/ 4 w 4"/>
                  <a:gd name="T1" fmla="*/ 6 h 6"/>
                  <a:gd name="T2" fmla="*/ 0 w 4"/>
                  <a:gd name="T3" fmla="*/ 6 h 6"/>
                  <a:gd name="T4" fmla="*/ 0 w 4"/>
                  <a:gd name="T5" fmla="*/ 1 h 6"/>
                  <a:gd name="T6" fmla="*/ 4 w 4"/>
                  <a:gd name="T7" fmla="*/ 0 h 6"/>
                  <a:gd name="T8" fmla="*/ 4 w 4"/>
                  <a:gd name="T9" fmla="*/ 6 h 6"/>
                  <a:gd name="T10" fmla="*/ 4 w 4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6"/>
                  <a:gd name="T20" fmla="*/ 4 w 4"/>
                  <a:gd name="T21" fmla="*/ 6 h 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6">
                    <a:moveTo>
                      <a:pt x="4" y="6"/>
                    </a:moveTo>
                    <a:lnTo>
                      <a:pt x="0" y="6"/>
                    </a:lnTo>
                    <a:lnTo>
                      <a:pt x="0" y="1"/>
                    </a:lnTo>
                    <a:lnTo>
                      <a:pt x="4" y="0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3" name="Freeform 404"/>
              <p:cNvSpPr>
                <a:spLocks/>
              </p:cNvSpPr>
              <p:nvPr/>
            </p:nvSpPr>
            <p:spPr bwMode="auto">
              <a:xfrm>
                <a:off x="1806" y="2136"/>
                <a:ext cx="3" cy="5"/>
              </a:xfrm>
              <a:custGeom>
                <a:avLst/>
                <a:gdLst>
                  <a:gd name="T0" fmla="*/ 3 w 3"/>
                  <a:gd name="T1" fmla="*/ 4 h 5"/>
                  <a:gd name="T2" fmla="*/ 0 w 3"/>
                  <a:gd name="T3" fmla="*/ 5 h 5"/>
                  <a:gd name="T4" fmla="*/ 0 w 3"/>
                  <a:gd name="T5" fmla="*/ 1 h 5"/>
                  <a:gd name="T6" fmla="*/ 3 w 3"/>
                  <a:gd name="T7" fmla="*/ 0 h 5"/>
                  <a:gd name="T8" fmla="*/ 3 w 3"/>
                  <a:gd name="T9" fmla="*/ 4 h 5"/>
                  <a:gd name="T10" fmla="*/ 3 w 3"/>
                  <a:gd name="T11" fmla="*/ 4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5"/>
                  <a:gd name="T20" fmla="*/ 3 w 3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5">
                    <a:moveTo>
                      <a:pt x="3" y="4"/>
                    </a:moveTo>
                    <a:lnTo>
                      <a:pt x="0" y="5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4" name="Freeform 405"/>
              <p:cNvSpPr>
                <a:spLocks/>
              </p:cNvSpPr>
              <p:nvPr/>
            </p:nvSpPr>
            <p:spPr bwMode="auto">
              <a:xfrm>
                <a:off x="1807" y="2138"/>
                <a:ext cx="2" cy="2"/>
              </a:xfrm>
              <a:custGeom>
                <a:avLst/>
                <a:gdLst>
                  <a:gd name="T0" fmla="*/ 2 w 2"/>
                  <a:gd name="T1" fmla="*/ 1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1 h 2"/>
                  <a:gd name="T10" fmla="*/ 2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2" y="1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5" name="Freeform 406"/>
              <p:cNvSpPr>
                <a:spLocks/>
              </p:cNvSpPr>
              <p:nvPr/>
            </p:nvSpPr>
            <p:spPr bwMode="auto">
              <a:xfrm>
                <a:off x="1806" y="2141"/>
                <a:ext cx="4" cy="5"/>
              </a:xfrm>
              <a:custGeom>
                <a:avLst/>
                <a:gdLst>
                  <a:gd name="T0" fmla="*/ 4 w 4"/>
                  <a:gd name="T1" fmla="*/ 5 h 5"/>
                  <a:gd name="T2" fmla="*/ 0 w 4"/>
                  <a:gd name="T3" fmla="*/ 5 h 5"/>
                  <a:gd name="T4" fmla="*/ 0 w 4"/>
                  <a:gd name="T5" fmla="*/ 0 h 5"/>
                  <a:gd name="T6" fmla="*/ 4 w 4"/>
                  <a:gd name="T7" fmla="*/ 0 h 5"/>
                  <a:gd name="T8" fmla="*/ 4 w 4"/>
                  <a:gd name="T9" fmla="*/ 5 h 5"/>
                  <a:gd name="T10" fmla="*/ 4 w 4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5"/>
                  <a:gd name="T20" fmla="*/ 4 w 4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5">
                    <a:moveTo>
                      <a:pt x="4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6" name="Freeform 407"/>
              <p:cNvSpPr>
                <a:spLocks/>
              </p:cNvSpPr>
              <p:nvPr/>
            </p:nvSpPr>
            <p:spPr bwMode="auto">
              <a:xfrm>
                <a:off x="1806" y="2142"/>
                <a:ext cx="3" cy="4"/>
              </a:xfrm>
              <a:custGeom>
                <a:avLst/>
                <a:gdLst>
                  <a:gd name="T0" fmla="*/ 3 w 3"/>
                  <a:gd name="T1" fmla="*/ 3 h 4"/>
                  <a:gd name="T2" fmla="*/ 0 w 3"/>
                  <a:gd name="T3" fmla="*/ 4 h 4"/>
                  <a:gd name="T4" fmla="*/ 0 w 3"/>
                  <a:gd name="T5" fmla="*/ 0 h 4"/>
                  <a:gd name="T6" fmla="*/ 3 w 3"/>
                  <a:gd name="T7" fmla="*/ 0 h 4"/>
                  <a:gd name="T8" fmla="*/ 3 w 3"/>
                  <a:gd name="T9" fmla="*/ 3 h 4"/>
                  <a:gd name="T10" fmla="*/ 3 w 3"/>
                  <a:gd name="T11" fmla="*/ 3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3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7" name="Freeform 408"/>
              <p:cNvSpPr>
                <a:spLocks/>
              </p:cNvSpPr>
              <p:nvPr/>
            </p:nvSpPr>
            <p:spPr bwMode="auto">
              <a:xfrm>
                <a:off x="1807" y="2143"/>
                <a:ext cx="2" cy="2"/>
              </a:xfrm>
              <a:custGeom>
                <a:avLst/>
                <a:gdLst>
                  <a:gd name="T0" fmla="*/ 2 w 2"/>
                  <a:gd name="T1" fmla="*/ 1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1 h 2"/>
                  <a:gd name="T10" fmla="*/ 2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2" y="1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8" name="Freeform 409"/>
              <p:cNvSpPr>
                <a:spLocks/>
              </p:cNvSpPr>
              <p:nvPr/>
            </p:nvSpPr>
            <p:spPr bwMode="auto">
              <a:xfrm>
                <a:off x="1787" y="2030"/>
                <a:ext cx="29" cy="8"/>
              </a:xfrm>
              <a:custGeom>
                <a:avLst/>
                <a:gdLst>
                  <a:gd name="T0" fmla="*/ 29 w 29"/>
                  <a:gd name="T1" fmla="*/ 2 h 8"/>
                  <a:gd name="T2" fmla="*/ 29 w 29"/>
                  <a:gd name="T3" fmla="*/ 2 h 8"/>
                  <a:gd name="T4" fmla="*/ 29 w 29"/>
                  <a:gd name="T5" fmla="*/ 3 h 8"/>
                  <a:gd name="T6" fmla="*/ 28 w 29"/>
                  <a:gd name="T7" fmla="*/ 4 h 8"/>
                  <a:gd name="T8" fmla="*/ 25 w 29"/>
                  <a:gd name="T9" fmla="*/ 5 h 8"/>
                  <a:gd name="T10" fmla="*/ 20 w 29"/>
                  <a:gd name="T11" fmla="*/ 7 h 8"/>
                  <a:gd name="T12" fmla="*/ 15 w 29"/>
                  <a:gd name="T13" fmla="*/ 8 h 8"/>
                  <a:gd name="T14" fmla="*/ 15 w 29"/>
                  <a:gd name="T15" fmla="*/ 8 h 8"/>
                  <a:gd name="T16" fmla="*/ 9 w 29"/>
                  <a:gd name="T17" fmla="*/ 8 h 8"/>
                  <a:gd name="T18" fmla="*/ 5 w 29"/>
                  <a:gd name="T19" fmla="*/ 8 h 8"/>
                  <a:gd name="T20" fmla="*/ 1 w 29"/>
                  <a:gd name="T21" fmla="*/ 7 h 8"/>
                  <a:gd name="T22" fmla="*/ 1 w 29"/>
                  <a:gd name="T23" fmla="*/ 7 h 8"/>
                  <a:gd name="T24" fmla="*/ 0 w 29"/>
                  <a:gd name="T25" fmla="*/ 6 h 8"/>
                  <a:gd name="T26" fmla="*/ 0 w 29"/>
                  <a:gd name="T27" fmla="*/ 6 h 8"/>
                  <a:gd name="T28" fmla="*/ 1 w 29"/>
                  <a:gd name="T29" fmla="*/ 5 h 8"/>
                  <a:gd name="T30" fmla="*/ 1 w 29"/>
                  <a:gd name="T31" fmla="*/ 5 h 8"/>
                  <a:gd name="T32" fmla="*/ 4 w 29"/>
                  <a:gd name="T33" fmla="*/ 3 h 8"/>
                  <a:gd name="T34" fmla="*/ 9 w 29"/>
                  <a:gd name="T35" fmla="*/ 1 h 8"/>
                  <a:gd name="T36" fmla="*/ 15 w 29"/>
                  <a:gd name="T37" fmla="*/ 0 h 8"/>
                  <a:gd name="T38" fmla="*/ 15 w 29"/>
                  <a:gd name="T39" fmla="*/ 0 h 8"/>
                  <a:gd name="T40" fmla="*/ 20 w 29"/>
                  <a:gd name="T41" fmla="*/ 0 h 8"/>
                  <a:gd name="T42" fmla="*/ 25 w 29"/>
                  <a:gd name="T43" fmla="*/ 0 h 8"/>
                  <a:gd name="T44" fmla="*/ 28 w 29"/>
                  <a:gd name="T45" fmla="*/ 1 h 8"/>
                  <a:gd name="T46" fmla="*/ 29 w 29"/>
                  <a:gd name="T47" fmla="*/ 1 h 8"/>
                  <a:gd name="T48" fmla="*/ 29 w 29"/>
                  <a:gd name="T49" fmla="*/ 2 h 8"/>
                  <a:gd name="T50" fmla="*/ 29 w 29"/>
                  <a:gd name="T51" fmla="*/ 2 h 8"/>
                  <a:gd name="T52" fmla="*/ 29 w 29"/>
                  <a:gd name="T53" fmla="*/ 2 h 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9"/>
                  <a:gd name="T82" fmla="*/ 0 h 8"/>
                  <a:gd name="T83" fmla="*/ 29 w 29"/>
                  <a:gd name="T84" fmla="*/ 8 h 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9" h="8">
                    <a:moveTo>
                      <a:pt x="29" y="2"/>
                    </a:moveTo>
                    <a:lnTo>
                      <a:pt x="29" y="2"/>
                    </a:lnTo>
                    <a:lnTo>
                      <a:pt x="29" y="3"/>
                    </a:lnTo>
                    <a:lnTo>
                      <a:pt x="28" y="4"/>
                    </a:lnTo>
                    <a:lnTo>
                      <a:pt x="25" y="5"/>
                    </a:lnTo>
                    <a:lnTo>
                      <a:pt x="20" y="7"/>
                    </a:lnTo>
                    <a:lnTo>
                      <a:pt x="15" y="8"/>
                    </a:lnTo>
                    <a:lnTo>
                      <a:pt x="9" y="8"/>
                    </a:lnTo>
                    <a:lnTo>
                      <a:pt x="5" y="8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4" y="3"/>
                    </a:lnTo>
                    <a:lnTo>
                      <a:pt x="9" y="1"/>
                    </a:lnTo>
                    <a:lnTo>
                      <a:pt x="15" y="0"/>
                    </a:lnTo>
                    <a:lnTo>
                      <a:pt x="20" y="0"/>
                    </a:lnTo>
                    <a:lnTo>
                      <a:pt x="25" y="0"/>
                    </a:lnTo>
                    <a:lnTo>
                      <a:pt x="28" y="1"/>
                    </a:lnTo>
                    <a:lnTo>
                      <a:pt x="29" y="1"/>
                    </a:lnTo>
                    <a:lnTo>
                      <a:pt x="29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49" name="Freeform 410"/>
              <p:cNvSpPr>
                <a:spLocks/>
              </p:cNvSpPr>
              <p:nvPr/>
            </p:nvSpPr>
            <p:spPr bwMode="auto">
              <a:xfrm>
                <a:off x="1789" y="2030"/>
                <a:ext cx="27" cy="8"/>
              </a:xfrm>
              <a:custGeom>
                <a:avLst/>
                <a:gdLst>
                  <a:gd name="T0" fmla="*/ 27 w 27"/>
                  <a:gd name="T1" fmla="*/ 3 h 8"/>
                  <a:gd name="T2" fmla="*/ 27 w 27"/>
                  <a:gd name="T3" fmla="*/ 3 h 8"/>
                  <a:gd name="T4" fmla="*/ 27 w 27"/>
                  <a:gd name="T5" fmla="*/ 3 h 8"/>
                  <a:gd name="T6" fmla="*/ 26 w 27"/>
                  <a:gd name="T7" fmla="*/ 4 h 8"/>
                  <a:gd name="T8" fmla="*/ 23 w 27"/>
                  <a:gd name="T9" fmla="*/ 5 h 8"/>
                  <a:gd name="T10" fmla="*/ 19 w 27"/>
                  <a:gd name="T11" fmla="*/ 7 h 8"/>
                  <a:gd name="T12" fmla="*/ 14 w 27"/>
                  <a:gd name="T13" fmla="*/ 8 h 8"/>
                  <a:gd name="T14" fmla="*/ 14 w 27"/>
                  <a:gd name="T15" fmla="*/ 8 h 8"/>
                  <a:gd name="T16" fmla="*/ 9 w 27"/>
                  <a:gd name="T17" fmla="*/ 8 h 8"/>
                  <a:gd name="T18" fmla="*/ 4 w 27"/>
                  <a:gd name="T19" fmla="*/ 8 h 8"/>
                  <a:gd name="T20" fmla="*/ 1 w 27"/>
                  <a:gd name="T21" fmla="*/ 7 h 8"/>
                  <a:gd name="T22" fmla="*/ 0 w 27"/>
                  <a:gd name="T23" fmla="*/ 7 h 8"/>
                  <a:gd name="T24" fmla="*/ 0 w 27"/>
                  <a:gd name="T25" fmla="*/ 6 h 8"/>
                  <a:gd name="T26" fmla="*/ 0 w 27"/>
                  <a:gd name="T27" fmla="*/ 6 h 8"/>
                  <a:gd name="T28" fmla="*/ 0 w 27"/>
                  <a:gd name="T29" fmla="*/ 5 h 8"/>
                  <a:gd name="T30" fmla="*/ 1 w 27"/>
                  <a:gd name="T31" fmla="*/ 5 h 8"/>
                  <a:gd name="T32" fmla="*/ 4 w 27"/>
                  <a:gd name="T33" fmla="*/ 3 h 8"/>
                  <a:gd name="T34" fmla="*/ 9 w 27"/>
                  <a:gd name="T35" fmla="*/ 2 h 8"/>
                  <a:gd name="T36" fmla="*/ 14 w 27"/>
                  <a:gd name="T37" fmla="*/ 1 h 8"/>
                  <a:gd name="T38" fmla="*/ 14 w 27"/>
                  <a:gd name="T39" fmla="*/ 1 h 8"/>
                  <a:gd name="T40" fmla="*/ 19 w 27"/>
                  <a:gd name="T41" fmla="*/ 0 h 8"/>
                  <a:gd name="T42" fmla="*/ 23 w 27"/>
                  <a:gd name="T43" fmla="*/ 1 h 8"/>
                  <a:gd name="T44" fmla="*/ 26 w 27"/>
                  <a:gd name="T45" fmla="*/ 1 h 8"/>
                  <a:gd name="T46" fmla="*/ 27 w 27"/>
                  <a:gd name="T47" fmla="*/ 2 h 8"/>
                  <a:gd name="T48" fmla="*/ 27 w 27"/>
                  <a:gd name="T49" fmla="*/ 3 h 8"/>
                  <a:gd name="T50" fmla="*/ 27 w 27"/>
                  <a:gd name="T51" fmla="*/ 3 h 8"/>
                  <a:gd name="T52" fmla="*/ 27 w 27"/>
                  <a:gd name="T53" fmla="*/ 3 h 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7"/>
                  <a:gd name="T82" fmla="*/ 0 h 8"/>
                  <a:gd name="T83" fmla="*/ 27 w 27"/>
                  <a:gd name="T84" fmla="*/ 8 h 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7" h="8">
                    <a:moveTo>
                      <a:pt x="27" y="3"/>
                    </a:moveTo>
                    <a:lnTo>
                      <a:pt x="27" y="3"/>
                    </a:lnTo>
                    <a:lnTo>
                      <a:pt x="26" y="4"/>
                    </a:lnTo>
                    <a:lnTo>
                      <a:pt x="23" y="5"/>
                    </a:lnTo>
                    <a:lnTo>
                      <a:pt x="19" y="7"/>
                    </a:lnTo>
                    <a:lnTo>
                      <a:pt x="14" y="8"/>
                    </a:lnTo>
                    <a:lnTo>
                      <a:pt x="9" y="8"/>
                    </a:lnTo>
                    <a:lnTo>
                      <a:pt x="4" y="8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4" y="3"/>
                    </a:lnTo>
                    <a:lnTo>
                      <a:pt x="9" y="2"/>
                    </a:lnTo>
                    <a:lnTo>
                      <a:pt x="14" y="1"/>
                    </a:lnTo>
                    <a:lnTo>
                      <a:pt x="19" y="0"/>
                    </a:lnTo>
                    <a:lnTo>
                      <a:pt x="23" y="1"/>
                    </a:lnTo>
                    <a:lnTo>
                      <a:pt x="26" y="1"/>
                    </a:lnTo>
                    <a:lnTo>
                      <a:pt x="27" y="2"/>
                    </a:lnTo>
                    <a:lnTo>
                      <a:pt x="27" y="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0" name="Freeform 411"/>
              <p:cNvSpPr>
                <a:spLocks/>
              </p:cNvSpPr>
              <p:nvPr/>
            </p:nvSpPr>
            <p:spPr bwMode="auto">
              <a:xfrm>
                <a:off x="1859" y="2231"/>
                <a:ext cx="36" cy="15"/>
              </a:xfrm>
              <a:custGeom>
                <a:avLst/>
                <a:gdLst>
                  <a:gd name="T0" fmla="*/ 0 w 36"/>
                  <a:gd name="T1" fmla="*/ 15 h 15"/>
                  <a:gd name="T2" fmla="*/ 0 w 36"/>
                  <a:gd name="T3" fmla="*/ 5 h 15"/>
                  <a:gd name="T4" fmla="*/ 36 w 36"/>
                  <a:gd name="T5" fmla="*/ 0 h 15"/>
                  <a:gd name="T6" fmla="*/ 36 w 36"/>
                  <a:gd name="T7" fmla="*/ 9 h 15"/>
                  <a:gd name="T8" fmla="*/ 0 w 36"/>
                  <a:gd name="T9" fmla="*/ 15 h 15"/>
                  <a:gd name="T10" fmla="*/ 0 w 36"/>
                  <a:gd name="T11" fmla="*/ 15 h 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6"/>
                  <a:gd name="T19" fmla="*/ 0 h 15"/>
                  <a:gd name="T20" fmla="*/ 36 w 36"/>
                  <a:gd name="T21" fmla="*/ 15 h 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6" h="15">
                    <a:moveTo>
                      <a:pt x="0" y="15"/>
                    </a:moveTo>
                    <a:lnTo>
                      <a:pt x="0" y="5"/>
                    </a:lnTo>
                    <a:lnTo>
                      <a:pt x="36" y="0"/>
                    </a:lnTo>
                    <a:lnTo>
                      <a:pt x="36" y="9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1" name="Freeform 412"/>
              <p:cNvSpPr>
                <a:spLocks/>
              </p:cNvSpPr>
              <p:nvPr/>
            </p:nvSpPr>
            <p:spPr bwMode="auto">
              <a:xfrm>
                <a:off x="1884" y="2234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5 w 5"/>
                  <a:gd name="T5" fmla="*/ 4 h 5"/>
                  <a:gd name="T6" fmla="*/ 5 w 5"/>
                  <a:gd name="T7" fmla="*/ 5 h 5"/>
                  <a:gd name="T8" fmla="*/ 4 w 5"/>
                  <a:gd name="T9" fmla="*/ 5 h 5"/>
                  <a:gd name="T10" fmla="*/ 3 w 5"/>
                  <a:gd name="T11" fmla="*/ 5 h 5"/>
                  <a:gd name="T12" fmla="*/ 3 w 5"/>
                  <a:gd name="T13" fmla="*/ 5 h 5"/>
                  <a:gd name="T14" fmla="*/ 2 w 5"/>
                  <a:gd name="T15" fmla="*/ 5 h 5"/>
                  <a:gd name="T16" fmla="*/ 1 w 5"/>
                  <a:gd name="T17" fmla="*/ 5 h 5"/>
                  <a:gd name="T18" fmla="*/ 0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0 w 5"/>
                  <a:gd name="T25" fmla="*/ 2 h 5"/>
                  <a:gd name="T26" fmla="*/ 1 w 5"/>
                  <a:gd name="T27" fmla="*/ 1 h 5"/>
                  <a:gd name="T28" fmla="*/ 2 w 5"/>
                  <a:gd name="T29" fmla="*/ 0 h 5"/>
                  <a:gd name="T30" fmla="*/ 3 w 5"/>
                  <a:gd name="T31" fmla="*/ 0 h 5"/>
                  <a:gd name="T32" fmla="*/ 3 w 5"/>
                  <a:gd name="T33" fmla="*/ 0 h 5"/>
                  <a:gd name="T34" fmla="*/ 4 w 5"/>
                  <a:gd name="T35" fmla="*/ 0 h 5"/>
                  <a:gd name="T36" fmla="*/ 5 w 5"/>
                  <a:gd name="T37" fmla="*/ 1 h 5"/>
                  <a:gd name="T38" fmla="*/ 5 w 5"/>
                  <a:gd name="T39" fmla="*/ 2 h 5"/>
                  <a:gd name="T40" fmla="*/ 5 w 5"/>
                  <a:gd name="T41" fmla="*/ 3 h 5"/>
                  <a:gd name="T42" fmla="*/ 5 w 5"/>
                  <a:gd name="T43" fmla="*/ 3 h 5"/>
                  <a:gd name="T44" fmla="*/ 5 w 5"/>
                  <a:gd name="T45" fmla="*/ 3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2" name="Freeform 413"/>
              <p:cNvSpPr>
                <a:spLocks/>
              </p:cNvSpPr>
              <p:nvPr/>
            </p:nvSpPr>
            <p:spPr bwMode="auto">
              <a:xfrm>
                <a:off x="1885" y="2235"/>
                <a:ext cx="4" cy="4"/>
              </a:xfrm>
              <a:custGeom>
                <a:avLst/>
                <a:gdLst>
                  <a:gd name="T0" fmla="*/ 4 w 4"/>
                  <a:gd name="T1" fmla="*/ 2 h 4"/>
                  <a:gd name="T2" fmla="*/ 4 w 4"/>
                  <a:gd name="T3" fmla="*/ 2 h 4"/>
                  <a:gd name="T4" fmla="*/ 4 w 4"/>
                  <a:gd name="T5" fmla="*/ 3 h 4"/>
                  <a:gd name="T6" fmla="*/ 2 w 4"/>
                  <a:gd name="T7" fmla="*/ 4 h 4"/>
                  <a:gd name="T8" fmla="*/ 2 w 4"/>
                  <a:gd name="T9" fmla="*/ 4 h 4"/>
                  <a:gd name="T10" fmla="*/ 2 w 4"/>
                  <a:gd name="T11" fmla="*/ 4 h 4"/>
                  <a:gd name="T12" fmla="*/ 1 w 4"/>
                  <a:gd name="T13" fmla="*/ 4 h 4"/>
                  <a:gd name="T14" fmla="*/ 1 w 4"/>
                  <a:gd name="T15" fmla="*/ 3 h 4"/>
                  <a:gd name="T16" fmla="*/ 0 w 4"/>
                  <a:gd name="T17" fmla="*/ 2 h 4"/>
                  <a:gd name="T18" fmla="*/ 0 w 4"/>
                  <a:gd name="T19" fmla="*/ 2 h 4"/>
                  <a:gd name="T20" fmla="*/ 1 w 4"/>
                  <a:gd name="T21" fmla="*/ 1 h 4"/>
                  <a:gd name="T22" fmla="*/ 2 w 4"/>
                  <a:gd name="T23" fmla="*/ 0 h 4"/>
                  <a:gd name="T24" fmla="*/ 2 w 4"/>
                  <a:gd name="T25" fmla="*/ 0 h 4"/>
                  <a:gd name="T26" fmla="*/ 3 w 4"/>
                  <a:gd name="T27" fmla="*/ 0 h 4"/>
                  <a:gd name="T28" fmla="*/ 4 w 4"/>
                  <a:gd name="T29" fmla="*/ 1 h 4"/>
                  <a:gd name="T30" fmla="*/ 4 w 4"/>
                  <a:gd name="T31" fmla="*/ 1 h 4"/>
                  <a:gd name="T32" fmla="*/ 4 w 4"/>
                  <a:gd name="T33" fmla="*/ 2 h 4"/>
                  <a:gd name="T34" fmla="*/ 4 w 4"/>
                  <a:gd name="T35" fmla="*/ 2 h 4"/>
                  <a:gd name="T36" fmla="*/ 4 w 4"/>
                  <a:gd name="T37" fmla="*/ 2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4"/>
                  <a:gd name="T59" fmla="*/ 4 w 4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4">
                    <a:moveTo>
                      <a:pt x="4" y="2"/>
                    </a:moveTo>
                    <a:lnTo>
                      <a:pt x="4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3" name="Freeform 414"/>
              <p:cNvSpPr>
                <a:spLocks/>
              </p:cNvSpPr>
              <p:nvPr/>
            </p:nvSpPr>
            <p:spPr bwMode="auto">
              <a:xfrm>
                <a:off x="1887" y="223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4" name="Freeform 415"/>
              <p:cNvSpPr>
                <a:spLocks/>
              </p:cNvSpPr>
              <p:nvPr/>
            </p:nvSpPr>
            <p:spPr bwMode="auto">
              <a:xfrm>
                <a:off x="1878" y="2235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5 w 5"/>
                  <a:gd name="T5" fmla="*/ 4 h 5"/>
                  <a:gd name="T6" fmla="*/ 4 w 5"/>
                  <a:gd name="T7" fmla="*/ 4 h 5"/>
                  <a:gd name="T8" fmla="*/ 3 w 5"/>
                  <a:gd name="T9" fmla="*/ 5 h 5"/>
                  <a:gd name="T10" fmla="*/ 2 w 5"/>
                  <a:gd name="T11" fmla="*/ 5 h 5"/>
                  <a:gd name="T12" fmla="*/ 2 w 5"/>
                  <a:gd name="T13" fmla="*/ 5 h 5"/>
                  <a:gd name="T14" fmla="*/ 1 w 5"/>
                  <a:gd name="T15" fmla="*/ 5 h 5"/>
                  <a:gd name="T16" fmla="*/ 0 w 5"/>
                  <a:gd name="T17" fmla="*/ 4 h 5"/>
                  <a:gd name="T18" fmla="*/ 0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0 w 5"/>
                  <a:gd name="T25" fmla="*/ 2 h 5"/>
                  <a:gd name="T26" fmla="*/ 0 w 5"/>
                  <a:gd name="T27" fmla="*/ 1 h 5"/>
                  <a:gd name="T28" fmla="*/ 1 w 5"/>
                  <a:gd name="T29" fmla="*/ 0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1 h 5"/>
                  <a:gd name="T38" fmla="*/ 5 w 5"/>
                  <a:gd name="T39" fmla="*/ 2 h 5"/>
                  <a:gd name="T40" fmla="*/ 5 w 5"/>
                  <a:gd name="T41" fmla="*/ 3 h 5"/>
                  <a:gd name="T42" fmla="*/ 5 w 5"/>
                  <a:gd name="T43" fmla="*/ 3 h 5"/>
                  <a:gd name="T44" fmla="*/ 5 w 5"/>
                  <a:gd name="T45" fmla="*/ 3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5" name="Freeform 416"/>
              <p:cNvSpPr>
                <a:spLocks/>
              </p:cNvSpPr>
              <p:nvPr/>
            </p:nvSpPr>
            <p:spPr bwMode="auto">
              <a:xfrm>
                <a:off x="1879" y="2236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2 h 3"/>
                  <a:gd name="T4" fmla="*/ 3 w 4"/>
                  <a:gd name="T5" fmla="*/ 3 h 3"/>
                  <a:gd name="T6" fmla="*/ 2 w 4"/>
                  <a:gd name="T7" fmla="*/ 3 h 3"/>
                  <a:gd name="T8" fmla="*/ 2 w 4"/>
                  <a:gd name="T9" fmla="*/ 3 h 3"/>
                  <a:gd name="T10" fmla="*/ 1 w 4"/>
                  <a:gd name="T11" fmla="*/ 3 h 3"/>
                  <a:gd name="T12" fmla="*/ 1 w 4"/>
                  <a:gd name="T13" fmla="*/ 3 h 3"/>
                  <a:gd name="T14" fmla="*/ 0 w 4"/>
                  <a:gd name="T15" fmla="*/ 3 h 3"/>
                  <a:gd name="T16" fmla="*/ 0 w 4"/>
                  <a:gd name="T17" fmla="*/ 2 h 3"/>
                  <a:gd name="T18" fmla="*/ 0 w 4"/>
                  <a:gd name="T19" fmla="*/ 2 h 3"/>
                  <a:gd name="T20" fmla="*/ 1 w 4"/>
                  <a:gd name="T21" fmla="*/ 1 h 3"/>
                  <a:gd name="T22" fmla="*/ 2 w 4"/>
                  <a:gd name="T23" fmla="*/ 0 h 3"/>
                  <a:gd name="T24" fmla="*/ 2 w 4"/>
                  <a:gd name="T25" fmla="*/ 0 h 3"/>
                  <a:gd name="T26" fmla="*/ 3 w 4"/>
                  <a:gd name="T27" fmla="*/ 0 h 3"/>
                  <a:gd name="T28" fmla="*/ 3 w 4"/>
                  <a:gd name="T29" fmla="*/ 1 h 3"/>
                  <a:gd name="T30" fmla="*/ 4 w 4"/>
                  <a:gd name="T31" fmla="*/ 1 h 3"/>
                  <a:gd name="T32" fmla="*/ 4 w 4"/>
                  <a:gd name="T33" fmla="*/ 2 h 3"/>
                  <a:gd name="T34" fmla="*/ 4 w 4"/>
                  <a:gd name="T35" fmla="*/ 2 h 3"/>
                  <a:gd name="T36" fmla="*/ 4 w 4"/>
                  <a:gd name="T37" fmla="*/ 2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3"/>
                  <a:gd name="T59" fmla="*/ 4 w 4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3">
                    <a:moveTo>
                      <a:pt x="4" y="2"/>
                    </a:move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6" name="Freeform 417"/>
              <p:cNvSpPr>
                <a:spLocks/>
              </p:cNvSpPr>
              <p:nvPr/>
            </p:nvSpPr>
            <p:spPr bwMode="auto">
              <a:xfrm>
                <a:off x="1880" y="223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7" name="Freeform 418"/>
              <p:cNvSpPr>
                <a:spLocks/>
              </p:cNvSpPr>
              <p:nvPr/>
            </p:nvSpPr>
            <p:spPr bwMode="auto">
              <a:xfrm>
                <a:off x="1872" y="2236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4 w 5"/>
                  <a:gd name="T5" fmla="*/ 3 h 5"/>
                  <a:gd name="T6" fmla="*/ 4 w 5"/>
                  <a:gd name="T7" fmla="*/ 4 h 5"/>
                  <a:gd name="T8" fmla="*/ 3 w 5"/>
                  <a:gd name="T9" fmla="*/ 5 h 5"/>
                  <a:gd name="T10" fmla="*/ 2 w 5"/>
                  <a:gd name="T11" fmla="*/ 5 h 5"/>
                  <a:gd name="T12" fmla="*/ 2 w 5"/>
                  <a:gd name="T13" fmla="*/ 5 h 5"/>
                  <a:gd name="T14" fmla="*/ 1 w 5"/>
                  <a:gd name="T15" fmla="*/ 5 h 5"/>
                  <a:gd name="T16" fmla="*/ 0 w 5"/>
                  <a:gd name="T17" fmla="*/ 4 h 5"/>
                  <a:gd name="T18" fmla="*/ 0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0 w 5"/>
                  <a:gd name="T25" fmla="*/ 2 h 5"/>
                  <a:gd name="T26" fmla="*/ 0 w 5"/>
                  <a:gd name="T27" fmla="*/ 1 h 5"/>
                  <a:gd name="T28" fmla="*/ 1 w 5"/>
                  <a:gd name="T29" fmla="*/ 0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1 h 5"/>
                  <a:gd name="T38" fmla="*/ 4 w 5"/>
                  <a:gd name="T39" fmla="*/ 2 h 5"/>
                  <a:gd name="T40" fmla="*/ 5 w 5"/>
                  <a:gd name="T41" fmla="*/ 3 h 5"/>
                  <a:gd name="T42" fmla="*/ 5 w 5"/>
                  <a:gd name="T43" fmla="*/ 3 h 5"/>
                  <a:gd name="T44" fmla="*/ 5 w 5"/>
                  <a:gd name="T45" fmla="*/ 3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8" name="Freeform 419"/>
              <p:cNvSpPr>
                <a:spLocks/>
              </p:cNvSpPr>
              <p:nvPr/>
            </p:nvSpPr>
            <p:spPr bwMode="auto">
              <a:xfrm>
                <a:off x="1873" y="223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3 w 3"/>
                  <a:gd name="T5" fmla="*/ 3 h 3"/>
                  <a:gd name="T6" fmla="*/ 1 w 3"/>
                  <a:gd name="T7" fmla="*/ 3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3 h 3"/>
                  <a:gd name="T14" fmla="*/ 0 w 3"/>
                  <a:gd name="T15" fmla="*/ 2 h 3"/>
                  <a:gd name="T16" fmla="*/ 0 w 3"/>
                  <a:gd name="T17" fmla="*/ 2 h 3"/>
                  <a:gd name="T18" fmla="*/ 0 w 3"/>
                  <a:gd name="T19" fmla="*/ 2 h 3"/>
                  <a:gd name="T20" fmla="*/ 0 w 3"/>
                  <a:gd name="T21" fmla="*/ 1 h 3"/>
                  <a:gd name="T22" fmla="*/ 1 w 3"/>
                  <a:gd name="T23" fmla="*/ 0 h 3"/>
                  <a:gd name="T24" fmla="*/ 1 w 3"/>
                  <a:gd name="T25" fmla="*/ 0 h 3"/>
                  <a:gd name="T26" fmla="*/ 2 w 3"/>
                  <a:gd name="T27" fmla="*/ 0 h 3"/>
                  <a:gd name="T28" fmla="*/ 3 w 3"/>
                  <a:gd name="T29" fmla="*/ 1 h 3"/>
                  <a:gd name="T30" fmla="*/ 3 w 3"/>
                  <a:gd name="T31" fmla="*/ 1 h 3"/>
                  <a:gd name="T32" fmla="*/ 3 w 3"/>
                  <a:gd name="T33" fmla="*/ 2 h 3"/>
                  <a:gd name="T34" fmla="*/ 3 w 3"/>
                  <a:gd name="T35" fmla="*/ 2 h 3"/>
                  <a:gd name="T36" fmla="*/ 3 w 3"/>
                  <a:gd name="T37" fmla="*/ 2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"/>
                  <a:gd name="T58" fmla="*/ 0 h 3"/>
                  <a:gd name="T59" fmla="*/ 3 w 3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59" name="Freeform 420"/>
              <p:cNvSpPr>
                <a:spLocks/>
              </p:cNvSpPr>
              <p:nvPr/>
            </p:nvSpPr>
            <p:spPr bwMode="auto">
              <a:xfrm>
                <a:off x="1874" y="2239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  <a:gd name="T4" fmla="*/ 0 w 1"/>
                  <a:gd name="T5" fmla="*/ 0 w 1"/>
                  <a:gd name="T6" fmla="*/ 1 w 1"/>
                  <a:gd name="T7" fmla="*/ 1 w 1"/>
                  <a:gd name="T8" fmla="*/ 1 w 1"/>
                  <a:gd name="T9" fmla="*/ 1 w 1"/>
                  <a:gd name="T10" fmla="*/ 1 w 1"/>
                  <a:gd name="T11" fmla="*/ 1 w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1 w 1"/>
                </a:gdLst>
                <a:ahLst/>
                <a:cxnLst>
                  <a:cxn ang="T12">
                    <a:pos x="T0" y="0"/>
                  </a:cxn>
                  <a:cxn ang="T13">
                    <a:pos x="T1" y="0"/>
                  </a:cxn>
                  <a:cxn ang="T14">
                    <a:pos x="T2" y="0"/>
                  </a:cxn>
                  <a:cxn ang="T15">
                    <a:pos x="T3" y="0"/>
                  </a:cxn>
                  <a:cxn ang="T16">
                    <a:pos x="T4" y="0"/>
                  </a:cxn>
                  <a:cxn ang="T17">
                    <a:pos x="T5" y="0"/>
                  </a:cxn>
                  <a:cxn ang="T18">
                    <a:pos x="T6" y="0"/>
                  </a:cxn>
                  <a:cxn ang="T19">
                    <a:pos x="T7" y="0"/>
                  </a:cxn>
                  <a:cxn ang="T20">
                    <a:pos x="T8" y="0"/>
                  </a:cxn>
                  <a:cxn ang="T21">
                    <a:pos x="T9" y="0"/>
                  </a:cxn>
                  <a:cxn ang="T22">
                    <a:pos x="T10" y="0"/>
                  </a:cxn>
                  <a:cxn ang="T23">
                    <a:pos x="T11" y="0"/>
                  </a:cxn>
                </a:cxnLst>
                <a:rect l="T24" t="0" r="T25" b="0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0" name="Freeform 421"/>
              <p:cNvSpPr>
                <a:spLocks/>
              </p:cNvSpPr>
              <p:nvPr/>
            </p:nvSpPr>
            <p:spPr bwMode="auto">
              <a:xfrm>
                <a:off x="1865" y="2237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5 w 5"/>
                  <a:gd name="T5" fmla="*/ 3 h 5"/>
                  <a:gd name="T6" fmla="*/ 4 w 5"/>
                  <a:gd name="T7" fmla="*/ 4 h 5"/>
                  <a:gd name="T8" fmla="*/ 3 w 5"/>
                  <a:gd name="T9" fmla="*/ 5 h 5"/>
                  <a:gd name="T10" fmla="*/ 2 w 5"/>
                  <a:gd name="T11" fmla="*/ 5 h 5"/>
                  <a:gd name="T12" fmla="*/ 2 w 5"/>
                  <a:gd name="T13" fmla="*/ 5 h 5"/>
                  <a:gd name="T14" fmla="*/ 1 w 5"/>
                  <a:gd name="T15" fmla="*/ 5 h 5"/>
                  <a:gd name="T16" fmla="*/ 1 w 5"/>
                  <a:gd name="T17" fmla="*/ 4 h 5"/>
                  <a:gd name="T18" fmla="*/ 1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1 w 5"/>
                  <a:gd name="T25" fmla="*/ 2 h 5"/>
                  <a:gd name="T26" fmla="*/ 1 w 5"/>
                  <a:gd name="T27" fmla="*/ 1 h 5"/>
                  <a:gd name="T28" fmla="*/ 1 w 5"/>
                  <a:gd name="T29" fmla="*/ 0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1 h 5"/>
                  <a:gd name="T38" fmla="*/ 5 w 5"/>
                  <a:gd name="T39" fmla="*/ 2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 w="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1" name="Freeform 422"/>
              <p:cNvSpPr>
                <a:spLocks/>
              </p:cNvSpPr>
              <p:nvPr/>
            </p:nvSpPr>
            <p:spPr bwMode="auto">
              <a:xfrm>
                <a:off x="1866" y="2238"/>
                <a:ext cx="4" cy="3"/>
              </a:xfrm>
              <a:custGeom>
                <a:avLst/>
                <a:gdLst>
                  <a:gd name="T0" fmla="*/ 4 w 4"/>
                  <a:gd name="T1" fmla="*/ 1 h 3"/>
                  <a:gd name="T2" fmla="*/ 4 w 4"/>
                  <a:gd name="T3" fmla="*/ 1 h 3"/>
                  <a:gd name="T4" fmla="*/ 3 w 4"/>
                  <a:gd name="T5" fmla="*/ 3 h 3"/>
                  <a:gd name="T6" fmla="*/ 2 w 4"/>
                  <a:gd name="T7" fmla="*/ 3 h 3"/>
                  <a:gd name="T8" fmla="*/ 2 w 4"/>
                  <a:gd name="T9" fmla="*/ 3 h 3"/>
                  <a:gd name="T10" fmla="*/ 1 w 4"/>
                  <a:gd name="T11" fmla="*/ 3 h 3"/>
                  <a:gd name="T12" fmla="*/ 1 w 4"/>
                  <a:gd name="T13" fmla="*/ 3 h 3"/>
                  <a:gd name="T14" fmla="*/ 0 w 4"/>
                  <a:gd name="T15" fmla="*/ 2 h 3"/>
                  <a:gd name="T16" fmla="*/ 0 w 4"/>
                  <a:gd name="T17" fmla="*/ 2 h 3"/>
                  <a:gd name="T18" fmla="*/ 0 w 4"/>
                  <a:gd name="T19" fmla="*/ 2 h 3"/>
                  <a:gd name="T20" fmla="*/ 1 w 4"/>
                  <a:gd name="T21" fmla="*/ 1 h 3"/>
                  <a:gd name="T22" fmla="*/ 2 w 4"/>
                  <a:gd name="T23" fmla="*/ 0 h 3"/>
                  <a:gd name="T24" fmla="*/ 2 w 4"/>
                  <a:gd name="T25" fmla="*/ 0 h 3"/>
                  <a:gd name="T26" fmla="*/ 3 w 4"/>
                  <a:gd name="T27" fmla="*/ 0 h 3"/>
                  <a:gd name="T28" fmla="*/ 3 w 4"/>
                  <a:gd name="T29" fmla="*/ 1 h 3"/>
                  <a:gd name="T30" fmla="*/ 4 w 4"/>
                  <a:gd name="T31" fmla="*/ 1 h 3"/>
                  <a:gd name="T32" fmla="*/ 4 w 4"/>
                  <a:gd name="T33" fmla="*/ 1 h 3"/>
                  <a:gd name="T34" fmla="*/ 4 w 4"/>
                  <a:gd name="T35" fmla="*/ 1 h 3"/>
                  <a:gd name="T36" fmla="*/ 4 w 4"/>
                  <a:gd name="T37" fmla="*/ 1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3"/>
                  <a:gd name="T59" fmla="*/ 4 w 4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2" name="Freeform 423"/>
              <p:cNvSpPr>
                <a:spLocks/>
              </p:cNvSpPr>
              <p:nvPr/>
            </p:nvSpPr>
            <p:spPr bwMode="auto">
              <a:xfrm>
                <a:off x="1868" y="2239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3" name="Freeform 424"/>
              <p:cNvSpPr>
                <a:spLocks/>
              </p:cNvSpPr>
              <p:nvPr/>
            </p:nvSpPr>
            <p:spPr bwMode="auto">
              <a:xfrm>
                <a:off x="1859" y="2238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4 w 5"/>
                  <a:gd name="T5" fmla="*/ 3 h 5"/>
                  <a:gd name="T6" fmla="*/ 4 w 5"/>
                  <a:gd name="T7" fmla="*/ 4 h 5"/>
                  <a:gd name="T8" fmla="*/ 3 w 5"/>
                  <a:gd name="T9" fmla="*/ 5 h 5"/>
                  <a:gd name="T10" fmla="*/ 2 w 5"/>
                  <a:gd name="T11" fmla="*/ 5 h 5"/>
                  <a:gd name="T12" fmla="*/ 2 w 5"/>
                  <a:gd name="T13" fmla="*/ 5 h 5"/>
                  <a:gd name="T14" fmla="*/ 1 w 5"/>
                  <a:gd name="T15" fmla="*/ 5 h 5"/>
                  <a:gd name="T16" fmla="*/ 1 w 5"/>
                  <a:gd name="T17" fmla="*/ 4 h 5"/>
                  <a:gd name="T18" fmla="*/ 0 w 5"/>
                  <a:gd name="T19" fmla="*/ 4 h 5"/>
                  <a:gd name="T20" fmla="*/ 0 w 5"/>
                  <a:gd name="T21" fmla="*/ 2 h 5"/>
                  <a:gd name="T22" fmla="*/ 0 w 5"/>
                  <a:gd name="T23" fmla="*/ 2 h 5"/>
                  <a:gd name="T24" fmla="*/ 0 w 5"/>
                  <a:gd name="T25" fmla="*/ 1 h 5"/>
                  <a:gd name="T26" fmla="*/ 1 w 5"/>
                  <a:gd name="T27" fmla="*/ 1 h 5"/>
                  <a:gd name="T28" fmla="*/ 1 w 5"/>
                  <a:gd name="T29" fmla="*/ 0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1 h 5"/>
                  <a:gd name="T38" fmla="*/ 4 w 5"/>
                  <a:gd name="T39" fmla="*/ 1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 w="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4" name="Freeform 425"/>
              <p:cNvSpPr>
                <a:spLocks/>
              </p:cNvSpPr>
              <p:nvPr/>
            </p:nvSpPr>
            <p:spPr bwMode="auto">
              <a:xfrm>
                <a:off x="1860" y="2239"/>
                <a:ext cx="4" cy="3"/>
              </a:xfrm>
              <a:custGeom>
                <a:avLst/>
                <a:gdLst>
                  <a:gd name="T0" fmla="*/ 4 w 4"/>
                  <a:gd name="T1" fmla="*/ 1 h 3"/>
                  <a:gd name="T2" fmla="*/ 4 w 4"/>
                  <a:gd name="T3" fmla="*/ 1 h 3"/>
                  <a:gd name="T4" fmla="*/ 3 w 4"/>
                  <a:gd name="T5" fmla="*/ 3 h 3"/>
                  <a:gd name="T6" fmla="*/ 2 w 4"/>
                  <a:gd name="T7" fmla="*/ 3 h 3"/>
                  <a:gd name="T8" fmla="*/ 2 w 4"/>
                  <a:gd name="T9" fmla="*/ 3 h 3"/>
                  <a:gd name="T10" fmla="*/ 1 w 4"/>
                  <a:gd name="T11" fmla="*/ 3 h 3"/>
                  <a:gd name="T12" fmla="*/ 0 w 4"/>
                  <a:gd name="T13" fmla="*/ 3 h 3"/>
                  <a:gd name="T14" fmla="*/ 0 w 4"/>
                  <a:gd name="T15" fmla="*/ 2 h 3"/>
                  <a:gd name="T16" fmla="*/ 0 w 4"/>
                  <a:gd name="T17" fmla="*/ 2 h 3"/>
                  <a:gd name="T18" fmla="*/ 0 w 4"/>
                  <a:gd name="T19" fmla="*/ 2 h 3"/>
                  <a:gd name="T20" fmla="*/ 0 w 4"/>
                  <a:gd name="T21" fmla="*/ 0 h 3"/>
                  <a:gd name="T22" fmla="*/ 2 w 4"/>
                  <a:gd name="T23" fmla="*/ 0 h 3"/>
                  <a:gd name="T24" fmla="*/ 2 w 4"/>
                  <a:gd name="T25" fmla="*/ 0 h 3"/>
                  <a:gd name="T26" fmla="*/ 2 w 4"/>
                  <a:gd name="T27" fmla="*/ 0 h 3"/>
                  <a:gd name="T28" fmla="*/ 3 w 4"/>
                  <a:gd name="T29" fmla="*/ 0 h 3"/>
                  <a:gd name="T30" fmla="*/ 3 w 4"/>
                  <a:gd name="T31" fmla="*/ 1 h 3"/>
                  <a:gd name="T32" fmla="*/ 4 w 4"/>
                  <a:gd name="T33" fmla="*/ 1 h 3"/>
                  <a:gd name="T34" fmla="*/ 4 w 4"/>
                  <a:gd name="T35" fmla="*/ 1 h 3"/>
                  <a:gd name="T36" fmla="*/ 4 w 4"/>
                  <a:gd name="T37" fmla="*/ 1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3"/>
                  <a:gd name="T59" fmla="*/ 4 w 4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5" name="Freeform 426"/>
              <p:cNvSpPr>
                <a:spLocks/>
              </p:cNvSpPr>
              <p:nvPr/>
            </p:nvSpPr>
            <p:spPr bwMode="auto">
              <a:xfrm>
                <a:off x="1861" y="224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1 w 1"/>
                  <a:gd name="T13" fmla="*/ 0 h 1"/>
                  <a:gd name="T14" fmla="*/ 1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6" name="Freeform 427"/>
              <p:cNvSpPr>
                <a:spLocks/>
              </p:cNvSpPr>
              <p:nvPr/>
            </p:nvSpPr>
            <p:spPr bwMode="auto">
              <a:xfrm>
                <a:off x="1890" y="2237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5 w 5"/>
                  <a:gd name="T5" fmla="*/ 3 h 5"/>
                  <a:gd name="T6" fmla="*/ 4 w 5"/>
                  <a:gd name="T7" fmla="*/ 4 h 5"/>
                  <a:gd name="T8" fmla="*/ 3 w 5"/>
                  <a:gd name="T9" fmla="*/ 5 h 5"/>
                  <a:gd name="T10" fmla="*/ 2 w 5"/>
                  <a:gd name="T11" fmla="*/ 5 h 5"/>
                  <a:gd name="T12" fmla="*/ 2 w 5"/>
                  <a:gd name="T13" fmla="*/ 5 h 5"/>
                  <a:gd name="T14" fmla="*/ 1 w 5"/>
                  <a:gd name="T15" fmla="*/ 5 h 5"/>
                  <a:gd name="T16" fmla="*/ 0 w 5"/>
                  <a:gd name="T17" fmla="*/ 4 h 5"/>
                  <a:gd name="T18" fmla="*/ 0 w 5"/>
                  <a:gd name="T19" fmla="*/ 4 h 5"/>
                  <a:gd name="T20" fmla="*/ 0 w 5"/>
                  <a:gd name="T21" fmla="*/ 3 h 5"/>
                  <a:gd name="T22" fmla="*/ 0 w 5"/>
                  <a:gd name="T23" fmla="*/ 3 h 5"/>
                  <a:gd name="T24" fmla="*/ 0 w 5"/>
                  <a:gd name="T25" fmla="*/ 2 h 5"/>
                  <a:gd name="T26" fmla="*/ 0 w 5"/>
                  <a:gd name="T27" fmla="*/ 1 h 5"/>
                  <a:gd name="T28" fmla="*/ 1 w 5"/>
                  <a:gd name="T29" fmla="*/ 1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1 h 5"/>
                  <a:gd name="T38" fmla="*/ 5 w 5"/>
                  <a:gd name="T39" fmla="*/ 2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7" name="Freeform 428"/>
              <p:cNvSpPr>
                <a:spLocks/>
              </p:cNvSpPr>
              <p:nvPr/>
            </p:nvSpPr>
            <p:spPr bwMode="auto">
              <a:xfrm>
                <a:off x="1891" y="2238"/>
                <a:ext cx="4" cy="4"/>
              </a:xfrm>
              <a:custGeom>
                <a:avLst/>
                <a:gdLst>
                  <a:gd name="T0" fmla="*/ 4 w 4"/>
                  <a:gd name="T1" fmla="*/ 1 h 4"/>
                  <a:gd name="T2" fmla="*/ 4 w 4"/>
                  <a:gd name="T3" fmla="*/ 1 h 4"/>
                  <a:gd name="T4" fmla="*/ 3 w 4"/>
                  <a:gd name="T5" fmla="*/ 3 h 4"/>
                  <a:gd name="T6" fmla="*/ 2 w 4"/>
                  <a:gd name="T7" fmla="*/ 4 h 4"/>
                  <a:gd name="T8" fmla="*/ 2 w 4"/>
                  <a:gd name="T9" fmla="*/ 4 h 4"/>
                  <a:gd name="T10" fmla="*/ 1 w 4"/>
                  <a:gd name="T11" fmla="*/ 3 h 4"/>
                  <a:gd name="T12" fmla="*/ 0 w 4"/>
                  <a:gd name="T13" fmla="*/ 3 h 4"/>
                  <a:gd name="T14" fmla="*/ 0 w 4"/>
                  <a:gd name="T15" fmla="*/ 3 h 4"/>
                  <a:gd name="T16" fmla="*/ 0 w 4"/>
                  <a:gd name="T17" fmla="*/ 2 h 4"/>
                  <a:gd name="T18" fmla="*/ 0 w 4"/>
                  <a:gd name="T19" fmla="*/ 2 h 4"/>
                  <a:gd name="T20" fmla="*/ 0 w 4"/>
                  <a:gd name="T21" fmla="*/ 1 h 4"/>
                  <a:gd name="T22" fmla="*/ 2 w 4"/>
                  <a:gd name="T23" fmla="*/ 0 h 4"/>
                  <a:gd name="T24" fmla="*/ 2 w 4"/>
                  <a:gd name="T25" fmla="*/ 0 h 4"/>
                  <a:gd name="T26" fmla="*/ 3 w 4"/>
                  <a:gd name="T27" fmla="*/ 0 h 4"/>
                  <a:gd name="T28" fmla="*/ 3 w 4"/>
                  <a:gd name="T29" fmla="*/ 1 h 4"/>
                  <a:gd name="T30" fmla="*/ 4 w 4"/>
                  <a:gd name="T31" fmla="*/ 1 h 4"/>
                  <a:gd name="T32" fmla="*/ 4 w 4"/>
                  <a:gd name="T33" fmla="*/ 1 h 4"/>
                  <a:gd name="T34" fmla="*/ 4 w 4"/>
                  <a:gd name="T35" fmla="*/ 1 h 4"/>
                  <a:gd name="T36" fmla="*/ 4 w 4"/>
                  <a:gd name="T37" fmla="*/ 1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4"/>
                  <a:gd name="T59" fmla="*/ 4 w 4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4">
                    <a:moveTo>
                      <a:pt x="4" y="1"/>
                    </a:moveTo>
                    <a:lnTo>
                      <a:pt x="4" y="1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8" name="Freeform 429"/>
              <p:cNvSpPr>
                <a:spLocks/>
              </p:cNvSpPr>
              <p:nvPr/>
            </p:nvSpPr>
            <p:spPr bwMode="auto">
              <a:xfrm>
                <a:off x="1892" y="223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1 w 1"/>
                  <a:gd name="T13" fmla="*/ 0 h 1"/>
                  <a:gd name="T14" fmla="*/ 1 w 1"/>
                  <a:gd name="T15" fmla="*/ 0 h 1"/>
                  <a:gd name="T16" fmla="*/ 1 w 1"/>
                  <a:gd name="T17" fmla="*/ 1 h 1"/>
                  <a:gd name="T18" fmla="*/ 1 w 1"/>
                  <a:gd name="T19" fmla="*/ 1 h 1"/>
                  <a:gd name="T20" fmla="*/ 1 w 1"/>
                  <a:gd name="T21" fmla="*/ 1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69" name="Freeform 430"/>
              <p:cNvSpPr>
                <a:spLocks/>
              </p:cNvSpPr>
              <p:nvPr/>
            </p:nvSpPr>
            <p:spPr bwMode="auto">
              <a:xfrm>
                <a:off x="1725" y="2199"/>
                <a:ext cx="9" cy="11"/>
              </a:xfrm>
              <a:custGeom>
                <a:avLst/>
                <a:gdLst>
                  <a:gd name="T0" fmla="*/ 7 w 9"/>
                  <a:gd name="T1" fmla="*/ 0 h 11"/>
                  <a:gd name="T2" fmla="*/ 0 w 9"/>
                  <a:gd name="T3" fmla="*/ 2 h 11"/>
                  <a:gd name="T4" fmla="*/ 0 w 9"/>
                  <a:gd name="T5" fmla="*/ 11 h 11"/>
                  <a:gd name="T6" fmla="*/ 7 w 9"/>
                  <a:gd name="T7" fmla="*/ 9 h 11"/>
                  <a:gd name="T8" fmla="*/ 8 w 9"/>
                  <a:gd name="T9" fmla="*/ 9 h 11"/>
                  <a:gd name="T10" fmla="*/ 9 w 9"/>
                  <a:gd name="T11" fmla="*/ 3 h 11"/>
                  <a:gd name="T12" fmla="*/ 7 w 9"/>
                  <a:gd name="T13" fmla="*/ 0 h 11"/>
                  <a:gd name="T14" fmla="*/ 7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7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7" y="9"/>
                    </a:lnTo>
                    <a:lnTo>
                      <a:pt x="8" y="9"/>
                    </a:lnTo>
                    <a:lnTo>
                      <a:pt x="9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0" name="Freeform 431"/>
              <p:cNvSpPr>
                <a:spLocks/>
              </p:cNvSpPr>
              <p:nvPr/>
            </p:nvSpPr>
            <p:spPr bwMode="auto">
              <a:xfrm>
                <a:off x="1735" y="2198"/>
                <a:ext cx="8" cy="10"/>
              </a:xfrm>
              <a:custGeom>
                <a:avLst/>
                <a:gdLst>
                  <a:gd name="T0" fmla="*/ 8 w 8"/>
                  <a:gd name="T1" fmla="*/ 0 h 10"/>
                  <a:gd name="T2" fmla="*/ 0 w 8"/>
                  <a:gd name="T3" fmla="*/ 1 h 10"/>
                  <a:gd name="T4" fmla="*/ 0 w 8"/>
                  <a:gd name="T5" fmla="*/ 10 h 10"/>
                  <a:gd name="T6" fmla="*/ 7 w 8"/>
                  <a:gd name="T7" fmla="*/ 9 h 10"/>
                  <a:gd name="T8" fmla="*/ 8 w 8"/>
                  <a:gd name="T9" fmla="*/ 8 h 10"/>
                  <a:gd name="T10" fmla="*/ 8 w 8"/>
                  <a:gd name="T11" fmla="*/ 2 h 10"/>
                  <a:gd name="T12" fmla="*/ 8 w 8"/>
                  <a:gd name="T13" fmla="*/ 0 h 10"/>
                  <a:gd name="T14" fmla="*/ 8 w 8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0"/>
                  <a:gd name="T26" fmla="*/ 8 w 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0">
                    <a:moveTo>
                      <a:pt x="8" y="0"/>
                    </a:moveTo>
                    <a:lnTo>
                      <a:pt x="0" y="1"/>
                    </a:lnTo>
                    <a:lnTo>
                      <a:pt x="0" y="10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1" name="Freeform 432"/>
              <p:cNvSpPr>
                <a:spLocks/>
              </p:cNvSpPr>
              <p:nvPr/>
            </p:nvSpPr>
            <p:spPr bwMode="auto">
              <a:xfrm>
                <a:off x="1745" y="2196"/>
                <a:ext cx="8" cy="11"/>
              </a:xfrm>
              <a:custGeom>
                <a:avLst/>
                <a:gdLst>
                  <a:gd name="T0" fmla="*/ 8 w 8"/>
                  <a:gd name="T1" fmla="*/ 0 h 11"/>
                  <a:gd name="T2" fmla="*/ 0 w 8"/>
                  <a:gd name="T3" fmla="*/ 2 h 11"/>
                  <a:gd name="T4" fmla="*/ 0 w 8"/>
                  <a:gd name="T5" fmla="*/ 11 h 11"/>
                  <a:gd name="T6" fmla="*/ 8 w 8"/>
                  <a:gd name="T7" fmla="*/ 10 h 11"/>
                  <a:gd name="T8" fmla="*/ 8 w 8"/>
                  <a:gd name="T9" fmla="*/ 8 h 11"/>
                  <a:gd name="T10" fmla="*/ 8 w 8"/>
                  <a:gd name="T11" fmla="*/ 2 h 11"/>
                  <a:gd name="T12" fmla="*/ 8 w 8"/>
                  <a:gd name="T13" fmla="*/ 0 h 11"/>
                  <a:gd name="T14" fmla="*/ 8 w 8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1"/>
                  <a:gd name="T26" fmla="*/ 8 w 8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1">
                    <a:moveTo>
                      <a:pt x="8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8" y="10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2" name="Freeform 433"/>
              <p:cNvSpPr>
                <a:spLocks/>
              </p:cNvSpPr>
              <p:nvPr/>
            </p:nvSpPr>
            <p:spPr bwMode="auto">
              <a:xfrm>
                <a:off x="1755" y="2195"/>
                <a:ext cx="9" cy="10"/>
              </a:xfrm>
              <a:custGeom>
                <a:avLst/>
                <a:gdLst>
                  <a:gd name="T0" fmla="*/ 8 w 9"/>
                  <a:gd name="T1" fmla="*/ 0 h 10"/>
                  <a:gd name="T2" fmla="*/ 0 w 9"/>
                  <a:gd name="T3" fmla="*/ 1 h 10"/>
                  <a:gd name="T4" fmla="*/ 0 w 9"/>
                  <a:gd name="T5" fmla="*/ 10 h 10"/>
                  <a:gd name="T6" fmla="*/ 7 w 9"/>
                  <a:gd name="T7" fmla="*/ 9 h 10"/>
                  <a:gd name="T8" fmla="*/ 8 w 9"/>
                  <a:gd name="T9" fmla="*/ 8 h 10"/>
                  <a:gd name="T10" fmla="*/ 9 w 9"/>
                  <a:gd name="T11" fmla="*/ 2 h 10"/>
                  <a:gd name="T12" fmla="*/ 8 w 9"/>
                  <a:gd name="T13" fmla="*/ 0 h 10"/>
                  <a:gd name="T14" fmla="*/ 8 w 9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0"/>
                  <a:gd name="T26" fmla="*/ 9 w 9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0">
                    <a:moveTo>
                      <a:pt x="8" y="0"/>
                    </a:moveTo>
                    <a:lnTo>
                      <a:pt x="0" y="1"/>
                    </a:lnTo>
                    <a:lnTo>
                      <a:pt x="0" y="10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3" name="Freeform 434"/>
              <p:cNvSpPr>
                <a:spLocks/>
              </p:cNvSpPr>
              <p:nvPr/>
            </p:nvSpPr>
            <p:spPr bwMode="auto">
              <a:xfrm>
                <a:off x="1765" y="2193"/>
                <a:ext cx="9" cy="11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2 h 11"/>
                  <a:gd name="T4" fmla="*/ 0 w 9"/>
                  <a:gd name="T5" fmla="*/ 11 h 11"/>
                  <a:gd name="T6" fmla="*/ 7 w 9"/>
                  <a:gd name="T7" fmla="*/ 10 h 11"/>
                  <a:gd name="T8" fmla="*/ 8 w 9"/>
                  <a:gd name="T9" fmla="*/ 9 h 11"/>
                  <a:gd name="T10" fmla="*/ 9 w 9"/>
                  <a:gd name="T11" fmla="*/ 3 h 11"/>
                  <a:gd name="T12" fmla="*/ 8 w 9"/>
                  <a:gd name="T13" fmla="*/ 0 h 11"/>
                  <a:gd name="T14" fmla="*/ 8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8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7" y="10"/>
                    </a:lnTo>
                    <a:lnTo>
                      <a:pt x="8" y="9"/>
                    </a:lnTo>
                    <a:lnTo>
                      <a:pt x="9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4" name="Freeform 435"/>
              <p:cNvSpPr>
                <a:spLocks/>
              </p:cNvSpPr>
              <p:nvPr/>
            </p:nvSpPr>
            <p:spPr bwMode="auto">
              <a:xfrm>
                <a:off x="1775" y="2192"/>
                <a:ext cx="8" cy="10"/>
              </a:xfrm>
              <a:custGeom>
                <a:avLst/>
                <a:gdLst>
                  <a:gd name="T0" fmla="*/ 8 w 8"/>
                  <a:gd name="T1" fmla="*/ 0 h 10"/>
                  <a:gd name="T2" fmla="*/ 0 w 8"/>
                  <a:gd name="T3" fmla="*/ 1 h 10"/>
                  <a:gd name="T4" fmla="*/ 1 w 8"/>
                  <a:gd name="T5" fmla="*/ 10 h 10"/>
                  <a:gd name="T6" fmla="*/ 7 w 8"/>
                  <a:gd name="T7" fmla="*/ 9 h 10"/>
                  <a:gd name="T8" fmla="*/ 8 w 8"/>
                  <a:gd name="T9" fmla="*/ 8 h 10"/>
                  <a:gd name="T10" fmla="*/ 8 w 8"/>
                  <a:gd name="T11" fmla="*/ 2 h 10"/>
                  <a:gd name="T12" fmla="*/ 8 w 8"/>
                  <a:gd name="T13" fmla="*/ 0 h 10"/>
                  <a:gd name="T14" fmla="*/ 8 w 8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0"/>
                  <a:gd name="T26" fmla="*/ 8 w 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0">
                    <a:moveTo>
                      <a:pt x="8" y="0"/>
                    </a:moveTo>
                    <a:lnTo>
                      <a:pt x="0" y="1"/>
                    </a:lnTo>
                    <a:lnTo>
                      <a:pt x="1" y="10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5" name="Freeform 436"/>
              <p:cNvSpPr>
                <a:spLocks/>
              </p:cNvSpPr>
              <p:nvPr/>
            </p:nvSpPr>
            <p:spPr bwMode="auto">
              <a:xfrm>
                <a:off x="1785" y="2192"/>
                <a:ext cx="9" cy="9"/>
              </a:xfrm>
              <a:custGeom>
                <a:avLst/>
                <a:gdLst>
                  <a:gd name="T0" fmla="*/ 9 w 9"/>
                  <a:gd name="T1" fmla="*/ 0 h 9"/>
                  <a:gd name="T2" fmla="*/ 1 w 9"/>
                  <a:gd name="T3" fmla="*/ 1 h 9"/>
                  <a:gd name="T4" fmla="*/ 0 w 9"/>
                  <a:gd name="T5" fmla="*/ 9 h 9"/>
                  <a:gd name="T6" fmla="*/ 8 w 9"/>
                  <a:gd name="T7" fmla="*/ 7 h 9"/>
                  <a:gd name="T8" fmla="*/ 9 w 9"/>
                  <a:gd name="T9" fmla="*/ 6 h 9"/>
                  <a:gd name="T10" fmla="*/ 9 w 9"/>
                  <a:gd name="T11" fmla="*/ 0 h 9"/>
                  <a:gd name="T12" fmla="*/ 9 w 9"/>
                  <a:gd name="T13" fmla="*/ 0 h 9"/>
                  <a:gd name="T14" fmla="*/ 9 w 9"/>
                  <a:gd name="T15" fmla="*/ 0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9"/>
                  <a:gd name="T26" fmla="*/ 9 w 9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9">
                    <a:moveTo>
                      <a:pt x="9" y="0"/>
                    </a:moveTo>
                    <a:lnTo>
                      <a:pt x="1" y="1"/>
                    </a:lnTo>
                    <a:lnTo>
                      <a:pt x="0" y="9"/>
                    </a:lnTo>
                    <a:lnTo>
                      <a:pt x="8" y="7"/>
                    </a:lnTo>
                    <a:lnTo>
                      <a:pt x="9" y="6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6" name="Freeform 437"/>
              <p:cNvSpPr>
                <a:spLocks/>
              </p:cNvSpPr>
              <p:nvPr/>
            </p:nvSpPr>
            <p:spPr bwMode="auto">
              <a:xfrm>
                <a:off x="1795" y="2189"/>
                <a:ext cx="9" cy="10"/>
              </a:xfrm>
              <a:custGeom>
                <a:avLst/>
                <a:gdLst>
                  <a:gd name="T0" fmla="*/ 8 w 9"/>
                  <a:gd name="T1" fmla="*/ 0 h 10"/>
                  <a:gd name="T2" fmla="*/ 0 w 9"/>
                  <a:gd name="T3" fmla="*/ 1 h 10"/>
                  <a:gd name="T4" fmla="*/ 0 w 9"/>
                  <a:gd name="T5" fmla="*/ 10 h 10"/>
                  <a:gd name="T6" fmla="*/ 7 w 9"/>
                  <a:gd name="T7" fmla="*/ 9 h 10"/>
                  <a:gd name="T8" fmla="*/ 9 w 9"/>
                  <a:gd name="T9" fmla="*/ 8 h 10"/>
                  <a:gd name="T10" fmla="*/ 9 w 9"/>
                  <a:gd name="T11" fmla="*/ 2 h 10"/>
                  <a:gd name="T12" fmla="*/ 8 w 9"/>
                  <a:gd name="T13" fmla="*/ 0 h 10"/>
                  <a:gd name="T14" fmla="*/ 8 w 9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0"/>
                  <a:gd name="T26" fmla="*/ 9 w 9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0">
                    <a:moveTo>
                      <a:pt x="8" y="0"/>
                    </a:moveTo>
                    <a:lnTo>
                      <a:pt x="0" y="1"/>
                    </a:lnTo>
                    <a:lnTo>
                      <a:pt x="0" y="10"/>
                    </a:lnTo>
                    <a:lnTo>
                      <a:pt x="7" y="9"/>
                    </a:lnTo>
                    <a:lnTo>
                      <a:pt x="9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7" name="Freeform 438"/>
              <p:cNvSpPr>
                <a:spLocks/>
              </p:cNvSpPr>
              <p:nvPr/>
            </p:nvSpPr>
            <p:spPr bwMode="auto">
              <a:xfrm>
                <a:off x="1806" y="2188"/>
                <a:ext cx="8" cy="10"/>
              </a:xfrm>
              <a:custGeom>
                <a:avLst/>
                <a:gdLst>
                  <a:gd name="T0" fmla="*/ 8 w 8"/>
                  <a:gd name="T1" fmla="*/ 0 h 10"/>
                  <a:gd name="T2" fmla="*/ 0 w 8"/>
                  <a:gd name="T3" fmla="*/ 2 h 10"/>
                  <a:gd name="T4" fmla="*/ 0 w 8"/>
                  <a:gd name="T5" fmla="*/ 10 h 10"/>
                  <a:gd name="T6" fmla="*/ 6 w 8"/>
                  <a:gd name="T7" fmla="*/ 9 h 10"/>
                  <a:gd name="T8" fmla="*/ 7 w 8"/>
                  <a:gd name="T9" fmla="*/ 7 h 10"/>
                  <a:gd name="T10" fmla="*/ 8 w 8"/>
                  <a:gd name="T11" fmla="*/ 2 h 10"/>
                  <a:gd name="T12" fmla="*/ 8 w 8"/>
                  <a:gd name="T13" fmla="*/ 0 h 10"/>
                  <a:gd name="T14" fmla="*/ 8 w 8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0"/>
                  <a:gd name="T26" fmla="*/ 8 w 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0">
                    <a:moveTo>
                      <a:pt x="8" y="0"/>
                    </a:moveTo>
                    <a:lnTo>
                      <a:pt x="0" y="2"/>
                    </a:lnTo>
                    <a:lnTo>
                      <a:pt x="0" y="10"/>
                    </a:lnTo>
                    <a:lnTo>
                      <a:pt x="6" y="9"/>
                    </a:lnTo>
                    <a:lnTo>
                      <a:pt x="7" y="7"/>
                    </a:lnTo>
                    <a:lnTo>
                      <a:pt x="8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8" name="Freeform 439"/>
              <p:cNvSpPr>
                <a:spLocks/>
              </p:cNvSpPr>
              <p:nvPr/>
            </p:nvSpPr>
            <p:spPr bwMode="auto">
              <a:xfrm>
                <a:off x="1815" y="2186"/>
                <a:ext cx="9" cy="10"/>
              </a:xfrm>
              <a:custGeom>
                <a:avLst/>
                <a:gdLst>
                  <a:gd name="T0" fmla="*/ 8 w 9"/>
                  <a:gd name="T1" fmla="*/ 0 h 10"/>
                  <a:gd name="T2" fmla="*/ 0 w 9"/>
                  <a:gd name="T3" fmla="*/ 1 h 10"/>
                  <a:gd name="T4" fmla="*/ 1 w 9"/>
                  <a:gd name="T5" fmla="*/ 10 h 10"/>
                  <a:gd name="T6" fmla="*/ 8 w 9"/>
                  <a:gd name="T7" fmla="*/ 9 h 10"/>
                  <a:gd name="T8" fmla="*/ 9 w 9"/>
                  <a:gd name="T9" fmla="*/ 8 h 10"/>
                  <a:gd name="T10" fmla="*/ 9 w 9"/>
                  <a:gd name="T11" fmla="*/ 2 h 10"/>
                  <a:gd name="T12" fmla="*/ 8 w 9"/>
                  <a:gd name="T13" fmla="*/ 0 h 10"/>
                  <a:gd name="T14" fmla="*/ 8 w 9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0"/>
                  <a:gd name="T26" fmla="*/ 9 w 9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0">
                    <a:moveTo>
                      <a:pt x="8" y="0"/>
                    </a:moveTo>
                    <a:lnTo>
                      <a:pt x="0" y="1"/>
                    </a:lnTo>
                    <a:lnTo>
                      <a:pt x="1" y="10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79" name="Freeform 440"/>
              <p:cNvSpPr>
                <a:spLocks/>
              </p:cNvSpPr>
              <p:nvPr/>
            </p:nvSpPr>
            <p:spPr bwMode="auto">
              <a:xfrm>
                <a:off x="1825" y="2184"/>
                <a:ext cx="9" cy="11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2 h 11"/>
                  <a:gd name="T4" fmla="*/ 1 w 9"/>
                  <a:gd name="T5" fmla="*/ 11 h 11"/>
                  <a:gd name="T6" fmla="*/ 8 w 9"/>
                  <a:gd name="T7" fmla="*/ 9 h 11"/>
                  <a:gd name="T8" fmla="*/ 9 w 9"/>
                  <a:gd name="T9" fmla="*/ 8 h 11"/>
                  <a:gd name="T10" fmla="*/ 9 w 9"/>
                  <a:gd name="T11" fmla="*/ 3 h 11"/>
                  <a:gd name="T12" fmla="*/ 8 w 9"/>
                  <a:gd name="T13" fmla="*/ 0 h 11"/>
                  <a:gd name="T14" fmla="*/ 8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8" y="0"/>
                    </a:moveTo>
                    <a:lnTo>
                      <a:pt x="0" y="2"/>
                    </a:lnTo>
                    <a:lnTo>
                      <a:pt x="1" y="11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9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0" name="Freeform 441"/>
              <p:cNvSpPr>
                <a:spLocks/>
              </p:cNvSpPr>
              <p:nvPr/>
            </p:nvSpPr>
            <p:spPr bwMode="auto">
              <a:xfrm>
                <a:off x="1836" y="2184"/>
                <a:ext cx="8" cy="9"/>
              </a:xfrm>
              <a:custGeom>
                <a:avLst/>
                <a:gdLst>
                  <a:gd name="T0" fmla="*/ 8 w 8"/>
                  <a:gd name="T1" fmla="*/ 0 h 9"/>
                  <a:gd name="T2" fmla="*/ 0 w 8"/>
                  <a:gd name="T3" fmla="*/ 1 h 9"/>
                  <a:gd name="T4" fmla="*/ 0 w 8"/>
                  <a:gd name="T5" fmla="*/ 9 h 9"/>
                  <a:gd name="T6" fmla="*/ 6 w 8"/>
                  <a:gd name="T7" fmla="*/ 8 h 9"/>
                  <a:gd name="T8" fmla="*/ 8 w 8"/>
                  <a:gd name="T9" fmla="*/ 7 h 9"/>
                  <a:gd name="T10" fmla="*/ 8 w 8"/>
                  <a:gd name="T11" fmla="*/ 1 h 9"/>
                  <a:gd name="T12" fmla="*/ 8 w 8"/>
                  <a:gd name="T13" fmla="*/ 0 h 9"/>
                  <a:gd name="T14" fmla="*/ 8 w 8"/>
                  <a:gd name="T15" fmla="*/ 0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9"/>
                  <a:gd name="T26" fmla="*/ 8 w 8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9">
                    <a:moveTo>
                      <a:pt x="8" y="0"/>
                    </a:moveTo>
                    <a:lnTo>
                      <a:pt x="0" y="1"/>
                    </a:lnTo>
                    <a:lnTo>
                      <a:pt x="0" y="9"/>
                    </a:lnTo>
                    <a:lnTo>
                      <a:pt x="6" y="8"/>
                    </a:lnTo>
                    <a:lnTo>
                      <a:pt x="8" y="7"/>
                    </a:lnTo>
                    <a:lnTo>
                      <a:pt x="8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1" name="Freeform 442"/>
              <p:cNvSpPr>
                <a:spLocks/>
              </p:cNvSpPr>
              <p:nvPr/>
            </p:nvSpPr>
            <p:spPr bwMode="auto">
              <a:xfrm>
                <a:off x="1845" y="2181"/>
                <a:ext cx="9" cy="11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1 h 11"/>
                  <a:gd name="T4" fmla="*/ 1 w 9"/>
                  <a:gd name="T5" fmla="*/ 11 h 11"/>
                  <a:gd name="T6" fmla="*/ 8 w 9"/>
                  <a:gd name="T7" fmla="*/ 9 h 11"/>
                  <a:gd name="T8" fmla="*/ 9 w 9"/>
                  <a:gd name="T9" fmla="*/ 8 h 11"/>
                  <a:gd name="T10" fmla="*/ 9 w 9"/>
                  <a:gd name="T11" fmla="*/ 2 h 11"/>
                  <a:gd name="T12" fmla="*/ 8 w 9"/>
                  <a:gd name="T13" fmla="*/ 0 h 11"/>
                  <a:gd name="T14" fmla="*/ 8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8" y="0"/>
                    </a:moveTo>
                    <a:lnTo>
                      <a:pt x="0" y="1"/>
                    </a:lnTo>
                    <a:lnTo>
                      <a:pt x="1" y="11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2" name="Freeform 443"/>
              <p:cNvSpPr>
                <a:spLocks/>
              </p:cNvSpPr>
              <p:nvPr/>
            </p:nvSpPr>
            <p:spPr bwMode="auto">
              <a:xfrm>
                <a:off x="1856" y="2181"/>
                <a:ext cx="8" cy="9"/>
              </a:xfrm>
              <a:custGeom>
                <a:avLst/>
                <a:gdLst>
                  <a:gd name="T0" fmla="*/ 8 w 8"/>
                  <a:gd name="T1" fmla="*/ 0 h 9"/>
                  <a:gd name="T2" fmla="*/ 0 w 8"/>
                  <a:gd name="T3" fmla="*/ 1 h 9"/>
                  <a:gd name="T4" fmla="*/ 0 w 8"/>
                  <a:gd name="T5" fmla="*/ 9 h 9"/>
                  <a:gd name="T6" fmla="*/ 7 w 8"/>
                  <a:gd name="T7" fmla="*/ 8 h 9"/>
                  <a:gd name="T8" fmla="*/ 8 w 8"/>
                  <a:gd name="T9" fmla="*/ 7 h 9"/>
                  <a:gd name="T10" fmla="*/ 8 w 8"/>
                  <a:gd name="T11" fmla="*/ 1 h 9"/>
                  <a:gd name="T12" fmla="*/ 8 w 8"/>
                  <a:gd name="T13" fmla="*/ 0 h 9"/>
                  <a:gd name="T14" fmla="*/ 8 w 8"/>
                  <a:gd name="T15" fmla="*/ 0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9"/>
                  <a:gd name="T26" fmla="*/ 8 w 8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9">
                    <a:moveTo>
                      <a:pt x="8" y="0"/>
                    </a:moveTo>
                    <a:lnTo>
                      <a:pt x="0" y="1"/>
                    </a:lnTo>
                    <a:lnTo>
                      <a:pt x="0" y="9"/>
                    </a:lnTo>
                    <a:lnTo>
                      <a:pt x="7" y="8"/>
                    </a:lnTo>
                    <a:lnTo>
                      <a:pt x="8" y="7"/>
                    </a:lnTo>
                    <a:lnTo>
                      <a:pt x="8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3" name="Freeform 444"/>
              <p:cNvSpPr>
                <a:spLocks/>
              </p:cNvSpPr>
              <p:nvPr/>
            </p:nvSpPr>
            <p:spPr bwMode="auto">
              <a:xfrm>
                <a:off x="1866" y="2178"/>
                <a:ext cx="8" cy="11"/>
              </a:xfrm>
              <a:custGeom>
                <a:avLst/>
                <a:gdLst>
                  <a:gd name="T0" fmla="*/ 7 w 8"/>
                  <a:gd name="T1" fmla="*/ 0 h 11"/>
                  <a:gd name="T2" fmla="*/ 0 w 8"/>
                  <a:gd name="T3" fmla="*/ 2 h 11"/>
                  <a:gd name="T4" fmla="*/ 0 w 8"/>
                  <a:gd name="T5" fmla="*/ 11 h 11"/>
                  <a:gd name="T6" fmla="*/ 7 w 8"/>
                  <a:gd name="T7" fmla="*/ 9 h 11"/>
                  <a:gd name="T8" fmla="*/ 8 w 8"/>
                  <a:gd name="T9" fmla="*/ 9 h 11"/>
                  <a:gd name="T10" fmla="*/ 8 w 8"/>
                  <a:gd name="T11" fmla="*/ 3 h 11"/>
                  <a:gd name="T12" fmla="*/ 7 w 8"/>
                  <a:gd name="T13" fmla="*/ 0 h 11"/>
                  <a:gd name="T14" fmla="*/ 7 w 8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1"/>
                  <a:gd name="T26" fmla="*/ 8 w 8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1">
                    <a:moveTo>
                      <a:pt x="7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7" y="9"/>
                    </a:lnTo>
                    <a:lnTo>
                      <a:pt x="8" y="9"/>
                    </a:lnTo>
                    <a:lnTo>
                      <a:pt x="8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4" name="Freeform 445"/>
              <p:cNvSpPr>
                <a:spLocks/>
              </p:cNvSpPr>
              <p:nvPr/>
            </p:nvSpPr>
            <p:spPr bwMode="auto">
              <a:xfrm>
                <a:off x="1875" y="2176"/>
                <a:ext cx="9" cy="11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2 h 11"/>
                  <a:gd name="T4" fmla="*/ 1 w 9"/>
                  <a:gd name="T5" fmla="*/ 11 h 11"/>
                  <a:gd name="T6" fmla="*/ 8 w 9"/>
                  <a:gd name="T7" fmla="*/ 10 h 11"/>
                  <a:gd name="T8" fmla="*/ 9 w 9"/>
                  <a:gd name="T9" fmla="*/ 9 h 11"/>
                  <a:gd name="T10" fmla="*/ 9 w 9"/>
                  <a:gd name="T11" fmla="*/ 3 h 11"/>
                  <a:gd name="T12" fmla="*/ 8 w 9"/>
                  <a:gd name="T13" fmla="*/ 0 h 11"/>
                  <a:gd name="T14" fmla="*/ 8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8" y="0"/>
                    </a:moveTo>
                    <a:lnTo>
                      <a:pt x="0" y="2"/>
                    </a:lnTo>
                    <a:lnTo>
                      <a:pt x="1" y="11"/>
                    </a:lnTo>
                    <a:lnTo>
                      <a:pt x="8" y="10"/>
                    </a:lnTo>
                    <a:lnTo>
                      <a:pt x="9" y="9"/>
                    </a:lnTo>
                    <a:lnTo>
                      <a:pt x="9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5" name="Freeform 446"/>
              <p:cNvSpPr>
                <a:spLocks/>
              </p:cNvSpPr>
              <p:nvPr/>
            </p:nvSpPr>
            <p:spPr bwMode="auto">
              <a:xfrm>
                <a:off x="1884" y="2032"/>
                <a:ext cx="8" cy="26"/>
              </a:xfrm>
              <a:custGeom>
                <a:avLst/>
                <a:gdLst>
                  <a:gd name="T0" fmla="*/ 0 w 8"/>
                  <a:gd name="T1" fmla="*/ 1 h 26"/>
                  <a:gd name="T2" fmla="*/ 0 w 8"/>
                  <a:gd name="T3" fmla="*/ 18 h 26"/>
                  <a:gd name="T4" fmla="*/ 0 w 8"/>
                  <a:gd name="T5" fmla="*/ 18 h 26"/>
                  <a:gd name="T6" fmla="*/ 0 w 8"/>
                  <a:gd name="T7" fmla="*/ 21 h 26"/>
                  <a:gd name="T8" fmla="*/ 0 w 8"/>
                  <a:gd name="T9" fmla="*/ 24 h 26"/>
                  <a:gd name="T10" fmla="*/ 1 w 8"/>
                  <a:gd name="T11" fmla="*/ 25 h 26"/>
                  <a:gd name="T12" fmla="*/ 1 w 8"/>
                  <a:gd name="T13" fmla="*/ 25 h 26"/>
                  <a:gd name="T14" fmla="*/ 1 w 8"/>
                  <a:gd name="T15" fmla="*/ 25 h 26"/>
                  <a:gd name="T16" fmla="*/ 2 w 8"/>
                  <a:gd name="T17" fmla="*/ 26 h 26"/>
                  <a:gd name="T18" fmla="*/ 1 w 8"/>
                  <a:gd name="T19" fmla="*/ 26 h 26"/>
                  <a:gd name="T20" fmla="*/ 8 w 8"/>
                  <a:gd name="T21" fmla="*/ 25 h 26"/>
                  <a:gd name="T22" fmla="*/ 8 w 8"/>
                  <a:gd name="T23" fmla="*/ 17 h 26"/>
                  <a:gd name="T24" fmla="*/ 8 w 8"/>
                  <a:gd name="T25" fmla="*/ 0 h 26"/>
                  <a:gd name="T26" fmla="*/ 0 w 8"/>
                  <a:gd name="T27" fmla="*/ 1 h 26"/>
                  <a:gd name="T28" fmla="*/ 0 w 8"/>
                  <a:gd name="T29" fmla="*/ 1 h 2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"/>
                  <a:gd name="T46" fmla="*/ 0 h 26"/>
                  <a:gd name="T47" fmla="*/ 8 w 8"/>
                  <a:gd name="T48" fmla="*/ 26 h 2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" h="26">
                    <a:moveTo>
                      <a:pt x="0" y="1"/>
                    </a:moveTo>
                    <a:lnTo>
                      <a:pt x="0" y="18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1" y="25"/>
                    </a:lnTo>
                    <a:lnTo>
                      <a:pt x="2" y="26"/>
                    </a:lnTo>
                    <a:lnTo>
                      <a:pt x="1" y="26"/>
                    </a:lnTo>
                    <a:lnTo>
                      <a:pt x="8" y="25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6" name="Freeform 447"/>
              <p:cNvSpPr>
                <a:spLocks/>
              </p:cNvSpPr>
              <p:nvPr/>
            </p:nvSpPr>
            <p:spPr bwMode="auto">
              <a:xfrm>
                <a:off x="1884" y="2032"/>
                <a:ext cx="8" cy="19"/>
              </a:xfrm>
              <a:custGeom>
                <a:avLst/>
                <a:gdLst>
                  <a:gd name="T0" fmla="*/ 0 w 8"/>
                  <a:gd name="T1" fmla="*/ 1 h 19"/>
                  <a:gd name="T2" fmla="*/ 1 w 8"/>
                  <a:gd name="T3" fmla="*/ 18 h 19"/>
                  <a:gd name="T4" fmla="*/ 1 w 8"/>
                  <a:gd name="T5" fmla="*/ 18 h 19"/>
                  <a:gd name="T6" fmla="*/ 1 w 8"/>
                  <a:gd name="T7" fmla="*/ 19 h 19"/>
                  <a:gd name="T8" fmla="*/ 3 w 8"/>
                  <a:gd name="T9" fmla="*/ 19 h 19"/>
                  <a:gd name="T10" fmla="*/ 5 w 8"/>
                  <a:gd name="T11" fmla="*/ 19 h 19"/>
                  <a:gd name="T12" fmla="*/ 5 w 8"/>
                  <a:gd name="T13" fmla="*/ 19 h 19"/>
                  <a:gd name="T14" fmla="*/ 6 w 8"/>
                  <a:gd name="T15" fmla="*/ 19 h 19"/>
                  <a:gd name="T16" fmla="*/ 7 w 8"/>
                  <a:gd name="T17" fmla="*/ 18 h 19"/>
                  <a:gd name="T18" fmla="*/ 8 w 8"/>
                  <a:gd name="T19" fmla="*/ 17 h 19"/>
                  <a:gd name="T20" fmla="*/ 8 w 8"/>
                  <a:gd name="T21" fmla="*/ 0 h 19"/>
                  <a:gd name="T22" fmla="*/ 0 w 8"/>
                  <a:gd name="T23" fmla="*/ 1 h 19"/>
                  <a:gd name="T24" fmla="*/ 0 w 8"/>
                  <a:gd name="T25" fmla="*/ 1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"/>
                  <a:gd name="T40" fmla="*/ 0 h 19"/>
                  <a:gd name="T41" fmla="*/ 8 w 8"/>
                  <a:gd name="T42" fmla="*/ 19 h 1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" h="19">
                    <a:moveTo>
                      <a:pt x="0" y="1"/>
                    </a:moveTo>
                    <a:lnTo>
                      <a:pt x="1" y="18"/>
                    </a:lnTo>
                    <a:lnTo>
                      <a:pt x="1" y="19"/>
                    </a:lnTo>
                    <a:lnTo>
                      <a:pt x="3" y="19"/>
                    </a:lnTo>
                    <a:lnTo>
                      <a:pt x="5" y="19"/>
                    </a:lnTo>
                    <a:lnTo>
                      <a:pt x="6" y="19"/>
                    </a:lnTo>
                    <a:lnTo>
                      <a:pt x="7" y="1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7" name="Freeform 448"/>
              <p:cNvSpPr>
                <a:spLocks/>
              </p:cNvSpPr>
              <p:nvPr/>
            </p:nvSpPr>
            <p:spPr bwMode="auto">
              <a:xfrm>
                <a:off x="1886" y="2032"/>
                <a:ext cx="4" cy="5"/>
              </a:xfrm>
              <a:custGeom>
                <a:avLst/>
                <a:gdLst>
                  <a:gd name="T0" fmla="*/ 4 w 4"/>
                  <a:gd name="T1" fmla="*/ 2 h 5"/>
                  <a:gd name="T2" fmla="*/ 4 w 4"/>
                  <a:gd name="T3" fmla="*/ 2 h 5"/>
                  <a:gd name="T4" fmla="*/ 4 w 4"/>
                  <a:gd name="T5" fmla="*/ 3 h 5"/>
                  <a:gd name="T6" fmla="*/ 4 w 4"/>
                  <a:gd name="T7" fmla="*/ 4 h 5"/>
                  <a:gd name="T8" fmla="*/ 3 w 4"/>
                  <a:gd name="T9" fmla="*/ 5 h 5"/>
                  <a:gd name="T10" fmla="*/ 2 w 4"/>
                  <a:gd name="T11" fmla="*/ 5 h 5"/>
                  <a:gd name="T12" fmla="*/ 2 w 4"/>
                  <a:gd name="T13" fmla="*/ 5 h 5"/>
                  <a:gd name="T14" fmla="*/ 1 w 4"/>
                  <a:gd name="T15" fmla="*/ 5 h 5"/>
                  <a:gd name="T16" fmla="*/ 0 w 4"/>
                  <a:gd name="T17" fmla="*/ 4 h 5"/>
                  <a:gd name="T18" fmla="*/ 0 w 4"/>
                  <a:gd name="T19" fmla="*/ 3 h 5"/>
                  <a:gd name="T20" fmla="*/ 0 w 4"/>
                  <a:gd name="T21" fmla="*/ 3 h 5"/>
                  <a:gd name="T22" fmla="*/ 0 w 4"/>
                  <a:gd name="T23" fmla="*/ 3 h 5"/>
                  <a:gd name="T24" fmla="*/ 0 w 4"/>
                  <a:gd name="T25" fmla="*/ 2 h 5"/>
                  <a:gd name="T26" fmla="*/ 0 w 4"/>
                  <a:gd name="T27" fmla="*/ 1 h 5"/>
                  <a:gd name="T28" fmla="*/ 1 w 4"/>
                  <a:gd name="T29" fmla="*/ 0 h 5"/>
                  <a:gd name="T30" fmla="*/ 2 w 4"/>
                  <a:gd name="T31" fmla="*/ 0 h 5"/>
                  <a:gd name="T32" fmla="*/ 2 w 4"/>
                  <a:gd name="T33" fmla="*/ 0 h 5"/>
                  <a:gd name="T34" fmla="*/ 3 w 4"/>
                  <a:gd name="T35" fmla="*/ 0 h 5"/>
                  <a:gd name="T36" fmla="*/ 4 w 4"/>
                  <a:gd name="T37" fmla="*/ 1 h 5"/>
                  <a:gd name="T38" fmla="*/ 4 w 4"/>
                  <a:gd name="T39" fmla="*/ 1 h 5"/>
                  <a:gd name="T40" fmla="*/ 4 w 4"/>
                  <a:gd name="T41" fmla="*/ 2 h 5"/>
                  <a:gd name="T42" fmla="*/ 4 w 4"/>
                  <a:gd name="T43" fmla="*/ 2 h 5"/>
                  <a:gd name="T44" fmla="*/ 4 w 4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"/>
                  <a:gd name="T70" fmla="*/ 0 h 5"/>
                  <a:gd name="T71" fmla="*/ 4 w 4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" h="5">
                    <a:moveTo>
                      <a:pt x="4" y="2"/>
                    </a:move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8" name="Freeform 449"/>
              <p:cNvSpPr>
                <a:spLocks/>
              </p:cNvSpPr>
              <p:nvPr/>
            </p:nvSpPr>
            <p:spPr bwMode="auto">
              <a:xfrm>
                <a:off x="1887" y="2033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3 w 3"/>
                  <a:gd name="T5" fmla="*/ 3 h 3"/>
                  <a:gd name="T6" fmla="*/ 2 w 3"/>
                  <a:gd name="T7" fmla="*/ 3 h 3"/>
                  <a:gd name="T8" fmla="*/ 2 w 3"/>
                  <a:gd name="T9" fmla="*/ 3 h 3"/>
                  <a:gd name="T10" fmla="*/ 1 w 3"/>
                  <a:gd name="T11" fmla="*/ 3 h 3"/>
                  <a:gd name="T12" fmla="*/ 1 w 3"/>
                  <a:gd name="T13" fmla="*/ 3 h 3"/>
                  <a:gd name="T14" fmla="*/ 0 w 3"/>
                  <a:gd name="T15" fmla="*/ 2 h 3"/>
                  <a:gd name="T16" fmla="*/ 0 w 3"/>
                  <a:gd name="T17" fmla="*/ 2 h 3"/>
                  <a:gd name="T18" fmla="*/ 0 w 3"/>
                  <a:gd name="T19" fmla="*/ 2 h 3"/>
                  <a:gd name="T20" fmla="*/ 1 w 3"/>
                  <a:gd name="T21" fmla="*/ 1 h 3"/>
                  <a:gd name="T22" fmla="*/ 2 w 3"/>
                  <a:gd name="T23" fmla="*/ 0 h 3"/>
                  <a:gd name="T24" fmla="*/ 2 w 3"/>
                  <a:gd name="T25" fmla="*/ 0 h 3"/>
                  <a:gd name="T26" fmla="*/ 3 w 3"/>
                  <a:gd name="T27" fmla="*/ 0 h 3"/>
                  <a:gd name="T28" fmla="*/ 3 w 3"/>
                  <a:gd name="T29" fmla="*/ 1 h 3"/>
                  <a:gd name="T30" fmla="*/ 3 w 3"/>
                  <a:gd name="T31" fmla="*/ 1 h 3"/>
                  <a:gd name="T32" fmla="*/ 3 w 3"/>
                  <a:gd name="T33" fmla="*/ 2 h 3"/>
                  <a:gd name="T34" fmla="*/ 3 w 3"/>
                  <a:gd name="T35" fmla="*/ 2 h 3"/>
                  <a:gd name="T36" fmla="*/ 3 w 3"/>
                  <a:gd name="T37" fmla="*/ 2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"/>
                  <a:gd name="T58" fmla="*/ 0 h 3"/>
                  <a:gd name="T59" fmla="*/ 3 w 3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89" name="Freeform 450"/>
              <p:cNvSpPr>
                <a:spLocks/>
              </p:cNvSpPr>
              <p:nvPr/>
            </p:nvSpPr>
            <p:spPr bwMode="auto">
              <a:xfrm>
                <a:off x="1889" y="2035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  <a:cxn ang="T6">
                    <a:pos x="0" y="0"/>
                  </a:cxn>
                  <a:cxn ang="T7">
                    <a:pos x="0" y="0"/>
                  </a:cxn>
                  <a:cxn ang="T8">
                    <a:pos x="0" y="0"/>
                  </a:cxn>
                  <a:cxn ang="T9">
                    <a:pos x="0" y="0"/>
                  </a:cxn>
                  <a:cxn ang="T10">
                    <a:pos x="0" y="0"/>
                  </a:cxn>
                </a:cxnLst>
                <a:rect l="0" t="0" r="0" b="0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0" name="Freeform 451"/>
              <p:cNvSpPr>
                <a:spLocks/>
              </p:cNvSpPr>
              <p:nvPr/>
            </p:nvSpPr>
            <p:spPr bwMode="auto">
              <a:xfrm>
                <a:off x="1884" y="2175"/>
                <a:ext cx="9" cy="27"/>
              </a:xfrm>
              <a:custGeom>
                <a:avLst/>
                <a:gdLst>
                  <a:gd name="T0" fmla="*/ 0 w 9"/>
                  <a:gd name="T1" fmla="*/ 24 h 27"/>
                  <a:gd name="T2" fmla="*/ 0 w 9"/>
                  <a:gd name="T3" fmla="*/ 1 h 27"/>
                  <a:gd name="T4" fmla="*/ 8 w 9"/>
                  <a:gd name="T5" fmla="*/ 0 h 27"/>
                  <a:gd name="T6" fmla="*/ 9 w 9"/>
                  <a:gd name="T7" fmla="*/ 1 h 27"/>
                  <a:gd name="T8" fmla="*/ 9 w 9"/>
                  <a:gd name="T9" fmla="*/ 8 h 27"/>
                  <a:gd name="T10" fmla="*/ 8 w 9"/>
                  <a:gd name="T11" fmla="*/ 9 h 27"/>
                  <a:gd name="T12" fmla="*/ 8 w 9"/>
                  <a:gd name="T13" fmla="*/ 24 h 27"/>
                  <a:gd name="T14" fmla="*/ 8 w 9"/>
                  <a:gd name="T15" fmla="*/ 24 h 27"/>
                  <a:gd name="T16" fmla="*/ 7 w 9"/>
                  <a:gd name="T17" fmla="*/ 26 h 27"/>
                  <a:gd name="T18" fmla="*/ 6 w 9"/>
                  <a:gd name="T19" fmla="*/ 26 h 27"/>
                  <a:gd name="T20" fmla="*/ 5 w 9"/>
                  <a:gd name="T21" fmla="*/ 27 h 27"/>
                  <a:gd name="T22" fmla="*/ 5 w 9"/>
                  <a:gd name="T23" fmla="*/ 27 h 27"/>
                  <a:gd name="T24" fmla="*/ 4 w 9"/>
                  <a:gd name="T25" fmla="*/ 27 h 27"/>
                  <a:gd name="T26" fmla="*/ 3 w 9"/>
                  <a:gd name="T27" fmla="*/ 27 h 27"/>
                  <a:gd name="T28" fmla="*/ 1 w 9"/>
                  <a:gd name="T29" fmla="*/ 26 h 27"/>
                  <a:gd name="T30" fmla="*/ 1 w 9"/>
                  <a:gd name="T31" fmla="*/ 25 h 27"/>
                  <a:gd name="T32" fmla="*/ 0 w 9"/>
                  <a:gd name="T33" fmla="*/ 24 h 27"/>
                  <a:gd name="T34" fmla="*/ 0 w 9"/>
                  <a:gd name="T35" fmla="*/ 24 h 27"/>
                  <a:gd name="T36" fmla="*/ 0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4"/>
                    </a:moveTo>
                    <a:lnTo>
                      <a:pt x="0" y="1"/>
                    </a:lnTo>
                    <a:lnTo>
                      <a:pt x="8" y="0"/>
                    </a:lnTo>
                    <a:lnTo>
                      <a:pt x="9" y="1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8" y="24"/>
                    </a:lnTo>
                    <a:lnTo>
                      <a:pt x="7" y="26"/>
                    </a:lnTo>
                    <a:lnTo>
                      <a:pt x="6" y="26"/>
                    </a:lnTo>
                    <a:lnTo>
                      <a:pt x="5" y="27"/>
                    </a:lnTo>
                    <a:lnTo>
                      <a:pt x="4" y="27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1" name="Freeform 452"/>
              <p:cNvSpPr>
                <a:spLocks/>
              </p:cNvSpPr>
              <p:nvPr/>
            </p:nvSpPr>
            <p:spPr bwMode="auto">
              <a:xfrm>
                <a:off x="1884" y="2175"/>
                <a:ext cx="10" cy="27"/>
              </a:xfrm>
              <a:custGeom>
                <a:avLst/>
                <a:gdLst>
                  <a:gd name="T0" fmla="*/ 1 w 10"/>
                  <a:gd name="T1" fmla="*/ 24 h 27"/>
                  <a:gd name="T2" fmla="*/ 0 w 10"/>
                  <a:gd name="T3" fmla="*/ 1 h 27"/>
                  <a:gd name="T4" fmla="*/ 9 w 10"/>
                  <a:gd name="T5" fmla="*/ 0 h 27"/>
                  <a:gd name="T6" fmla="*/ 10 w 10"/>
                  <a:gd name="T7" fmla="*/ 1 h 27"/>
                  <a:gd name="T8" fmla="*/ 9 w 10"/>
                  <a:gd name="T9" fmla="*/ 9 h 27"/>
                  <a:gd name="T10" fmla="*/ 8 w 10"/>
                  <a:gd name="T11" fmla="*/ 9 h 27"/>
                  <a:gd name="T12" fmla="*/ 8 w 10"/>
                  <a:gd name="T13" fmla="*/ 25 h 27"/>
                  <a:gd name="T14" fmla="*/ 8 w 10"/>
                  <a:gd name="T15" fmla="*/ 25 h 27"/>
                  <a:gd name="T16" fmla="*/ 7 w 10"/>
                  <a:gd name="T17" fmla="*/ 26 h 27"/>
                  <a:gd name="T18" fmla="*/ 7 w 10"/>
                  <a:gd name="T19" fmla="*/ 27 h 27"/>
                  <a:gd name="T20" fmla="*/ 5 w 10"/>
                  <a:gd name="T21" fmla="*/ 27 h 27"/>
                  <a:gd name="T22" fmla="*/ 5 w 10"/>
                  <a:gd name="T23" fmla="*/ 27 h 27"/>
                  <a:gd name="T24" fmla="*/ 5 w 10"/>
                  <a:gd name="T25" fmla="*/ 27 h 27"/>
                  <a:gd name="T26" fmla="*/ 3 w 10"/>
                  <a:gd name="T27" fmla="*/ 27 h 27"/>
                  <a:gd name="T28" fmla="*/ 2 w 10"/>
                  <a:gd name="T29" fmla="*/ 26 h 27"/>
                  <a:gd name="T30" fmla="*/ 1 w 10"/>
                  <a:gd name="T31" fmla="*/ 25 h 27"/>
                  <a:gd name="T32" fmla="*/ 1 w 10"/>
                  <a:gd name="T33" fmla="*/ 24 h 27"/>
                  <a:gd name="T34" fmla="*/ 1 w 10"/>
                  <a:gd name="T35" fmla="*/ 24 h 27"/>
                  <a:gd name="T36" fmla="*/ 1 w 10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"/>
                  <a:gd name="T58" fmla="*/ 0 h 27"/>
                  <a:gd name="T59" fmla="*/ 10 w 10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" h="27">
                    <a:moveTo>
                      <a:pt x="1" y="24"/>
                    </a:moveTo>
                    <a:lnTo>
                      <a:pt x="0" y="1"/>
                    </a:lnTo>
                    <a:lnTo>
                      <a:pt x="9" y="0"/>
                    </a:lnTo>
                    <a:lnTo>
                      <a:pt x="10" y="1"/>
                    </a:lnTo>
                    <a:lnTo>
                      <a:pt x="9" y="9"/>
                    </a:lnTo>
                    <a:lnTo>
                      <a:pt x="8" y="9"/>
                    </a:lnTo>
                    <a:lnTo>
                      <a:pt x="8" y="25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1" y="25"/>
                    </a:lnTo>
                    <a:lnTo>
                      <a:pt x="1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2" name="Freeform 453"/>
              <p:cNvSpPr>
                <a:spLocks/>
              </p:cNvSpPr>
              <p:nvPr/>
            </p:nvSpPr>
            <p:spPr bwMode="auto">
              <a:xfrm>
                <a:off x="1887" y="2197"/>
                <a:ext cx="4" cy="5"/>
              </a:xfrm>
              <a:custGeom>
                <a:avLst/>
                <a:gdLst>
                  <a:gd name="T0" fmla="*/ 4 w 4"/>
                  <a:gd name="T1" fmla="*/ 2 h 5"/>
                  <a:gd name="T2" fmla="*/ 4 w 4"/>
                  <a:gd name="T3" fmla="*/ 2 h 5"/>
                  <a:gd name="T4" fmla="*/ 4 w 4"/>
                  <a:gd name="T5" fmla="*/ 3 h 5"/>
                  <a:gd name="T6" fmla="*/ 4 w 4"/>
                  <a:gd name="T7" fmla="*/ 4 h 5"/>
                  <a:gd name="T8" fmla="*/ 3 w 4"/>
                  <a:gd name="T9" fmla="*/ 5 h 5"/>
                  <a:gd name="T10" fmla="*/ 2 w 4"/>
                  <a:gd name="T11" fmla="*/ 5 h 5"/>
                  <a:gd name="T12" fmla="*/ 2 w 4"/>
                  <a:gd name="T13" fmla="*/ 5 h 5"/>
                  <a:gd name="T14" fmla="*/ 1 w 4"/>
                  <a:gd name="T15" fmla="*/ 5 h 5"/>
                  <a:gd name="T16" fmla="*/ 0 w 4"/>
                  <a:gd name="T17" fmla="*/ 4 h 5"/>
                  <a:gd name="T18" fmla="*/ 0 w 4"/>
                  <a:gd name="T19" fmla="*/ 4 h 5"/>
                  <a:gd name="T20" fmla="*/ 0 w 4"/>
                  <a:gd name="T21" fmla="*/ 3 h 5"/>
                  <a:gd name="T22" fmla="*/ 0 w 4"/>
                  <a:gd name="T23" fmla="*/ 3 h 5"/>
                  <a:gd name="T24" fmla="*/ 0 w 4"/>
                  <a:gd name="T25" fmla="*/ 2 h 5"/>
                  <a:gd name="T26" fmla="*/ 0 w 4"/>
                  <a:gd name="T27" fmla="*/ 1 h 5"/>
                  <a:gd name="T28" fmla="*/ 1 w 4"/>
                  <a:gd name="T29" fmla="*/ 0 h 5"/>
                  <a:gd name="T30" fmla="*/ 2 w 4"/>
                  <a:gd name="T31" fmla="*/ 0 h 5"/>
                  <a:gd name="T32" fmla="*/ 2 w 4"/>
                  <a:gd name="T33" fmla="*/ 0 h 5"/>
                  <a:gd name="T34" fmla="*/ 3 w 4"/>
                  <a:gd name="T35" fmla="*/ 0 h 5"/>
                  <a:gd name="T36" fmla="*/ 4 w 4"/>
                  <a:gd name="T37" fmla="*/ 0 h 5"/>
                  <a:gd name="T38" fmla="*/ 4 w 4"/>
                  <a:gd name="T39" fmla="*/ 1 h 5"/>
                  <a:gd name="T40" fmla="*/ 4 w 4"/>
                  <a:gd name="T41" fmla="*/ 2 h 5"/>
                  <a:gd name="T42" fmla="*/ 4 w 4"/>
                  <a:gd name="T43" fmla="*/ 2 h 5"/>
                  <a:gd name="T44" fmla="*/ 4 w 4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"/>
                  <a:gd name="T70" fmla="*/ 0 h 5"/>
                  <a:gd name="T71" fmla="*/ 4 w 4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" h="5">
                    <a:moveTo>
                      <a:pt x="4" y="2"/>
                    </a:move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3" name="Freeform 454"/>
              <p:cNvSpPr>
                <a:spLocks/>
              </p:cNvSpPr>
              <p:nvPr/>
            </p:nvSpPr>
            <p:spPr bwMode="auto">
              <a:xfrm>
                <a:off x="1888" y="2198"/>
                <a:ext cx="3" cy="4"/>
              </a:xfrm>
              <a:custGeom>
                <a:avLst/>
                <a:gdLst>
                  <a:gd name="T0" fmla="*/ 3 w 3"/>
                  <a:gd name="T1" fmla="*/ 1 h 4"/>
                  <a:gd name="T2" fmla="*/ 3 w 3"/>
                  <a:gd name="T3" fmla="*/ 1 h 4"/>
                  <a:gd name="T4" fmla="*/ 3 w 3"/>
                  <a:gd name="T5" fmla="*/ 3 h 4"/>
                  <a:gd name="T6" fmla="*/ 2 w 3"/>
                  <a:gd name="T7" fmla="*/ 4 h 4"/>
                  <a:gd name="T8" fmla="*/ 2 w 3"/>
                  <a:gd name="T9" fmla="*/ 4 h 4"/>
                  <a:gd name="T10" fmla="*/ 1 w 3"/>
                  <a:gd name="T11" fmla="*/ 3 h 4"/>
                  <a:gd name="T12" fmla="*/ 0 w 3"/>
                  <a:gd name="T13" fmla="*/ 3 h 4"/>
                  <a:gd name="T14" fmla="*/ 0 w 3"/>
                  <a:gd name="T15" fmla="*/ 3 h 4"/>
                  <a:gd name="T16" fmla="*/ 0 w 3"/>
                  <a:gd name="T17" fmla="*/ 2 h 4"/>
                  <a:gd name="T18" fmla="*/ 0 w 3"/>
                  <a:gd name="T19" fmla="*/ 2 h 4"/>
                  <a:gd name="T20" fmla="*/ 0 w 3"/>
                  <a:gd name="T21" fmla="*/ 0 h 4"/>
                  <a:gd name="T22" fmla="*/ 2 w 3"/>
                  <a:gd name="T23" fmla="*/ 0 h 4"/>
                  <a:gd name="T24" fmla="*/ 2 w 3"/>
                  <a:gd name="T25" fmla="*/ 0 h 4"/>
                  <a:gd name="T26" fmla="*/ 2 w 3"/>
                  <a:gd name="T27" fmla="*/ 0 h 4"/>
                  <a:gd name="T28" fmla="*/ 3 w 3"/>
                  <a:gd name="T29" fmla="*/ 0 h 4"/>
                  <a:gd name="T30" fmla="*/ 3 w 3"/>
                  <a:gd name="T31" fmla="*/ 1 h 4"/>
                  <a:gd name="T32" fmla="*/ 3 w 3"/>
                  <a:gd name="T33" fmla="*/ 1 h 4"/>
                  <a:gd name="T34" fmla="*/ 3 w 3"/>
                  <a:gd name="T35" fmla="*/ 1 h 4"/>
                  <a:gd name="T36" fmla="*/ 3 w 3"/>
                  <a:gd name="T37" fmla="*/ 1 h 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"/>
                  <a:gd name="T58" fmla="*/ 0 h 4"/>
                  <a:gd name="T59" fmla="*/ 3 w 3"/>
                  <a:gd name="T60" fmla="*/ 4 h 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" h="4">
                    <a:moveTo>
                      <a:pt x="3" y="1"/>
                    </a:moveTo>
                    <a:lnTo>
                      <a:pt x="3" y="1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4" name="Freeform 455"/>
              <p:cNvSpPr>
                <a:spLocks/>
              </p:cNvSpPr>
              <p:nvPr/>
            </p:nvSpPr>
            <p:spPr bwMode="auto">
              <a:xfrm>
                <a:off x="1889" y="219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1 w 1"/>
                  <a:gd name="T15" fmla="*/ 0 h 1"/>
                  <a:gd name="T16" fmla="*/ 1 w 1"/>
                  <a:gd name="T17" fmla="*/ 0 h 1"/>
                  <a:gd name="T18" fmla="*/ 1 w 1"/>
                  <a:gd name="T19" fmla="*/ 1 h 1"/>
                  <a:gd name="T20" fmla="*/ 1 w 1"/>
                  <a:gd name="T21" fmla="*/ 1 h 1"/>
                  <a:gd name="T22" fmla="*/ 1 w 1"/>
                  <a:gd name="T23" fmla="*/ 1 h 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"/>
                  <a:gd name="T37" fmla="*/ 0 h 1"/>
                  <a:gd name="T38" fmla="*/ 1 w 1"/>
                  <a:gd name="T39" fmla="*/ 1 h 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5" name="Freeform 456"/>
              <p:cNvSpPr>
                <a:spLocks/>
              </p:cNvSpPr>
              <p:nvPr/>
            </p:nvSpPr>
            <p:spPr bwMode="auto">
              <a:xfrm>
                <a:off x="1884" y="2176"/>
                <a:ext cx="9" cy="10"/>
              </a:xfrm>
              <a:custGeom>
                <a:avLst/>
                <a:gdLst>
                  <a:gd name="T0" fmla="*/ 8 w 9"/>
                  <a:gd name="T1" fmla="*/ 0 h 10"/>
                  <a:gd name="T2" fmla="*/ 0 w 9"/>
                  <a:gd name="T3" fmla="*/ 1 h 10"/>
                  <a:gd name="T4" fmla="*/ 1 w 9"/>
                  <a:gd name="T5" fmla="*/ 10 h 10"/>
                  <a:gd name="T6" fmla="*/ 8 w 9"/>
                  <a:gd name="T7" fmla="*/ 9 h 10"/>
                  <a:gd name="T8" fmla="*/ 9 w 9"/>
                  <a:gd name="T9" fmla="*/ 8 h 10"/>
                  <a:gd name="T10" fmla="*/ 9 w 9"/>
                  <a:gd name="T11" fmla="*/ 2 h 10"/>
                  <a:gd name="T12" fmla="*/ 8 w 9"/>
                  <a:gd name="T13" fmla="*/ 0 h 10"/>
                  <a:gd name="T14" fmla="*/ 8 w 9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0"/>
                  <a:gd name="T26" fmla="*/ 9 w 9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0">
                    <a:moveTo>
                      <a:pt x="8" y="0"/>
                    </a:moveTo>
                    <a:lnTo>
                      <a:pt x="0" y="1"/>
                    </a:lnTo>
                    <a:lnTo>
                      <a:pt x="1" y="10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6" name="Line 457"/>
              <p:cNvSpPr>
                <a:spLocks noChangeShapeType="1"/>
              </p:cNvSpPr>
              <p:nvPr/>
            </p:nvSpPr>
            <p:spPr bwMode="auto">
              <a:xfrm>
                <a:off x="1723" y="2056"/>
                <a:ext cx="0" cy="175"/>
              </a:xfrm>
              <a:prstGeom prst="line">
                <a:avLst/>
              </a:prstGeom>
              <a:noFill/>
              <a:ln w="0">
                <a:solidFill>
                  <a:srgbClr val="6666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7" name="Freeform 458"/>
              <p:cNvSpPr>
                <a:spLocks/>
              </p:cNvSpPr>
              <p:nvPr/>
            </p:nvSpPr>
            <p:spPr bwMode="auto">
              <a:xfrm>
                <a:off x="1715" y="2200"/>
                <a:ext cx="8" cy="27"/>
              </a:xfrm>
              <a:custGeom>
                <a:avLst/>
                <a:gdLst>
                  <a:gd name="T0" fmla="*/ 0 w 8"/>
                  <a:gd name="T1" fmla="*/ 24 h 27"/>
                  <a:gd name="T2" fmla="*/ 0 w 8"/>
                  <a:gd name="T3" fmla="*/ 2 h 27"/>
                  <a:gd name="T4" fmla="*/ 8 w 8"/>
                  <a:gd name="T5" fmla="*/ 0 h 27"/>
                  <a:gd name="T6" fmla="*/ 8 w 8"/>
                  <a:gd name="T7" fmla="*/ 2 h 27"/>
                  <a:gd name="T8" fmla="*/ 8 w 8"/>
                  <a:gd name="T9" fmla="*/ 9 h 27"/>
                  <a:gd name="T10" fmla="*/ 7 w 8"/>
                  <a:gd name="T11" fmla="*/ 10 h 27"/>
                  <a:gd name="T12" fmla="*/ 7 w 8"/>
                  <a:gd name="T13" fmla="*/ 25 h 27"/>
                  <a:gd name="T14" fmla="*/ 7 w 8"/>
                  <a:gd name="T15" fmla="*/ 25 h 27"/>
                  <a:gd name="T16" fmla="*/ 7 w 8"/>
                  <a:gd name="T17" fmla="*/ 26 h 27"/>
                  <a:gd name="T18" fmla="*/ 6 w 8"/>
                  <a:gd name="T19" fmla="*/ 27 h 27"/>
                  <a:gd name="T20" fmla="*/ 4 w 8"/>
                  <a:gd name="T21" fmla="*/ 27 h 27"/>
                  <a:gd name="T22" fmla="*/ 4 w 8"/>
                  <a:gd name="T23" fmla="*/ 27 h 27"/>
                  <a:gd name="T24" fmla="*/ 4 w 8"/>
                  <a:gd name="T25" fmla="*/ 27 h 27"/>
                  <a:gd name="T26" fmla="*/ 2 w 8"/>
                  <a:gd name="T27" fmla="*/ 27 h 27"/>
                  <a:gd name="T28" fmla="*/ 1 w 8"/>
                  <a:gd name="T29" fmla="*/ 26 h 27"/>
                  <a:gd name="T30" fmla="*/ 0 w 8"/>
                  <a:gd name="T31" fmla="*/ 26 h 27"/>
                  <a:gd name="T32" fmla="*/ 0 w 8"/>
                  <a:gd name="T33" fmla="*/ 24 h 27"/>
                  <a:gd name="T34" fmla="*/ 0 w 8"/>
                  <a:gd name="T35" fmla="*/ 24 h 27"/>
                  <a:gd name="T36" fmla="*/ 0 w 8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"/>
                  <a:gd name="T58" fmla="*/ 0 h 27"/>
                  <a:gd name="T59" fmla="*/ 8 w 8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" h="27">
                    <a:moveTo>
                      <a:pt x="0" y="24"/>
                    </a:moveTo>
                    <a:lnTo>
                      <a:pt x="0" y="2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8" y="9"/>
                    </a:lnTo>
                    <a:lnTo>
                      <a:pt x="7" y="10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6" y="27"/>
                    </a:lnTo>
                    <a:lnTo>
                      <a:pt x="4" y="27"/>
                    </a:lnTo>
                    <a:lnTo>
                      <a:pt x="2" y="27"/>
                    </a:lnTo>
                    <a:lnTo>
                      <a:pt x="1" y="26"/>
                    </a:lnTo>
                    <a:lnTo>
                      <a:pt x="0" y="2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8" name="Freeform 459"/>
              <p:cNvSpPr>
                <a:spLocks/>
              </p:cNvSpPr>
              <p:nvPr/>
            </p:nvSpPr>
            <p:spPr bwMode="auto">
              <a:xfrm>
                <a:off x="1715" y="2201"/>
                <a:ext cx="9" cy="27"/>
              </a:xfrm>
              <a:custGeom>
                <a:avLst/>
                <a:gdLst>
                  <a:gd name="T0" fmla="*/ 0 w 9"/>
                  <a:gd name="T1" fmla="*/ 24 h 27"/>
                  <a:gd name="T2" fmla="*/ 0 w 9"/>
                  <a:gd name="T3" fmla="*/ 1 h 27"/>
                  <a:gd name="T4" fmla="*/ 8 w 9"/>
                  <a:gd name="T5" fmla="*/ 0 h 27"/>
                  <a:gd name="T6" fmla="*/ 9 w 9"/>
                  <a:gd name="T7" fmla="*/ 1 h 27"/>
                  <a:gd name="T8" fmla="*/ 9 w 9"/>
                  <a:gd name="T9" fmla="*/ 8 h 27"/>
                  <a:gd name="T10" fmla="*/ 8 w 9"/>
                  <a:gd name="T11" fmla="*/ 9 h 27"/>
                  <a:gd name="T12" fmla="*/ 8 w 9"/>
                  <a:gd name="T13" fmla="*/ 24 h 27"/>
                  <a:gd name="T14" fmla="*/ 8 w 9"/>
                  <a:gd name="T15" fmla="*/ 24 h 27"/>
                  <a:gd name="T16" fmla="*/ 7 w 9"/>
                  <a:gd name="T17" fmla="*/ 25 h 27"/>
                  <a:gd name="T18" fmla="*/ 6 w 9"/>
                  <a:gd name="T19" fmla="*/ 26 h 27"/>
                  <a:gd name="T20" fmla="*/ 5 w 9"/>
                  <a:gd name="T21" fmla="*/ 27 h 27"/>
                  <a:gd name="T22" fmla="*/ 5 w 9"/>
                  <a:gd name="T23" fmla="*/ 27 h 27"/>
                  <a:gd name="T24" fmla="*/ 4 w 9"/>
                  <a:gd name="T25" fmla="*/ 27 h 27"/>
                  <a:gd name="T26" fmla="*/ 2 w 9"/>
                  <a:gd name="T27" fmla="*/ 26 h 27"/>
                  <a:gd name="T28" fmla="*/ 1 w 9"/>
                  <a:gd name="T29" fmla="*/ 26 h 27"/>
                  <a:gd name="T30" fmla="*/ 1 w 9"/>
                  <a:gd name="T31" fmla="*/ 25 h 27"/>
                  <a:gd name="T32" fmla="*/ 0 w 9"/>
                  <a:gd name="T33" fmla="*/ 24 h 27"/>
                  <a:gd name="T34" fmla="*/ 0 w 9"/>
                  <a:gd name="T35" fmla="*/ 24 h 27"/>
                  <a:gd name="T36" fmla="*/ 0 w 9"/>
                  <a:gd name="T37" fmla="*/ 24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0" y="24"/>
                    </a:moveTo>
                    <a:lnTo>
                      <a:pt x="0" y="1"/>
                    </a:lnTo>
                    <a:lnTo>
                      <a:pt x="8" y="0"/>
                    </a:lnTo>
                    <a:lnTo>
                      <a:pt x="9" y="1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8" y="24"/>
                    </a:lnTo>
                    <a:lnTo>
                      <a:pt x="7" y="25"/>
                    </a:lnTo>
                    <a:lnTo>
                      <a:pt x="6" y="26"/>
                    </a:lnTo>
                    <a:lnTo>
                      <a:pt x="5" y="27"/>
                    </a:lnTo>
                    <a:lnTo>
                      <a:pt x="4" y="27"/>
                    </a:lnTo>
                    <a:lnTo>
                      <a:pt x="2" y="26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199" name="Freeform 460"/>
              <p:cNvSpPr>
                <a:spLocks/>
              </p:cNvSpPr>
              <p:nvPr/>
            </p:nvSpPr>
            <p:spPr bwMode="auto">
              <a:xfrm>
                <a:off x="1717" y="2223"/>
                <a:ext cx="5" cy="5"/>
              </a:xfrm>
              <a:custGeom>
                <a:avLst/>
                <a:gdLst>
                  <a:gd name="T0" fmla="*/ 5 w 5"/>
                  <a:gd name="T1" fmla="*/ 2 h 5"/>
                  <a:gd name="T2" fmla="*/ 5 w 5"/>
                  <a:gd name="T3" fmla="*/ 2 h 5"/>
                  <a:gd name="T4" fmla="*/ 5 w 5"/>
                  <a:gd name="T5" fmla="*/ 3 h 5"/>
                  <a:gd name="T6" fmla="*/ 4 w 5"/>
                  <a:gd name="T7" fmla="*/ 4 h 5"/>
                  <a:gd name="T8" fmla="*/ 3 w 5"/>
                  <a:gd name="T9" fmla="*/ 4 h 5"/>
                  <a:gd name="T10" fmla="*/ 2 w 5"/>
                  <a:gd name="T11" fmla="*/ 5 h 5"/>
                  <a:gd name="T12" fmla="*/ 2 w 5"/>
                  <a:gd name="T13" fmla="*/ 5 h 5"/>
                  <a:gd name="T14" fmla="*/ 1 w 5"/>
                  <a:gd name="T15" fmla="*/ 5 h 5"/>
                  <a:gd name="T16" fmla="*/ 1 w 5"/>
                  <a:gd name="T17" fmla="*/ 4 h 5"/>
                  <a:gd name="T18" fmla="*/ 0 w 5"/>
                  <a:gd name="T19" fmla="*/ 3 h 5"/>
                  <a:gd name="T20" fmla="*/ 0 w 5"/>
                  <a:gd name="T21" fmla="*/ 2 h 5"/>
                  <a:gd name="T22" fmla="*/ 0 w 5"/>
                  <a:gd name="T23" fmla="*/ 2 h 5"/>
                  <a:gd name="T24" fmla="*/ 0 w 5"/>
                  <a:gd name="T25" fmla="*/ 1 h 5"/>
                  <a:gd name="T26" fmla="*/ 1 w 5"/>
                  <a:gd name="T27" fmla="*/ 1 h 5"/>
                  <a:gd name="T28" fmla="*/ 1 w 5"/>
                  <a:gd name="T29" fmla="*/ 0 h 5"/>
                  <a:gd name="T30" fmla="*/ 2 w 5"/>
                  <a:gd name="T31" fmla="*/ 0 h 5"/>
                  <a:gd name="T32" fmla="*/ 2 w 5"/>
                  <a:gd name="T33" fmla="*/ 0 h 5"/>
                  <a:gd name="T34" fmla="*/ 3 w 5"/>
                  <a:gd name="T35" fmla="*/ 0 h 5"/>
                  <a:gd name="T36" fmla="*/ 4 w 5"/>
                  <a:gd name="T37" fmla="*/ 0 h 5"/>
                  <a:gd name="T38" fmla="*/ 5 w 5"/>
                  <a:gd name="T39" fmla="*/ 1 h 5"/>
                  <a:gd name="T40" fmla="*/ 5 w 5"/>
                  <a:gd name="T41" fmla="*/ 2 h 5"/>
                  <a:gd name="T42" fmla="*/ 5 w 5"/>
                  <a:gd name="T43" fmla="*/ 2 h 5"/>
                  <a:gd name="T44" fmla="*/ 5 w 5"/>
                  <a:gd name="T45" fmla="*/ 2 h 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"/>
                  <a:gd name="T70" fmla="*/ 0 h 5"/>
                  <a:gd name="T71" fmla="*/ 5 w 5"/>
                  <a:gd name="T72" fmla="*/ 5 h 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0" name="Freeform 461"/>
              <p:cNvSpPr>
                <a:spLocks/>
              </p:cNvSpPr>
              <p:nvPr/>
            </p:nvSpPr>
            <p:spPr bwMode="auto">
              <a:xfrm>
                <a:off x="1718" y="2224"/>
                <a:ext cx="4" cy="3"/>
              </a:xfrm>
              <a:custGeom>
                <a:avLst/>
                <a:gdLst>
                  <a:gd name="T0" fmla="*/ 4 w 4"/>
                  <a:gd name="T1" fmla="*/ 1 h 3"/>
                  <a:gd name="T2" fmla="*/ 4 w 4"/>
                  <a:gd name="T3" fmla="*/ 1 h 3"/>
                  <a:gd name="T4" fmla="*/ 3 w 4"/>
                  <a:gd name="T5" fmla="*/ 2 h 3"/>
                  <a:gd name="T6" fmla="*/ 2 w 4"/>
                  <a:gd name="T7" fmla="*/ 3 h 3"/>
                  <a:gd name="T8" fmla="*/ 2 w 4"/>
                  <a:gd name="T9" fmla="*/ 3 h 3"/>
                  <a:gd name="T10" fmla="*/ 1 w 4"/>
                  <a:gd name="T11" fmla="*/ 3 h 3"/>
                  <a:gd name="T12" fmla="*/ 1 w 4"/>
                  <a:gd name="T13" fmla="*/ 3 h 3"/>
                  <a:gd name="T14" fmla="*/ 0 w 4"/>
                  <a:gd name="T15" fmla="*/ 2 h 3"/>
                  <a:gd name="T16" fmla="*/ 0 w 4"/>
                  <a:gd name="T17" fmla="*/ 1 h 3"/>
                  <a:gd name="T18" fmla="*/ 0 w 4"/>
                  <a:gd name="T19" fmla="*/ 1 h 3"/>
                  <a:gd name="T20" fmla="*/ 1 w 4"/>
                  <a:gd name="T21" fmla="*/ 0 h 3"/>
                  <a:gd name="T22" fmla="*/ 2 w 4"/>
                  <a:gd name="T23" fmla="*/ 0 h 3"/>
                  <a:gd name="T24" fmla="*/ 2 w 4"/>
                  <a:gd name="T25" fmla="*/ 0 h 3"/>
                  <a:gd name="T26" fmla="*/ 3 w 4"/>
                  <a:gd name="T27" fmla="*/ 0 h 3"/>
                  <a:gd name="T28" fmla="*/ 3 w 4"/>
                  <a:gd name="T29" fmla="*/ 0 h 3"/>
                  <a:gd name="T30" fmla="*/ 4 w 4"/>
                  <a:gd name="T31" fmla="*/ 0 h 3"/>
                  <a:gd name="T32" fmla="*/ 4 w 4"/>
                  <a:gd name="T33" fmla="*/ 1 h 3"/>
                  <a:gd name="T34" fmla="*/ 4 w 4"/>
                  <a:gd name="T35" fmla="*/ 1 h 3"/>
                  <a:gd name="T36" fmla="*/ 4 w 4"/>
                  <a:gd name="T37" fmla="*/ 1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"/>
                  <a:gd name="T58" fmla="*/ 0 h 3"/>
                  <a:gd name="T59" fmla="*/ 4 w 4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1" name="Freeform 462"/>
              <p:cNvSpPr>
                <a:spLocks/>
              </p:cNvSpPr>
              <p:nvPr/>
            </p:nvSpPr>
            <p:spPr bwMode="auto">
              <a:xfrm>
                <a:off x="1720" y="2225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1 w 1"/>
                  <a:gd name="T19" fmla="*/ 0 h 1"/>
                  <a:gd name="T20" fmla="*/ 1 w 1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1"/>
                  <a:gd name="T35" fmla="*/ 1 w 1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2" name="Freeform 463"/>
              <p:cNvSpPr>
                <a:spLocks/>
              </p:cNvSpPr>
              <p:nvPr/>
            </p:nvSpPr>
            <p:spPr bwMode="auto">
              <a:xfrm>
                <a:off x="1715" y="2201"/>
                <a:ext cx="8" cy="10"/>
              </a:xfrm>
              <a:custGeom>
                <a:avLst/>
                <a:gdLst>
                  <a:gd name="T0" fmla="*/ 8 w 8"/>
                  <a:gd name="T1" fmla="*/ 0 h 10"/>
                  <a:gd name="T2" fmla="*/ 0 w 8"/>
                  <a:gd name="T3" fmla="*/ 1 h 10"/>
                  <a:gd name="T4" fmla="*/ 1 w 8"/>
                  <a:gd name="T5" fmla="*/ 10 h 10"/>
                  <a:gd name="T6" fmla="*/ 8 w 8"/>
                  <a:gd name="T7" fmla="*/ 9 h 10"/>
                  <a:gd name="T8" fmla="*/ 8 w 8"/>
                  <a:gd name="T9" fmla="*/ 8 h 10"/>
                  <a:gd name="T10" fmla="*/ 8 w 8"/>
                  <a:gd name="T11" fmla="*/ 2 h 10"/>
                  <a:gd name="T12" fmla="*/ 8 w 8"/>
                  <a:gd name="T13" fmla="*/ 0 h 10"/>
                  <a:gd name="T14" fmla="*/ 8 w 8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0"/>
                  <a:gd name="T26" fmla="*/ 8 w 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0">
                    <a:moveTo>
                      <a:pt x="8" y="0"/>
                    </a:moveTo>
                    <a:lnTo>
                      <a:pt x="0" y="1"/>
                    </a:lnTo>
                    <a:lnTo>
                      <a:pt x="1" y="10"/>
                    </a:lnTo>
                    <a:lnTo>
                      <a:pt x="8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3" name="Freeform 464"/>
              <p:cNvSpPr>
                <a:spLocks/>
              </p:cNvSpPr>
              <p:nvPr/>
            </p:nvSpPr>
            <p:spPr bwMode="auto">
              <a:xfrm>
                <a:off x="1885" y="2043"/>
                <a:ext cx="2" cy="2"/>
              </a:xfrm>
              <a:custGeom>
                <a:avLst/>
                <a:gdLst>
                  <a:gd name="T0" fmla="*/ 2 w 2"/>
                  <a:gd name="T1" fmla="*/ 1 h 2"/>
                  <a:gd name="T2" fmla="*/ 2 w 2"/>
                  <a:gd name="T3" fmla="*/ 1 h 2"/>
                  <a:gd name="T4" fmla="*/ 2 w 2"/>
                  <a:gd name="T5" fmla="*/ 2 h 2"/>
                  <a:gd name="T6" fmla="*/ 1 w 2"/>
                  <a:gd name="T7" fmla="*/ 2 h 2"/>
                  <a:gd name="T8" fmla="*/ 1 w 2"/>
                  <a:gd name="T9" fmla="*/ 2 h 2"/>
                  <a:gd name="T10" fmla="*/ 1 w 2"/>
                  <a:gd name="T11" fmla="*/ 2 h 2"/>
                  <a:gd name="T12" fmla="*/ 0 w 2"/>
                  <a:gd name="T13" fmla="*/ 1 h 2"/>
                  <a:gd name="T14" fmla="*/ 0 w 2"/>
                  <a:gd name="T15" fmla="*/ 1 h 2"/>
                  <a:gd name="T16" fmla="*/ 1 w 2"/>
                  <a:gd name="T17" fmla="*/ 1 h 2"/>
                  <a:gd name="T18" fmla="*/ 1 w 2"/>
                  <a:gd name="T19" fmla="*/ 0 h 2"/>
                  <a:gd name="T20" fmla="*/ 1 w 2"/>
                  <a:gd name="T21" fmla="*/ 0 h 2"/>
                  <a:gd name="T22" fmla="*/ 2 w 2"/>
                  <a:gd name="T23" fmla="*/ 1 h 2"/>
                  <a:gd name="T24" fmla="*/ 2 w 2"/>
                  <a:gd name="T25" fmla="*/ 1 h 2"/>
                  <a:gd name="T26" fmla="*/ 2 w 2"/>
                  <a:gd name="T27" fmla="*/ 1 h 2"/>
                  <a:gd name="T28" fmla="*/ 2 w 2"/>
                  <a:gd name="T29" fmla="*/ 1 h 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"/>
                  <a:gd name="T46" fmla="*/ 0 h 2"/>
                  <a:gd name="T47" fmla="*/ 2 w 2"/>
                  <a:gd name="T48" fmla="*/ 2 h 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" h="2">
                    <a:moveTo>
                      <a:pt x="2" y="1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4" name="Freeform 465"/>
              <p:cNvSpPr>
                <a:spLocks/>
              </p:cNvSpPr>
              <p:nvPr/>
            </p:nvSpPr>
            <p:spPr bwMode="auto">
              <a:xfrm>
                <a:off x="1885" y="2045"/>
                <a:ext cx="2" cy="2"/>
              </a:xfrm>
              <a:custGeom>
                <a:avLst/>
                <a:gdLst>
                  <a:gd name="T0" fmla="*/ 2 w 2"/>
                  <a:gd name="T1" fmla="*/ 1 h 2"/>
                  <a:gd name="T2" fmla="*/ 2 w 2"/>
                  <a:gd name="T3" fmla="*/ 1 h 2"/>
                  <a:gd name="T4" fmla="*/ 2 w 2"/>
                  <a:gd name="T5" fmla="*/ 2 h 2"/>
                  <a:gd name="T6" fmla="*/ 1 w 2"/>
                  <a:gd name="T7" fmla="*/ 2 h 2"/>
                  <a:gd name="T8" fmla="*/ 1 w 2"/>
                  <a:gd name="T9" fmla="*/ 2 h 2"/>
                  <a:gd name="T10" fmla="*/ 0 w 2"/>
                  <a:gd name="T11" fmla="*/ 2 h 2"/>
                  <a:gd name="T12" fmla="*/ 0 w 2"/>
                  <a:gd name="T13" fmla="*/ 1 h 2"/>
                  <a:gd name="T14" fmla="*/ 0 w 2"/>
                  <a:gd name="T15" fmla="*/ 1 h 2"/>
                  <a:gd name="T16" fmla="*/ 0 w 2"/>
                  <a:gd name="T17" fmla="*/ 1 h 2"/>
                  <a:gd name="T18" fmla="*/ 1 w 2"/>
                  <a:gd name="T19" fmla="*/ 0 h 2"/>
                  <a:gd name="T20" fmla="*/ 1 w 2"/>
                  <a:gd name="T21" fmla="*/ 0 h 2"/>
                  <a:gd name="T22" fmla="*/ 2 w 2"/>
                  <a:gd name="T23" fmla="*/ 0 h 2"/>
                  <a:gd name="T24" fmla="*/ 2 w 2"/>
                  <a:gd name="T25" fmla="*/ 1 h 2"/>
                  <a:gd name="T26" fmla="*/ 2 w 2"/>
                  <a:gd name="T27" fmla="*/ 1 h 2"/>
                  <a:gd name="T28" fmla="*/ 2 w 2"/>
                  <a:gd name="T29" fmla="*/ 1 h 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"/>
                  <a:gd name="T46" fmla="*/ 0 h 2"/>
                  <a:gd name="T47" fmla="*/ 2 w 2"/>
                  <a:gd name="T48" fmla="*/ 2 h 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" h="2">
                    <a:moveTo>
                      <a:pt x="2" y="1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5" name="Freeform 466"/>
              <p:cNvSpPr>
                <a:spLocks/>
              </p:cNvSpPr>
              <p:nvPr/>
            </p:nvSpPr>
            <p:spPr bwMode="auto">
              <a:xfrm>
                <a:off x="1885" y="204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1 w 2"/>
                  <a:gd name="T7" fmla="*/ 1 h 1"/>
                  <a:gd name="T8" fmla="*/ 1 w 2"/>
                  <a:gd name="T9" fmla="*/ 1 h 1"/>
                  <a:gd name="T10" fmla="*/ 0 w 2"/>
                  <a:gd name="T11" fmla="*/ 1 h 1"/>
                  <a:gd name="T12" fmla="*/ 0 w 2"/>
                  <a:gd name="T13" fmla="*/ 0 h 1"/>
                  <a:gd name="T14" fmla="*/ 0 w 2"/>
                  <a:gd name="T15" fmla="*/ 0 h 1"/>
                  <a:gd name="T16" fmla="*/ 0 w 2"/>
                  <a:gd name="T17" fmla="*/ 0 h 1"/>
                  <a:gd name="T18" fmla="*/ 1 w 2"/>
                  <a:gd name="T19" fmla="*/ 0 h 1"/>
                  <a:gd name="T20" fmla="*/ 1 w 2"/>
                  <a:gd name="T21" fmla="*/ 0 h 1"/>
                  <a:gd name="T22" fmla="*/ 2 w 2"/>
                  <a:gd name="T23" fmla="*/ 0 h 1"/>
                  <a:gd name="T24" fmla="*/ 2 w 2"/>
                  <a:gd name="T25" fmla="*/ 0 h 1"/>
                  <a:gd name="T26" fmla="*/ 2 w 2"/>
                  <a:gd name="T27" fmla="*/ 0 h 1"/>
                  <a:gd name="T28" fmla="*/ 2 w 2"/>
                  <a:gd name="T29" fmla="*/ 0 h 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"/>
                  <a:gd name="T46" fmla="*/ 0 h 1"/>
                  <a:gd name="T47" fmla="*/ 2 w 2"/>
                  <a:gd name="T48" fmla="*/ 1 h 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6" name="Freeform 467"/>
              <p:cNvSpPr>
                <a:spLocks/>
              </p:cNvSpPr>
              <p:nvPr/>
            </p:nvSpPr>
            <p:spPr bwMode="auto">
              <a:xfrm>
                <a:off x="1735" y="2198"/>
                <a:ext cx="9" cy="10"/>
              </a:xfrm>
              <a:custGeom>
                <a:avLst/>
                <a:gdLst>
                  <a:gd name="T0" fmla="*/ 8 w 9"/>
                  <a:gd name="T1" fmla="*/ 0 h 10"/>
                  <a:gd name="T2" fmla="*/ 0 w 9"/>
                  <a:gd name="T3" fmla="*/ 1 h 10"/>
                  <a:gd name="T4" fmla="*/ 1 w 9"/>
                  <a:gd name="T5" fmla="*/ 10 h 10"/>
                  <a:gd name="T6" fmla="*/ 8 w 9"/>
                  <a:gd name="T7" fmla="*/ 9 h 10"/>
                  <a:gd name="T8" fmla="*/ 9 w 9"/>
                  <a:gd name="T9" fmla="*/ 8 h 10"/>
                  <a:gd name="T10" fmla="*/ 9 w 9"/>
                  <a:gd name="T11" fmla="*/ 2 h 10"/>
                  <a:gd name="T12" fmla="*/ 8 w 9"/>
                  <a:gd name="T13" fmla="*/ 0 h 10"/>
                  <a:gd name="T14" fmla="*/ 8 w 9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0"/>
                  <a:gd name="T26" fmla="*/ 9 w 9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0">
                    <a:moveTo>
                      <a:pt x="8" y="0"/>
                    </a:moveTo>
                    <a:lnTo>
                      <a:pt x="0" y="1"/>
                    </a:lnTo>
                    <a:lnTo>
                      <a:pt x="1" y="10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7" name="Freeform 468"/>
              <p:cNvSpPr>
                <a:spLocks/>
              </p:cNvSpPr>
              <p:nvPr/>
            </p:nvSpPr>
            <p:spPr bwMode="auto">
              <a:xfrm>
                <a:off x="1746" y="2196"/>
                <a:ext cx="8" cy="11"/>
              </a:xfrm>
              <a:custGeom>
                <a:avLst/>
                <a:gdLst>
                  <a:gd name="T0" fmla="*/ 7 w 8"/>
                  <a:gd name="T1" fmla="*/ 0 h 11"/>
                  <a:gd name="T2" fmla="*/ 0 w 8"/>
                  <a:gd name="T3" fmla="*/ 2 h 11"/>
                  <a:gd name="T4" fmla="*/ 0 w 8"/>
                  <a:gd name="T5" fmla="*/ 11 h 11"/>
                  <a:gd name="T6" fmla="*/ 7 w 8"/>
                  <a:gd name="T7" fmla="*/ 10 h 11"/>
                  <a:gd name="T8" fmla="*/ 8 w 8"/>
                  <a:gd name="T9" fmla="*/ 8 h 11"/>
                  <a:gd name="T10" fmla="*/ 8 w 8"/>
                  <a:gd name="T11" fmla="*/ 3 h 11"/>
                  <a:gd name="T12" fmla="*/ 7 w 8"/>
                  <a:gd name="T13" fmla="*/ 0 h 11"/>
                  <a:gd name="T14" fmla="*/ 7 w 8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1"/>
                  <a:gd name="T26" fmla="*/ 8 w 8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1">
                    <a:moveTo>
                      <a:pt x="7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7" y="10"/>
                    </a:lnTo>
                    <a:lnTo>
                      <a:pt x="8" y="8"/>
                    </a:lnTo>
                    <a:lnTo>
                      <a:pt x="8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8" name="Freeform 469"/>
              <p:cNvSpPr>
                <a:spLocks/>
              </p:cNvSpPr>
              <p:nvPr/>
            </p:nvSpPr>
            <p:spPr bwMode="auto">
              <a:xfrm>
                <a:off x="1715" y="2201"/>
                <a:ext cx="9" cy="10"/>
              </a:xfrm>
              <a:custGeom>
                <a:avLst/>
                <a:gdLst>
                  <a:gd name="T0" fmla="*/ 8 w 9"/>
                  <a:gd name="T1" fmla="*/ 0 h 10"/>
                  <a:gd name="T2" fmla="*/ 0 w 9"/>
                  <a:gd name="T3" fmla="*/ 1 h 10"/>
                  <a:gd name="T4" fmla="*/ 1 w 9"/>
                  <a:gd name="T5" fmla="*/ 10 h 10"/>
                  <a:gd name="T6" fmla="*/ 8 w 9"/>
                  <a:gd name="T7" fmla="*/ 9 h 10"/>
                  <a:gd name="T8" fmla="*/ 8 w 9"/>
                  <a:gd name="T9" fmla="*/ 8 h 10"/>
                  <a:gd name="T10" fmla="*/ 9 w 9"/>
                  <a:gd name="T11" fmla="*/ 2 h 10"/>
                  <a:gd name="T12" fmla="*/ 8 w 9"/>
                  <a:gd name="T13" fmla="*/ 0 h 10"/>
                  <a:gd name="T14" fmla="*/ 8 w 9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0"/>
                  <a:gd name="T26" fmla="*/ 9 w 9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0">
                    <a:moveTo>
                      <a:pt x="8" y="0"/>
                    </a:moveTo>
                    <a:lnTo>
                      <a:pt x="0" y="1"/>
                    </a:lnTo>
                    <a:lnTo>
                      <a:pt x="1" y="10"/>
                    </a:lnTo>
                    <a:lnTo>
                      <a:pt x="8" y="9"/>
                    </a:lnTo>
                    <a:lnTo>
                      <a:pt x="8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09" name="Freeform 470"/>
              <p:cNvSpPr>
                <a:spLocks/>
              </p:cNvSpPr>
              <p:nvPr/>
            </p:nvSpPr>
            <p:spPr bwMode="auto">
              <a:xfrm>
                <a:off x="1725" y="2199"/>
                <a:ext cx="9" cy="11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2 h 11"/>
                  <a:gd name="T4" fmla="*/ 1 w 9"/>
                  <a:gd name="T5" fmla="*/ 11 h 11"/>
                  <a:gd name="T6" fmla="*/ 8 w 9"/>
                  <a:gd name="T7" fmla="*/ 9 h 11"/>
                  <a:gd name="T8" fmla="*/ 9 w 9"/>
                  <a:gd name="T9" fmla="*/ 9 h 11"/>
                  <a:gd name="T10" fmla="*/ 9 w 9"/>
                  <a:gd name="T11" fmla="*/ 3 h 11"/>
                  <a:gd name="T12" fmla="*/ 8 w 9"/>
                  <a:gd name="T13" fmla="*/ 0 h 11"/>
                  <a:gd name="T14" fmla="*/ 8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8" y="0"/>
                    </a:moveTo>
                    <a:lnTo>
                      <a:pt x="0" y="2"/>
                    </a:lnTo>
                    <a:lnTo>
                      <a:pt x="1" y="11"/>
                    </a:lnTo>
                    <a:lnTo>
                      <a:pt x="8" y="9"/>
                    </a:lnTo>
                    <a:lnTo>
                      <a:pt x="9" y="9"/>
                    </a:lnTo>
                    <a:lnTo>
                      <a:pt x="9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0" name="Freeform 471"/>
              <p:cNvSpPr>
                <a:spLocks/>
              </p:cNvSpPr>
              <p:nvPr/>
            </p:nvSpPr>
            <p:spPr bwMode="auto">
              <a:xfrm>
                <a:off x="1756" y="2195"/>
                <a:ext cx="8" cy="10"/>
              </a:xfrm>
              <a:custGeom>
                <a:avLst/>
                <a:gdLst>
                  <a:gd name="T0" fmla="*/ 8 w 8"/>
                  <a:gd name="T1" fmla="*/ 0 h 10"/>
                  <a:gd name="T2" fmla="*/ 0 w 8"/>
                  <a:gd name="T3" fmla="*/ 1 h 10"/>
                  <a:gd name="T4" fmla="*/ 0 w 8"/>
                  <a:gd name="T5" fmla="*/ 10 h 10"/>
                  <a:gd name="T6" fmla="*/ 7 w 8"/>
                  <a:gd name="T7" fmla="*/ 9 h 10"/>
                  <a:gd name="T8" fmla="*/ 8 w 8"/>
                  <a:gd name="T9" fmla="*/ 8 h 10"/>
                  <a:gd name="T10" fmla="*/ 8 w 8"/>
                  <a:gd name="T11" fmla="*/ 2 h 10"/>
                  <a:gd name="T12" fmla="*/ 8 w 8"/>
                  <a:gd name="T13" fmla="*/ 0 h 10"/>
                  <a:gd name="T14" fmla="*/ 8 w 8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0"/>
                  <a:gd name="T26" fmla="*/ 8 w 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0">
                    <a:moveTo>
                      <a:pt x="8" y="0"/>
                    </a:moveTo>
                    <a:lnTo>
                      <a:pt x="0" y="1"/>
                    </a:lnTo>
                    <a:lnTo>
                      <a:pt x="0" y="10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1" name="Freeform 472"/>
              <p:cNvSpPr>
                <a:spLocks/>
              </p:cNvSpPr>
              <p:nvPr/>
            </p:nvSpPr>
            <p:spPr bwMode="auto">
              <a:xfrm>
                <a:off x="1766" y="2193"/>
                <a:ext cx="8" cy="11"/>
              </a:xfrm>
              <a:custGeom>
                <a:avLst/>
                <a:gdLst>
                  <a:gd name="T0" fmla="*/ 7 w 8"/>
                  <a:gd name="T1" fmla="*/ 0 h 11"/>
                  <a:gd name="T2" fmla="*/ 0 w 8"/>
                  <a:gd name="T3" fmla="*/ 2 h 11"/>
                  <a:gd name="T4" fmla="*/ 0 w 8"/>
                  <a:gd name="T5" fmla="*/ 11 h 11"/>
                  <a:gd name="T6" fmla="*/ 7 w 8"/>
                  <a:gd name="T7" fmla="*/ 10 h 11"/>
                  <a:gd name="T8" fmla="*/ 8 w 8"/>
                  <a:gd name="T9" fmla="*/ 9 h 11"/>
                  <a:gd name="T10" fmla="*/ 8 w 8"/>
                  <a:gd name="T11" fmla="*/ 3 h 11"/>
                  <a:gd name="T12" fmla="*/ 7 w 8"/>
                  <a:gd name="T13" fmla="*/ 0 h 11"/>
                  <a:gd name="T14" fmla="*/ 7 w 8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1"/>
                  <a:gd name="T26" fmla="*/ 8 w 8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1">
                    <a:moveTo>
                      <a:pt x="7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7" y="10"/>
                    </a:lnTo>
                    <a:lnTo>
                      <a:pt x="8" y="9"/>
                    </a:lnTo>
                    <a:lnTo>
                      <a:pt x="8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2" name="Freeform 473"/>
              <p:cNvSpPr>
                <a:spLocks/>
              </p:cNvSpPr>
              <p:nvPr/>
            </p:nvSpPr>
            <p:spPr bwMode="auto">
              <a:xfrm>
                <a:off x="1776" y="2192"/>
                <a:ext cx="8" cy="11"/>
              </a:xfrm>
              <a:custGeom>
                <a:avLst/>
                <a:gdLst>
                  <a:gd name="T0" fmla="*/ 7 w 8"/>
                  <a:gd name="T1" fmla="*/ 0 h 11"/>
                  <a:gd name="T2" fmla="*/ 0 w 8"/>
                  <a:gd name="T3" fmla="*/ 1 h 11"/>
                  <a:gd name="T4" fmla="*/ 0 w 8"/>
                  <a:gd name="T5" fmla="*/ 11 h 11"/>
                  <a:gd name="T6" fmla="*/ 7 w 8"/>
                  <a:gd name="T7" fmla="*/ 9 h 11"/>
                  <a:gd name="T8" fmla="*/ 8 w 8"/>
                  <a:gd name="T9" fmla="*/ 8 h 11"/>
                  <a:gd name="T10" fmla="*/ 8 w 8"/>
                  <a:gd name="T11" fmla="*/ 2 h 11"/>
                  <a:gd name="T12" fmla="*/ 7 w 8"/>
                  <a:gd name="T13" fmla="*/ 0 h 11"/>
                  <a:gd name="T14" fmla="*/ 7 w 8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1"/>
                  <a:gd name="T26" fmla="*/ 8 w 8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1">
                    <a:moveTo>
                      <a:pt x="7" y="0"/>
                    </a:moveTo>
                    <a:lnTo>
                      <a:pt x="0" y="1"/>
                    </a:lnTo>
                    <a:lnTo>
                      <a:pt x="0" y="11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3" name="Freeform 474"/>
              <p:cNvSpPr>
                <a:spLocks/>
              </p:cNvSpPr>
              <p:nvPr/>
            </p:nvSpPr>
            <p:spPr bwMode="auto">
              <a:xfrm>
                <a:off x="1786" y="2190"/>
                <a:ext cx="8" cy="11"/>
              </a:xfrm>
              <a:custGeom>
                <a:avLst/>
                <a:gdLst>
                  <a:gd name="T0" fmla="*/ 7 w 8"/>
                  <a:gd name="T1" fmla="*/ 0 h 11"/>
                  <a:gd name="T2" fmla="*/ 0 w 8"/>
                  <a:gd name="T3" fmla="*/ 2 h 11"/>
                  <a:gd name="T4" fmla="*/ 0 w 8"/>
                  <a:gd name="T5" fmla="*/ 11 h 11"/>
                  <a:gd name="T6" fmla="*/ 7 w 8"/>
                  <a:gd name="T7" fmla="*/ 9 h 11"/>
                  <a:gd name="T8" fmla="*/ 8 w 8"/>
                  <a:gd name="T9" fmla="*/ 8 h 11"/>
                  <a:gd name="T10" fmla="*/ 8 w 8"/>
                  <a:gd name="T11" fmla="*/ 2 h 11"/>
                  <a:gd name="T12" fmla="*/ 7 w 8"/>
                  <a:gd name="T13" fmla="*/ 0 h 11"/>
                  <a:gd name="T14" fmla="*/ 7 w 8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1"/>
                  <a:gd name="T26" fmla="*/ 8 w 8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1">
                    <a:moveTo>
                      <a:pt x="7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4" name="Freeform 475"/>
              <p:cNvSpPr>
                <a:spLocks/>
              </p:cNvSpPr>
              <p:nvPr/>
            </p:nvSpPr>
            <p:spPr bwMode="auto">
              <a:xfrm>
                <a:off x="1796" y="2189"/>
                <a:ext cx="8" cy="10"/>
              </a:xfrm>
              <a:custGeom>
                <a:avLst/>
                <a:gdLst>
                  <a:gd name="T0" fmla="*/ 7 w 8"/>
                  <a:gd name="T1" fmla="*/ 0 h 10"/>
                  <a:gd name="T2" fmla="*/ 0 w 8"/>
                  <a:gd name="T3" fmla="*/ 1 h 10"/>
                  <a:gd name="T4" fmla="*/ 0 w 8"/>
                  <a:gd name="T5" fmla="*/ 10 h 10"/>
                  <a:gd name="T6" fmla="*/ 7 w 8"/>
                  <a:gd name="T7" fmla="*/ 9 h 10"/>
                  <a:gd name="T8" fmla="*/ 8 w 8"/>
                  <a:gd name="T9" fmla="*/ 8 h 10"/>
                  <a:gd name="T10" fmla="*/ 8 w 8"/>
                  <a:gd name="T11" fmla="*/ 2 h 10"/>
                  <a:gd name="T12" fmla="*/ 7 w 8"/>
                  <a:gd name="T13" fmla="*/ 0 h 10"/>
                  <a:gd name="T14" fmla="*/ 7 w 8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0"/>
                  <a:gd name="T26" fmla="*/ 8 w 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0">
                    <a:moveTo>
                      <a:pt x="7" y="0"/>
                    </a:moveTo>
                    <a:lnTo>
                      <a:pt x="0" y="1"/>
                    </a:lnTo>
                    <a:lnTo>
                      <a:pt x="0" y="10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5" name="Freeform 476"/>
              <p:cNvSpPr>
                <a:spLocks/>
              </p:cNvSpPr>
              <p:nvPr/>
            </p:nvSpPr>
            <p:spPr bwMode="auto">
              <a:xfrm>
                <a:off x="1806" y="2187"/>
                <a:ext cx="8" cy="11"/>
              </a:xfrm>
              <a:custGeom>
                <a:avLst/>
                <a:gdLst>
                  <a:gd name="T0" fmla="*/ 7 w 8"/>
                  <a:gd name="T1" fmla="*/ 0 h 11"/>
                  <a:gd name="T2" fmla="*/ 0 w 8"/>
                  <a:gd name="T3" fmla="*/ 2 h 11"/>
                  <a:gd name="T4" fmla="*/ 0 w 8"/>
                  <a:gd name="T5" fmla="*/ 11 h 11"/>
                  <a:gd name="T6" fmla="*/ 7 w 8"/>
                  <a:gd name="T7" fmla="*/ 10 h 11"/>
                  <a:gd name="T8" fmla="*/ 8 w 8"/>
                  <a:gd name="T9" fmla="*/ 9 h 11"/>
                  <a:gd name="T10" fmla="*/ 8 w 8"/>
                  <a:gd name="T11" fmla="*/ 3 h 11"/>
                  <a:gd name="T12" fmla="*/ 7 w 8"/>
                  <a:gd name="T13" fmla="*/ 0 h 11"/>
                  <a:gd name="T14" fmla="*/ 7 w 8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1"/>
                  <a:gd name="T26" fmla="*/ 8 w 8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1">
                    <a:moveTo>
                      <a:pt x="7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7" y="10"/>
                    </a:lnTo>
                    <a:lnTo>
                      <a:pt x="8" y="9"/>
                    </a:lnTo>
                    <a:lnTo>
                      <a:pt x="8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6" name="Freeform 477"/>
              <p:cNvSpPr>
                <a:spLocks/>
              </p:cNvSpPr>
              <p:nvPr/>
            </p:nvSpPr>
            <p:spPr bwMode="auto">
              <a:xfrm>
                <a:off x="1816" y="2186"/>
                <a:ext cx="8" cy="10"/>
              </a:xfrm>
              <a:custGeom>
                <a:avLst/>
                <a:gdLst>
                  <a:gd name="T0" fmla="*/ 8 w 8"/>
                  <a:gd name="T1" fmla="*/ 0 h 10"/>
                  <a:gd name="T2" fmla="*/ 0 w 8"/>
                  <a:gd name="T3" fmla="*/ 1 h 10"/>
                  <a:gd name="T4" fmla="*/ 0 w 8"/>
                  <a:gd name="T5" fmla="*/ 10 h 10"/>
                  <a:gd name="T6" fmla="*/ 7 w 8"/>
                  <a:gd name="T7" fmla="*/ 9 h 10"/>
                  <a:gd name="T8" fmla="*/ 8 w 8"/>
                  <a:gd name="T9" fmla="*/ 8 h 10"/>
                  <a:gd name="T10" fmla="*/ 8 w 8"/>
                  <a:gd name="T11" fmla="*/ 2 h 10"/>
                  <a:gd name="T12" fmla="*/ 8 w 8"/>
                  <a:gd name="T13" fmla="*/ 0 h 10"/>
                  <a:gd name="T14" fmla="*/ 8 w 8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0"/>
                  <a:gd name="T26" fmla="*/ 8 w 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0">
                    <a:moveTo>
                      <a:pt x="8" y="0"/>
                    </a:moveTo>
                    <a:lnTo>
                      <a:pt x="0" y="1"/>
                    </a:lnTo>
                    <a:lnTo>
                      <a:pt x="0" y="10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7" name="Freeform 478"/>
              <p:cNvSpPr>
                <a:spLocks/>
              </p:cNvSpPr>
              <p:nvPr/>
            </p:nvSpPr>
            <p:spPr bwMode="auto">
              <a:xfrm>
                <a:off x="1825" y="2184"/>
                <a:ext cx="9" cy="11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2 h 11"/>
                  <a:gd name="T4" fmla="*/ 1 w 9"/>
                  <a:gd name="T5" fmla="*/ 11 h 11"/>
                  <a:gd name="T6" fmla="*/ 8 w 9"/>
                  <a:gd name="T7" fmla="*/ 9 h 11"/>
                  <a:gd name="T8" fmla="*/ 9 w 9"/>
                  <a:gd name="T9" fmla="*/ 8 h 11"/>
                  <a:gd name="T10" fmla="*/ 9 w 9"/>
                  <a:gd name="T11" fmla="*/ 3 h 11"/>
                  <a:gd name="T12" fmla="*/ 8 w 9"/>
                  <a:gd name="T13" fmla="*/ 0 h 11"/>
                  <a:gd name="T14" fmla="*/ 8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8" y="0"/>
                    </a:moveTo>
                    <a:lnTo>
                      <a:pt x="0" y="2"/>
                    </a:lnTo>
                    <a:lnTo>
                      <a:pt x="1" y="11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9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8" name="Freeform 479"/>
              <p:cNvSpPr>
                <a:spLocks/>
              </p:cNvSpPr>
              <p:nvPr/>
            </p:nvSpPr>
            <p:spPr bwMode="auto">
              <a:xfrm>
                <a:off x="1836" y="2183"/>
                <a:ext cx="8" cy="10"/>
              </a:xfrm>
              <a:custGeom>
                <a:avLst/>
                <a:gdLst>
                  <a:gd name="T0" fmla="*/ 7 w 8"/>
                  <a:gd name="T1" fmla="*/ 0 h 10"/>
                  <a:gd name="T2" fmla="*/ 0 w 8"/>
                  <a:gd name="T3" fmla="*/ 1 h 10"/>
                  <a:gd name="T4" fmla="*/ 0 w 8"/>
                  <a:gd name="T5" fmla="*/ 10 h 10"/>
                  <a:gd name="T6" fmla="*/ 7 w 8"/>
                  <a:gd name="T7" fmla="*/ 9 h 10"/>
                  <a:gd name="T8" fmla="*/ 8 w 8"/>
                  <a:gd name="T9" fmla="*/ 8 h 10"/>
                  <a:gd name="T10" fmla="*/ 8 w 8"/>
                  <a:gd name="T11" fmla="*/ 2 h 10"/>
                  <a:gd name="T12" fmla="*/ 7 w 8"/>
                  <a:gd name="T13" fmla="*/ 0 h 10"/>
                  <a:gd name="T14" fmla="*/ 7 w 8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0"/>
                  <a:gd name="T26" fmla="*/ 8 w 8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0">
                    <a:moveTo>
                      <a:pt x="7" y="0"/>
                    </a:moveTo>
                    <a:lnTo>
                      <a:pt x="0" y="1"/>
                    </a:lnTo>
                    <a:lnTo>
                      <a:pt x="0" y="10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19" name="Freeform 480"/>
              <p:cNvSpPr>
                <a:spLocks/>
              </p:cNvSpPr>
              <p:nvPr/>
            </p:nvSpPr>
            <p:spPr bwMode="auto">
              <a:xfrm>
                <a:off x="1845" y="2181"/>
                <a:ext cx="9" cy="11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1 h 11"/>
                  <a:gd name="T4" fmla="*/ 1 w 9"/>
                  <a:gd name="T5" fmla="*/ 11 h 11"/>
                  <a:gd name="T6" fmla="*/ 8 w 9"/>
                  <a:gd name="T7" fmla="*/ 10 h 11"/>
                  <a:gd name="T8" fmla="*/ 9 w 9"/>
                  <a:gd name="T9" fmla="*/ 8 h 11"/>
                  <a:gd name="T10" fmla="*/ 9 w 9"/>
                  <a:gd name="T11" fmla="*/ 3 h 11"/>
                  <a:gd name="T12" fmla="*/ 8 w 9"/>
                  <a:gd name="T13" fmla="*/ 0 h 11"/>
                  <a:gd name="T14" fmla="*/ 8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8" y="0"/>
                    </a:moveTo>
                    <a:lnTo>
                      <a:pt x="0" y="1"/>
                    </a:lnTo>
                    <a:lnTo>
                      <a:pt x="1" y="11"/>
                    </a:lnTo>
                    <a:lnTo>
                      <a:pt x="8" y="10"/>
                    </a:lnTo>
                    <a:lnTo>
                      <a:pt x="9" y="8"/>
                    </a:lnTo>
                    <a:lnTo>
                      <a:pt x="9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20" name="Freeform 481"/>
              <p:cNvSpPr>
                <a:spLocks/>
              </p:cNvSpPr>
              <p:nvPr/>
            </p:nvSpPr>
            <p:spPr bwMode="auto">
              <a:xfrm>
                <a:off x="1855" y="2180"/>
                <a:ext cx="9" cy="10"/>
              </a:xfrm>
              <a:custGeom>
                <a:avLst/>
                <a:gdLst>
                  <a:gd name="T0" fmla="*/ 8 w 9"/>
                  <a:gd name="T1" fmla="*/ 0 h 10"/>
                  <a:gd name="T2" fmla="*/ 0 w 9"/>
                  <a:gd name="T3" fmla="*/ 1 h 10"/>
                  <a:gd name="T4" fmla="*/ 1 w 9"/>
                  <a:gd name="T5" fmla="*/ 10 h 10"/>
                  <a:gd name="T6" fmla="*/ 8 w 9"/>
                  <a:gd name="T7" fmla="*/ 9 h 10"/>
                  <a:gd name="T8" fmla="*/ 9 w 9"/>
                  <a:gd name="T9" fmla="*/ 8 h 10"/>
                  <a:gd name="T10" fmla="*/ 9 w 9"/>
                  <a:gd name="T11" fmla="*/ 2 h 10"/>
                  <a:gd name="T12" fmla="*/ 8 w 9"/>
                  <a:gd name="T13" fmla="*/ 0 h 10"/>
                  <a:gd name="T14" fmla="*/ 8 w 9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0"/>
                  <a:gd name="T26" fmla="*/ 9 w 9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0">
                    <a:moveTo>
                      <a:pt x="8" y="0"/>
                    </a:moveTo>
                    <a:lnTo>
                      <a:pt x="0" y="1"/>
                    </a:lnTo>
                    <a:lnTo>
                      <a:pt x="1" y="10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21" name="Freeform 482"/>
              <p:cNvSpPr>
                <a:spLocks/>
              </p:cNvSpPr>
              <p:nvPr/>
            </p:nvSpPr>
            <p:spPr bwMode="auto">
              <a:xfrm>
                <a:off x="1866" y="2178"/>
                <a:ext cx="8" cy="11"/>
              </a:xfrm>
              <a:custGeom>
                <a:avLst/>
                <a:gdLst>
                  <a:gd name="T0" fmla="*/ 7 w 8"/>
                  <a:gd name="T1" fmla="*/ 0 h 11"/>
                  <a:gd name="T2" fmla="*/ 0 w 8"/>
                  <a:gd name="T3" fmla="*/ 2 h 11"/>
                  <a:gd name="T4" fmla="*/ 0 w 8"/>
                  <a:gd name="T5" fmla="*/ 11 h 11"/>
                  <a:gd name="T6" fmla="*/ 6 w 8"/>
                  <a:gd name="T7" fmla="*/ 9 h 11"/>
                  <a:gd name="T8" fmla="*/ 8 w 8"/>
                  <a:gd name="T9" fmla="*/ 9 h 11"/>
                  <a:gd name="T10" fmla="*/ 8 w 8"/>
                  <a:gd name="T11" fmla="*/ 3 h 11"/>
                  <a:gd name="T12" fmla="*/ 7 w 8"/>
                  <a:gd name="T13" fmla="*/ 0 h 11"/>
                  <a:gd name="T14" fmla="*/ 7 w 8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"/>
                  <a:gd name="T25" fmla="*/ 0 h 11"/>
                  <a:gd name="T26" fmla="*/ 8 w 8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" h="11">
                    <a:moveTo>
                      <a:pt x="7" y="0"/>
                    </a:moveTo>
                    <a:lnTo>
                      <a:pt x="0" y="2"/>
                    </a:lnTo>
                    <a:lnTo>
                      <a:pt x="0" y="11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22" name="Freeform 483"/>
              <p:cNvSpPr>
                <a:spLocks/>
              </p:cNvSpPr>
              <p:nvPr/>
            </p:nvSpPr>
            <p:spPr bwMode="auto">
              <a:xfrm>
                <a:off x="1875" y="2177"/>
                <a:ext cx="9" cy="10"/>
              </a:xfrm>
              <a:custGeom>
                <a:avLst/>
                <a:gdLst>
                  <a:gd name="T0" fmla="*/ 8 w 9"/>
                  <a:gd name="T1" fmla="*/ 0 h 10"/>
                  <a:gd name="T2" fmla="*/ 0 w 9"/>
                  <a:gd name="T3" fmla="*/ 1 h 10"/>
                  <a:gd name="T4" fmla="*/ 1 w 9"/>
                  <a:gd name="T5" fmla="*/ 10 h 10"/>
                  <a:gd name="T6" fmla="*/ 8 w 9"/>
                  <a:gd name="T7" fmla="*/ 9 h 10"/>
                  <a:gd name="T8" fmla="*/ 9 w 9"/>
                  <a:gd name="T9" fmla="*/ 8 h 10"/>
                  <a:gd name="T10" fmla="*/ 9 w 9"/>
                  <a:gd name="T11" fmla="*/ 2 h 10"/>
                  <a:gd name="T12" fmla="*/ 8 w 9"/>
                  <a:gd name="T13" fmla="*/ 0 h 10"/>
                  <a:gd name="T14" fmla="*/ 8 w 9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0"/>
                  <a:gd name="T26" fmla="*/ 9 w 9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0">
                    <a:moveTo>
                      <a:pt x="8" y="0"/>
                    </a:moveTo>
                    <a:lnTo>
                      <a:pt x="0" y="1"/>
                    </a:lnTo>
                    <a:lnTo>
                      <a:pt x="1" y="10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  <p:sp>
            <p:nvSpPr>
              <p:cNvPr id="223" name="Freeform 484"/>
              <p:cNvSpPr>
                <a:spLocks/>
              </p:cNvSpPr>
              <p:nvPr/>
            </p:nvSpPr>
            <p:spPr bwMode="auto">
              <a:xfrm>
                <a:off x="1885" y="2175"/>
                <a:ext cx="9" cy="11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2 h 11"/>
                  <a:gd name="T4" fmla="*/ 1 w 9"/>
                  <a:gd name="T5" fmla="*/ 11 h 11"/>
                  <a:gd name="T6" fmla="*/ 8 w 9"/>
                  <a:gd name="T7" fmla="*/ 10 h 11"/>
                  <a:gd name="T8" fmla="*/ 9 w 9"/>
                  <a:gd name="T9" fmla="*/ 8 h 11"/>
                  <a:gd name="T10" fmla="*/ 9 w 9"/>
                  <a:gd name="T11" fmla="*/ 3 h 11"/>
                  <a:gd name="T12" fmla="*/ 8 w 9"/>
                  <a:gd name="T13" fmla="*/ 0 h 11"/>
                  <a:gd name="T14" fmla="*/ 8 w 9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1"/>
                  <a:gd name="T26" fmla="*/ 9 w 9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1">
                    <a:moveTo>
                      <a:pt x="8" y="0"/>
                    </a:moveTo>
                    <a:lnTo>
                      <a:pt x="0" y="2"/>
                    </a:lnTo>
                    <a:lnTo>
                      <a:pt x="1" y="11"/>
                    </a:lnTo>
                    <a:lnTo>
                      <a:pt x="8" y="10"/>
                    </a:lnTo>
                    <a:lnTo>
                      <a:pt x="9" y="8"/>
                    </a:lnTo>
                    <a:lnTo>
                      <a:pt x="9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6666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zh-TW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PMingLiU" pitchFamily="18" charset="-120"/>
                </a:endParaRPr>
              </a:p>
            </p:txBody>
          </p:sp>
        </p:grpSp>
        <p:sp>
          <p:nvSpPr>
            <p:cNvPr id="49" name="Text Box 485"/>
            <p:cNvSpPr txBox="1">
              <a:spLocks noChangeArrowheads="1"/>
            </p:cNvSpPr>
            <p:nvPr/>
          </p:nvSpPr>
          <p:spPr bwMode="auto">
            <a:xfrm flipH="1">
              <a:off x="1738313" y="3833142"/>
              <a:ext cx="481012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CA" sz="1200">
                  <a:ea typeface="PMingLiU" pitchFamily="18" charset="-120"/>
                </a:rPr>
                <a:t>OLT</a:t>
              </a:r>
            </a:p>
          </p:txBody>
        </p:sp>
        <p:grpSp>
          <p:nvGrpSpPr>
            <p:cNvPr id="50" name="Group 490"/>
            <p:cNvGrpSpPr>
              <a:grpSpLocks/>
            </p:cNvGrpSpPr>
            <p:nvPr/>
          </p:nvGrpSpPr>
          <p:grpSpPr bwMode="auto">
            <a:xfrm flipH="1">
              <a:off x="4622800" y="4098255"/>
              <a:ext cx="309563" cy="525462"/>
              <a:chOff x="2697" y="1996"/>
              <a:chExt cx="200" cy="331"/>
            </a:xfrm>
          </p:grpSpPr>
          <p:sp>
            <p:nvSpPr>
              <p:cNvPr id="53" name="Rectangle 491"/>
              <p:cNvSpPr>
                <a:spLocks noChangeArrowheads="1"/>
              </p:cNvSpPr>
              <p:nvPr/>
            </p:nvSpPr>
            <p:spPr bwMode="auto">
              <a:xfrm flipH="1">
                <a:off x="2737" y="1996"/>
                <a:ext cx="160" cy="22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0"/>
                  </a:spcBef>
                </a:pPr>
                <a:endParaRPr lang="zh-TW" altLang="zh-TW">
                  <a:ea typeface="PMingLiU" pitchFamily="18" charset="-120"/>
                </a:endParaRPr>
              </a:p>
            </p:txBody>
          </p:sp>
          <p:grpSp>
            <p:nvGrpSpPr>
              <p:cNvPr id="54" name="Group 492"/>
              <p:cNvGrpSpPr>
                <a:grpSpLocks/>
              </p:cNvGrpSpPr>
              <p:nvPr/>
            </p:nvGrpSpPr>
            <p:grpSpPr bwMode="auto">
              <a:xfrm flipH="1">
                <a:off x="2697" y="2016"/>
                <a:ext cx="187" cy="311"/>
                <a:chOff x="2679" y="1405"/>
                <a:chExt cx="187" cy="311"/>
              </a:xfrm>
            </p:grpSpPr>
            <p:sp>
              <p:nvSpPr>
                <p:cNvPr id="55" name="Freeform 493"/>
                <p:cNvSpPr>
                  <a:spLocks/>
                </p:cNvSpPr>
                <p:nvPr/>
              </p:nvSpPr>
              <p:spPr bwMode="auto">
                <a:xfrm flipH="1">
                  <a:off x="2685" y="1412"/>
                  <a:ext cx="177" cy="293"/>
                </a:xfrm>
                <a:custGeom>
                  <a:avLst/>
                  <a:gdLst>
                    <a:gd name="T0" fmla="*/ 0 w 94"/>
                    <a:gd name="T1" fmla="*/ 21 h 103"/>
                    <a:gd name="T2" fmla="*/ 0 w 94"/>
                    <a:gd name="T3" fmla="*/ 10 h 103"/>
                    <a:gd name="T4" fmla="*/ 20 w 94"/>
                    <a:gd name="T5" fmla="*/ 10 h 103"/>
                    <a:gd name="T6" fmla="*/ 20 w 94"/>
                    <a:gd name="T7" fmla="*/ 0 h 103"/>
                    <a:gd name="T8" fmla="*/ 63 w 94"/>
                    <a:gd name="T9" fmla="*/ 0 h 103"/>
                    <a:gd name="T10" fmla="*/ 63 w 94"/>
                    <a:gd name="T11" fmla="*/ 0 h 103"/>
                    <a:gd name="T12" fmla="*/ 66 w 94"/>
                    <a:gd name="T13" fmla="*/ 0 h 103"/>
                    <a:gd name="T14" fmla="*/ 69 w 94"/>
                    <a:gd name="T15" fmla="*/ 2 h 103"/>
                    <a:gd name="T16" fmla="*/ 71 w 94"/>
                    <a:gd name="T17" fmla="*/ 5 h 103"/>
                    <a:gd name="T18" fmla="*/ 71 w 94"/>
                    <a:gd name="T19" fmla="*/ 8 h 103"/>
                    <a:gd name="T20" fmla="*/ 71 w 94"/>
                    <a:gd name="T21" fmla="*/ 43 h 103"/>
                    <a:gd name="T22" fmla="*/ 94 w 94"/>
                    <a:gd name="T23" fmla="*/ 43 h 103"/>
                    <a:gd name="T24" fmla="*/ 94 w 94"/>
                    <a:gd name="T25" fmla="*/ 61 h 103"/>
                    <a:gd name="T26" fmla="*/ 71 w 94"/>
                    <a:gd name="T27" fmla="*/ 61 h 103"/>
                    <a:gd name="T28" fmla="*/ 71 w 94"/>
                    <a:gd name="T29" fmla="*/ 95 h 103"/>
                    <a:gd name="T30" fmla="*/ 71 w 94"/>
                    <a:gd name="T31" fmla="*/ 95 h 103"/>
                    <a:gd name="T32" fmla="*/ 71 w 94"/>
                    <a:gd name="T33" fmla="*/ 98 h 103"/>
                    <a:gd name="T34" fmla="*/ 69 w 94"/>
                    <a:gd name="T35" fmla="*/ 101 h 103"/>
                    <a:gd name="T36" fmla="*/ 66 w 94"/>
                    <a:gd name="T37" fmla="*/ 103 h 103"/>
                    <a:gd name="T38" fmla="*/ 63 w 94"/>
                    <a:gd name="T39" fmla="*/ 103 h 103"/>
                    <a:gd name="T40" fmla="*/ 20 w 94"/>
                    <a:gd name="T41" fmla="*/ 103 h 103"/>
                    <a:gd name="T42" fmla="*/ 20 w 94"/>
                    <a:gd name="T43" fmla="*/ 93 h 103"/>
                    <a:gd name="T44" fmla="*/ 0 w 94"/>
                    <a:gd name="T45" fmla="*/ 93 h 103"/>
                    <a:gd name="T46" fmla="*/ 0 w 94"/>
                    <a:gd name="T47" fmla="*/ 82 h 103"/>
                    <a:gd name="T48" fmla="*/ 20 w 94"/>
                    <a:gd name="T49" fmla="*/ 82 h 103"/>
                    <a:gd name="T50" fmla="*/ 20 w 94"/>
                    <a:gd name="T51" fmla="*/ 75 h 103"/>
                    <a:gd name="T52" fmla="*/ 0 w 94"/>
                    <a:gd name="T53" fmla="*/ 75 h 103"/>
                    <a:gd name="T54" fmla="*/ 0 w 94"/>
                    <a:gd name="T55" fmla="*/ 64 h 103"/>
                    <a:gd name="T56" fmla="*/ 20 w 94"/>
                    <a:gd name="T57" fmla="*/ 64 h 103"/>
                    <a:gd name="T58" fmla="*/ 20 w 94"/>
                    <a:gd name="T59" fmla="*/ 57 h 103"/>
                    <a:gd name="T60" fmla="*/ 0 w 94"/>
                    <a:gd name="T61" fmla="*/ 57 h 103"/>
                    <a:gd name="T62" fmla="*/ 0 w 94"/>
                    <a:gd name="T63" fmla="*/ 46 h 103"/>
                    <a:gd name="T64" fmla="*/ 20 w 94"/>
                    <a:gd name="T65" fmla="*/ 46 h 103"/>
                    <a:gd name="T66" fmla="*/ 20 w 94"/>
                    <a:gd name="T67" fmla="*/ 39 h 103"/>
                    <a:gd name="T68" fmla="*/ 0 w 94"/>
                    <a:gd name="T69" fmla="*/ 39 h 103"/>
                    <a:gd name="T70" fmla="*/ 0 w 94"/>
                    <a:gd name="T71" fmla="*/ 29 h 103"/>
                    <a:gd name="T72" fmla="*/ 20 w 94"/>
                    <a:gd name="T73" fmla="*/ 29 h 103"/>
                    <a:gd name="T74" fmla="*/ 20 w 94"/>
                    <a:gd name="T75" fmla="*/ 21 h 103"/>
                    <a:gd name="T76" fmla="*/ 0 w 94"/>
                    <a:gd name="T77" fmla="*/ 21 h 103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94"/>
                    <a:gd name="T118" fmla="*/ 0 h 103"/>
                    <a:gd name="T119" fmla="*/ 94 w 94"/>
                    <a:gd name="T120" fmla="*/ 103 h 103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94" h="103">
                      <a:moveTo>
                        <a:pt x="0" y="21"/>
                      </a:moveTo>
                      <a:lnTo>
                        <a:pt x="0" y="10"/>
                      </a:lnTo>
                      <a:lnTo>
                        <a:pt x="20" y="10"/>
                      </a:lnTo>
                      <a:lnTo>
                        <a:pt x="20" y="0"/>
                      </a:lnTo>
                      <a:lnTo>
                        <a:pt x="63" y="0"/>
                      </a:lnTo>
                      <a:lnTo>
                        <a:pt x="66" y="0"/>
                      </a:lnTo>
                      <a:lnTo>
                        <a:pt x="69" y="2"/>
                      </a:lnTo>
                      <a:lnTo>
                        <a:pt x="71" y="5"/>
                      </a:lnTo>
                      <a:lnTo>
                        <a:pt x="71" y="8"/>
                      </a:lnTo>
                      <a:lnTo>
                        <a:pt x="71" y="43"/>
                      </a:lnTo>
                      <a:lnTo>
                        <a:pt x="94" y="43"/>
                      </a:lnTo>
                      <a:lnTo>
                        <a:pt x="94" y="61"/>
                      </a:lnTo>
                      <a:lnTo>
                        <a:pt x="71" y="61"/>
                      </a:lnTo>
                      <a:lnTo>
                        <a:pt x="71" y="95"/>
                      </a:lnTo>
                      <a:lnTo>
                        <a:pt x="71" y="98"/>
                      </a:lnTo>
                      <a:lnTo>
                        <a:pt x="69" y="101"/>
                      </a:lnTo>
                      <a:lnTo>
                        <a:pt x="66" y="103"/>
                      </a:lnTo>
                      <a:lnTo>
                        <a:pt x="63" y="103"/>
                      </a:lnTo>
                      <a:lnTo>
                        <a:pt x="20" y="103"/>
                      </a:lnTo>
                      <a:lnTo>
                        <a:pt x="20" y="93"/>
                      </a:lnTo>
                      <a:lnTo>
                        <a:pt x="0" y="93"/>
                      </a:lnTo>
                      <a:lnTo>
                        <a:pt x="0" y="82"/>
                      </a:lnTo>
                      <a:lnTo>
                        <a:pt x="20" y="82"/>
                      </a:lnTo>
                      <a:lnTo>
                        <a:pt x="20" y="75"/>
                      </a:lnTo>
                      <a:lnTo>
                        <a:pt x="0" y="75"/>
                      </a:lnTo>
                      <a:lnTo>
                        <a:pt x="0" y="64"/>
                      </a:lnTo>
                      <a:lnTo>
                        <a:pt x="20" y="64"/>
                      </a:lnTo>
                      <a:lnTo>
                        <a:pt x="20" y="57"/>
                      </a:lnTo>
                      <a:lnTo>
                        <a:pt x="0" y="57"/>
                      </a:lnTo>
                      <a:lnTo>
                        <a:pt x="0" y="46"/>
                      </a:lnTo>
                      <a:lnTo>
                        <a:pt x="20" y="46"/>
                      </a:lnTo>
                      <a:lnTo>
                        <a:pt x="20" y="39"/>
                      </a:lnTo>
                      <a:lnTo>
                        <a:pt x="0" y="39"/>
                      </a:lnTo>
                      <a:lnTo>
                        <a:pt x="0" y="29"/>
                      </a:lnTo>
                      <a:lnTo>
                        <a:pt x="20" y="29"/>
                      </a:lnTo>
                      <a:lnTo>
                        <a:pt x="20" y="21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</a:pPr>
                  <a:endParaRPr lang="zh-TW" altLang="zh-TW">
                    <a:ea typeface="PMingLiU" pitchFamily="18" charset="-120"/>
                  </a:endParaRPr>
                </a:p>
              </p:txBody>
            </p:sp>
            <p:sp>
              <p:nvSpPr>
                <p:cNvPr id="56" name="Freeform 494"/>
                <p:cNvSpPr>
                  <a:spLocks noEditPoints="1"/>
                </p:cNvSpPr>
                <p:nvPr/>
              </p:nvSpPr>
              <p:spPr bwMode="auto">
                <a:xfrm flipH="1">
                  <a:off x="2679" y="1405"/>
                  <a:ext cx="187" cy="311"/>
                </a:xfrm>
                <a:custGeom>
                  <a:avLst/>
                  <a:gdLst>
                    <a:gd name="T0" fmla="*/ 19 w 99"/>
                    <a:gd name="T1" fmla="*/ 0 h 109"/>
                    <a:gd name="T2" fmla="*/ 0 w 99"/>
                    <a:gd name="T3" fmla="*/ 11 h 109"/>
                    <a:gd name="T4" fmla="*/ 19 w 99"/>
                    <a:gd name="T5" fmla="*/ 27 h 109"/>
                    <a:gd name="T6" fmla="*/ 19 w 99"/>
                    <a:gd name="T7" fmla="*/ 29 h 109"/>
                    <a:gd name="T8" fmla="*/ 0 w 99"/>
                    <a:gd name="T9" fmla="*/ 44 h 109"/>
                    <a:gd name="T10" fmla="*/ 19 w 99"/>
                    <a:gd name="T11" fmla="*/ 47 h 109"/>
                    <a:gd name="T12" fmla="*/ 0 w 99"/>
                    <a:gd name="T13" fmla="*/ 63 h 109"/>
                    <a:gd name="T14" fmla="*/ 19 w 99"/>
                    <a:gd name="T15" fmla="*/ 63 h 109"/>
                    <a:gd name="T16" fmla="*/ 0 w 99"/>
                    <a:gd name="T17" fmla="*/ 65 h 109"/>
                    <a:gd name="T18" fmla="*/ 19 w 99"/>
                    <a:gd name="T19" fmla="*/ 80 h 109"/>
                    <a:gd name="T20" fmla="*/ 19 w 99"/>
                    <a:gd name="T21" fmla="*/ 83 h 109"/>
                    <a:gd name="T22" fmla="*/ 0 w 99"/>
                    <a:gd name="T23" fmla="*/ 99 h 109"/>
                    <a:gd name="T24" fmla="*/ 19 w 99"/>
                    <a:gd name="T25" fmla="*/ 109 h 109"/>
                    <a:gd name="T26" fmla="*/ 67 w 99"/>
                    <a:gd name="T27" fmla="*/ 109 h 109"/>
                    <a:gd name="T28" fmla="*/ 73 w 99"/>
                    <a:gd name="T29" fmla="*/ 106 h 109"/>
                    <a:gd name="T30" fmla="*/ 75 w 99"/>
                    <a:gd name="T31" fmla="*/ 100 h 109"/>
                    <a:gd name="T32" fmla="*/ 76 w 99"/>
                    <a:gd name="T33" fmla="*/ 66 h 109"/>
                    <a:gd name="T34" fmla="*/ 99 w 99"/>
                    <a:gd name="T35" fmla="*/ 43 h 109"/>
                    <a:gd name="T36" fmla="*/ 76 w 99"/>
                    <a:gd name="T37" fmla="*/ 43 h 109"/>
                    <a:gd name="T38" fmla="*/ 75 w 99"/>
                    <a:gd name="T39" fmla="*/ 9 h 109"/>
                    <a:gd name="T40" fmla="*/ 73 w 99"/>
                    <a:gd name="T41" fmla="*/ 3 h 109"/>
                    <a:gd name="T42" fmla="*/ 67 w 99"/>
                    <a:gd name="T43" fmla="*/ 1 h 109"/>
                    <a:gd name="T44" fmla="*/ 65 w 99"/>
                    <a:gd name="T45" fmla="*/ 5 h 109"/>
                    <a:gd name="T46" fmla="*/ 69 w 99"/>
                    <a:gd name="T47" fmla="*/ 7 h 109"/>
                    <a:gd name="T48" fmla="*/ 71 w 99"/>
                    <a:gd name="T49" fmla="*/ 48 h 109"/>
                    <a:gd name="T50" fmla="*/ 94 w 99"/>
                    <a:gd name="T51" fmla="*/ 48 h 109"/>
                    <a:gd name="T52" fmla="*/ 71 w 99"/>
                    <a:gd name="T53" fmla="*/ 61 h 109"/>
                    <a:gd name="T54" fmla="*/ 70 w 99"/>
                    <a:gd name="T55" fmla="*/ 100 h 109"/>
                    <a:gd name="T56" fmla="*/ 65 w 99"/>
                    <a:gd name="T57" fmla="*/ 104 h 109"/>
                    <a:gd name="T58" fmla="*/ 24 w 99"/>
                    <a:gd name="T59" fmla="*/ 104 h 109"/>
                    <a:gd name="T60" fmla="*/ 5 w 99"/>
                    <a:gd name="T61" fmla="*/ 94 h 109"/>
                    <a:gd name="T62" fmla="*/ 5 w 99"/>
                    <a:gd name="T63" fmla="*/ 88 h 109"/>
                    <a:gd name="T64" fmla="*/ 24 w 99"/>
                    <a:gd name="T65" fmla="*/ 75 h 109"/>
                    <a:gd name="T66" fmla="*/ 5 w 99"/>
                    <a:gd name="T67" fmla="*/ 70 h 109"/>
                    <a:gd name="T68" fmla="*/ 24 w 99"/>
                    <a:gd name="T69" fmla="*/ 58 h 109"/>
                    <a:gd name="T70" fmla="*/ 5 w 99"/>
                    <a:gd name="T71" fmla="*/ 58 h 109"/>
                    <a:gd name="T72" fmla="*/ 24 w 99"/>
                    <a:gd name="T73" fmla="*/ 52 h 109"/>
                    <a:gd name="T74" fmla="*/ 5 w 99"/>
                    <a:gd name="T75" fmla="*/ 39 h 109"/>
                    <a:gd name="T76" fmla="*/ 5 w 99"/>
                    <a:gd name="T77" fmla="*/ 34 h 109"/>
                    <a:gd name="T78" fmla="*/ 24 w 99"/>
                    <a:gd name="T79" fmla="*/ 22 h 109"/>
                    <a:gd name="T80" fmla="*/ 5 w 99"/>
                    <a:gd name="T81" fmla="*/ 16 h 109"/>
                    <a:gd name="T82" fmla="*/ 24 w 99"/>
                    <a:gd name="T83" fmla="*/ 16 h 109"/>
                    <a:gd name="T84" fmla="*/ 65 w 99"/>
                    <a:gd name="T85" fmla="*/ 5 h 109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99"/>
                    <a:gd name="T130" fmla="*/ 0 h 109"/>
                    <a:gd name="T131" fmla="*/ 99 w 99"/>
                    <a:gd name="T132" fmla="*/ 109 h 109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99" h="109">
                      <a:moveTo>
                        <a:pt x="22" y="0"/>
                      </a:moveTo>
                      <a:lnTo>
                        <a:pt x="19" y="0"/>
                      </a:lnTo>
                      <a:lnTo>
                        <a:pt x="19" y="11"/>
                      </a:lnTo>
                      <a:lnTo>
                        <a:pt x="0" y="11"/>
                      </a:lnTo>
                      <a:lnTo>
                        <a:pt x="0" y="27"/>
                      </a:lnTo>
                      <a:lnTo>
                        <a:pt x="19" y="27"/>
                      </a:lnTo>
                      <a:lnTo>
                        <a:pt x="19" y="29"/>
                      </a:lnTo>
                      <a:lnTo>
                        <a:pt x="0" y="29"/>
                      </a:lnTo>
                      <a:lnTo>
                        <a:pt x="0" y="44"/>
                      </a:lnTo>
                      <a:lnTo>
                        <a:pt x="19" y="44"/>
                      </a:lnTo>
                      <a:lnTo>
                        <a:pt x="19" y="47"/>
                      </a:lnTo>
                      <a:lnTo>
                        <a:pt x="0" y="47"/>
                      </a:lnTo>
                      <a:lnTo>
                        <a:pt x="0" y="63"/>
                      </a:lnTo>
                      <a:lnTo>
                        <a:pt x="19" y="63"/>
                      </a:lnTo>
                      <a:lnTo>
                        <a:pt x="19" y="65"/>
                      </a:lnTo>
                      <a:lnTo>
                        <a:pt x="0" y="65"/>
                      </a:lnTo>
                      <a:lnTo>
                        <a:pt x="0" y="80"/>
                      </a:lnTo>
                      <a:lnTo>
                        <a:pt x="19" y="80"/>
                      </a:lnTo>
                      <a:lnTo>
                        <a:pt x="19" y="83"/>
                      </a:lnTo>
                      <a:lnTo>
                        <a:pt x="0" y="83"/>
                      </a:lnTo>
                      <a:lnTo>
                        <a:pt x="0" y="99"/>
                      </a:lnTo>
                      <a:lnTo>
                        <a:pt x="19" y="99"/>
                      </a:lnTo>
                      <a:lnTo>
                        <a:pt x="19" y="109"/>
                      </a:lnTo>
                      <a:lnTo>
                        <a:pt x="65" y="109"/>
                      </a:lnTo>
                      <a:lnTo>
                        <a:pt x="67" y="109"/>
                      </a:lnTo>
                      <a:lnTo>
                        <a:pt x="69" y="108"/>
                      </a:lnTo>
                      <a:lnTo>
                        <a:pt x="71" y="107"/>
                      </a:lnTo>
                      <a:lnTo>
                        <a:pt x="73" y="106"/>
                      </a:lnTo>
                      <a:lnTo>
                        <a:pt x="74" y="104"/>
                      </a:lnTo>
                      <a:lnTo>
                        <a:pt x="75" y="102"/>
                      </a:lnTo>
                      <a:lnTo>
                        <a:pt x="75" y="100"/>
                      </a:lnTo>
                      <a:lnTo>
                        <a:pt x="76" y="98"/>
                      </a:lnTo>
                      <a:lnTo>
                        <a:pt x="76" y="66"/>
                      </a:lnTo>
                      <a:lnTo>
                        <a:pt x="99" y="66"/>
                      </a:lnTo>
                      <a:lnTo>
                        <a:pt x="99" y="43"/>
                      </a:lnTo>
                      <a:lnTo>
                        <a:pt x="76" y="43"/>
                      </a:lnTo>
                      <a:lnTo>
                        <a:pt x="76" y="11"/>
                      </a:lnTo>
                      <a:lnTo>
                        <a:pt x="75" y="9"/>
                      </a:lnTo>
                      <a:lnTo>
                        <a:pt x="75" y="7"/>
                      </a:lnTo>
                      <a:lnTo>
                        <a:pt x="74" y="5"/>
                      </a:lnTo>
                      <a:lnTo>
                        <a:pt x="73" y="3"/>
                      </a:lnTo>
                      <a:lnTo>
                        <a:pt x="71" y="2"/>
                      </a:lnTo>
                      <a:lnTo>
                        <a:pt x="69" y="1"/>
                      </a:lnTo>
                      <a:lnTo>
                        <a:pt x="67" y="1"/>
                      </a:lnTo>
                      <a:lnTo>
                        <a:pt x="65" y="0"/>
                      </a:lnTo>
                      <a:lnTo>
                        <a:pt x="22" y="0"/>
                      </a:lnTo>
                      <a:close/>
                      <a:moveTo>
                        <a:pt x="65" y="5"/>
                      </a:moveTo>
                      <a:lnTo>
                        <a:pt x="65" y="5"/>
                      </a:lnTo>
                      <a:lnTo>
                        <a:pt x="67" y="6"/>
                      </a:lnTo>
                      <a:lnTo>
                        <a:pt x="69" y="7"/>
                      </a:lnTo>
                      <a:lnTo>
                        <a:pt x="70" y="9"/>
                      </a:lnTo>
                      <a:lnTo>
                        <a:pt x="71" y="11"/>
                      </a:lnTo>
                      <a:lnTo>
                        <a:pt x="71" y="48"/>
                      </a:lnTo>
                      <a:lnTo>
                        <a:pt x="94" y="48"/>
                      </a:lnTo>
                      <a:lnTo>
                        <a:pt x="94" y="61"/>
                      </a:lnTo>
                      <a:lnTo>
                        <a:pt x="71" y="61"/>
                      </a:lnTo>
                      <a:lnTo>
                        <a:pt x="71" y="98"/>
                      </a:lnTo>
                      <a:lnTo>
                        <a:pt x="70" y="100"/>
                      </a:lnTo>
                      <a:lnTo>
                        <a:pt x="69" y="102"/>
                      </a:lnTo>
                      <a:lnTo>
                        <a:pt x="67" y="104"/>
                      </a:lnTo>
                      <a:lnTo>
                        <a:pt x="65" y="104"/>
                      </a:lnTo>
                      <a:lnTo>
                        <a:pt x="24" y="104"/>
                      </a:lnTo>
                      <a:lnTo>
                        <a:pt x="24" y="94"/>
                      </a:lnTo>
                      <a:lnTo>
                        <a:pt x="5" y="94"/>
                      </a:lnTo>
                      <a:lnTo>
                        <a:pt x="5" y="88"/>
                      </a:lnTo>
                      <a:lnTo>
                        <a:pt x="24" y="88"/>
                      </a:lnTo>
                      <a:lnTo>
                        <a:pt x="24" y="75"/>
                      </a:lnTo>
                      <a:lnTo>
                        <a:pt x="5" y="75"/>
                      </a:lnTo>
                      <a:lnTo>
                        <a:pt x="5" y="70"/>
                      </a:lnTo>
                      <a:lnTo>
                        <a:pt x="24" y="70"/>
                      </a:lnTo>
                      <a:lnTo>
                        <a:pt x="24" y="58"/>
                      </a:lnTo>
                      <a:lnTo>
                        <a:pt x="5" y="58"/>
                      </a:lnTo>
                      <a:lnTo>
                        <a:pt x="5" y="52"/>
                      </a:lnTo>
                      <a:lnTo>
                        <a:pt x="24" y="52"/>
                      </a:lnTo>
                      <a:lnTo>
                        <a:pt x="24" y="39"/>
                      </a:lnTo>
                      <a:lnTo>
                        <a:pt x="5" y="39"/>
                      </a:lnTo>
                      <a:lnTo>
                        <a:pt x="5" y="34"/>
                      </a:lnTo>
                      <a:lnTo>
                        <a:pt x="24" y="34"/>
                      </a:lnTo>
                      <a:lnTo>
                        <a:pt x="24" y="22"/>
                      </a:lnTo>
                      <a:lnTo>
                        <a:pt x="5" y="22"/>
                      </a:lnTo>
                      <a:lnTo>
                        <a:pt x="5" y="16"/>
                      </a:lnTo>
                      <a:lnTo>
                        <a:pt x="24" y="16"/>
                      </a:lnTo>
                      <a:lnTo>
                        <a:pt x="24" y="5"/>
                      </a:lnTo>
                      <a:lnTo>
                        <a:pt x="65" y="5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</a:pPr>
                  <a:endParaRPr lang="zh-TW" altLang="zh-TW">
                    <a:ea typeface="PMingLiU" pitchFamily="18" charset="-120"/>
                  </a:endParaRPr>
                </a:p>
              </p:txBody>
            </p:sp>
            <p:sp>
              <p:nvSpPr>
                <p:cNvPr id="57" name="Freeform 495"/>
                <p:cNvSpPr>
                  <a:spLocks/>
                </p:cNvSpPr>
                <p:nvPr/>
              </p:nvSpPr>
              <p:spPr bwMode="auto">
                <a:xfrm flipH="1">
                  <a:off x="2685" y="1412"/>
                  <a:ext cx="177" cy="293"/>
                </a:xfrm>
                <a:custGeom>
                  <a:avLst/>
                  <a:gdLst>
                    <a:gd name="T0" fmla="*/ 0 w 94"/>
                    <a:gd name="T1" fmla="*/ 21 h 103"/>
                    <a:gd name="T2" fmla="*/ 0 w 94"/>
                    <a:gd name="T3" fmla="*/ 10 h 103"/>
                    <a:gd name="T4" fmla="*/ 20 w 94"/>
                    <a:gd name="T5" fmla="*/ 10 h 103"/>
                    <a:gd name="T6" fmla="*/ 20 w 94"/>
                    <a:gd name="T7" fmla="*/ 0 h 103"/>
                    <a:gd name="T8" fmla="*/ 63 w 94"/>
                    <a:gd name="T9" fmla="*/ 0 h 103"/>
                    <a:gd name="T10" fmla="*/ 63 w 94"/>
                    <a:gd name="T11" fmla="*/ 0 h 103"/>
                    <a:gd name="T12" fmla="*/ 66 w 94"/>
                    <a:gd name="T13" fmla="*/ 0 h 103"/>
                    <a:gd name="T14" fmla="*/ 69 w 94"/>
                    <a:gd name="T15" fmla="*/ 2 h 103"/>
                    <a:gd name="T16" fmla="*/ 71 w 94"/>
                    <a:gd name="T17" fmla="*/ 5 h 103"/>
                    <a:gd name="T18" fmla="*/ 71 w 94"/>
                    <a:gd name="T19" fmla="*/ 8 h 103"/>
                    <a:gd name="T20" fmla="*/ 71 w 94"/>
                    <a:gd name="T21" fmla="*/ 43 h 103"/>
                    <a:gd name="T22" fmla="*/ 94 w 94"/>
                    <a:gd name="T23" fmla="*/ 43 h 103"/>
                    <a:gd name="T24" fmla="*/ 94 w 94"/>
                    <a:gd name="T25" fmla="*/ 61 h 103"/>
                    <a:gd name="T26" fmla="*/ 71 w 94"/>
                    <a:gd name="T27" fmla="*/ 61 h 103"/>
                    <a:gd name="T28" fmla="*/ 71 w 94"/>
                    <a:gd name="T29" fmla="*/ 95 h 103"/>
                    <a:gd name="T30" fmla="*/ 71 w 94"/>
                    <a:gd name="T31" fmla="*/ 95 h 103"/>
                    <a:gd name="T32" fmla="*/ 71 w 94"/>
                    <a:gd name="T33" fmla="*/ 98 h 103"/>
                    <a:gd name="T34" fmla="*/ 69 w 94"/>
                    <a:gd name="T35" fmla="*/ 101 h 103"/>
                    <a:gd name="T36" fmla="*/ 66 w 94"/>
                    <a:gd name="T37" fmla="*/ 103 h 103"/>
                    <a:gd name="T38" fmla="*/ 63 w 94"/>
                    <a:gd name="T39" fmla="*/ 103 h 103"/>
                    <a:gd name="T40" fmla="*/ 20 w 94"/>
                    <a:gd name="T41" fmla="*/ 103 h 103"/>
                    <a:gd name="T42" fmla="*/ 20 w 94"/>
                    <a:gd name="T43" fmla="*/ 93 h 103"/>
                    <a:gd name="T44" fmla="*/ 0 w 94"/>
                    <a:gd name="T45" fmla="*/ 93 h 103"/>
                    <a:gd name="T46" fmla="*/ 0 w 94"/>
                    <a:gd name="T47" fmla="*/ 82 h 103"/>
                    <a:gd name="T48" fmla="*/ 20 w 94"/>
                    <a:gd name="T49" fmla="*/ 82 h 103"/>
                    <a:gd name="T50" fmla="*/ 20 w 94"/>
                    <a:gd name="T51" fmla="*/ 75 h 103"/>
                    <a:gd name="T52" fmla="*/ 0 w 94"/>
                    <a:gd name="T53" fmla="*/ 75 h 103"/>
                    <a:gd name="T54" fmla="*/ 0 w 94"/>
                    <a:gd name="T55" fmla="*/ 64 h 103"/>
                    <a:gd name="T56" fmla="*/ 20 w 94"/>
                    <a:gd name="T57" fmla="*/ 64 h 103"/>
                    <a:gd name="T58" fmla="*/ 20 w 94"/>
                    <a:gd name="T59" fmla="*/ 57 h 103"/>
                    <a:gd name="T60" fmla="*/ 0 w 94"/>
                    <a:gd name="T61" fmla="*/ 57 h 103"/>
                    <a:gd name="T62" fmla="*/ 0 w 94"/>
                    <a:gd name="T63" fmla="*/ 46 h 103"/>
                    <a:gd name="T64" fmla="*/ 20 w 94"/>
                    <a:gd name="T65" fmla="*/ 46 h 103"/>
                    <a:gd name="T66" fmla="*/ 20 w 94"/>
                    <a:gd name="T67" fmla="*/ 39 h 103"/>
                    <a:gd name="T68" fmla="*/ 0 w 94"/>
                    <a:gd name="T69" fmla="*/ 39 h 103"/>
                    <a:gd name="T70" fmla="*/ 0 w 94"/>
                    <a:gd name="T71" fmla="*/ 29 h 103"/>
                    <a:gd name="T72" fmla="*/ 20 w 94"/>
                    <a:gd name="T73" fmla="*/ 29 h 103"/>
                    <a:gd name="T74" fmla="*/ 20 w 94"/>
                    <a:gd name="T75" fmla="*/ 21 h 103"/>
                    <a:gd name="T76" fmla="*/ 0 w 94"/>
                    <a:gd name="T77" fmla="*/ 21 h 103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94"/>
                    <a:gd name="T118" fmla="*/ 0 h 103"/>
                    <a:gd name="T119" fmla="*/ 94 w 94"/>
                    <a:gd name="T120" fmla="*/ 103 h 103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94" h="103">
                      <a:moveTo>
                        <a:pt x="0" y="21"/>
                      </a:moveTo>
                      <a:lnTo>
                        <a:pt x="0" y="10"/>
                      </a:lnTo>
                      <a:lnTo>
                        <a:pt x="20" y="10"/>
                      </a:lnTo>
                      <a:lnTo>
                        <a:pt x="20" y="0"/>
                      </a:lnTo>
                      <a:lnTo>
                        <a:pt x="63" y="0"/>
                      </a:lnTo>
                      <a:lnTo>
                        <a:pt x="66" y="0"/>
                      </a:lnTo>
                      <a:lnTo>
                        <a:pt x="69" y="2"/>
                      </a:lnTo>
                      <a:lnTo>
                        <a:pt x="71" y="5"/>
                      </a:lnTo>
                      <a:lnTo>
                        <a:pt x="71" y="8"/>
                      </a:lnTo>
                      <a:lnTo>
                        <a:pt x="71" y="43"/>
                      </a:lnTo>
                      <a:lnTo>
                        <a:pt x="94" y="43"/>
                      </a:lnTo>
                      <a:lnTo>
                        <a:pt x="94" y="61"/>
                      </a:lnTo>
                      <a:lnTo>
                        <a:pt x="71" y="61"/>
                      </a:lnTo>
                      <a:lnTo>
                        <a:pt x="71" y="95"/>
                      </a:lnTo>
                      <a:lnTo>
                        <a:pt x="71" y="98"/>
                      </a:lnTo>
                      <a:lnTo>
                        <a:pt x="69" y="101"/>
                      </a:lnTo>
                      <a:lnTo>
                        <a:pt x="66" y="103"/>
                      </a:lnTo>
                      <a:lnTo>
                        <a:pt x="63" y="103"/>
                      </a:lnTo>
                      <a:lnTo>
                        <a:pt x="20" y="103"/>
                      </a:lnTo>
                      <a:lnTo>
                        <a:pt x="20" y="93"/>
                      </a:lnTo>
                      <a:lnTo>
                        <a:pt x="0" y="93"/>
                      </a:lnTo>
                      <a:lnTo>
                        <a:pt x="0" y="82"/>
                      </a:lnTo>
                      <a:lnTo>
                        <a:pt x="20" y="82"/>
                      </a:lnTo>
                      <a:lnTo>
                        <a:pt x="20" y="75"/>
                      </a:lnTo>
                      <a:lnTo>
                        <a:pt x="0" y="75"/>
                      </a:lnTo>
                      <a:lnTo>
                        <a:pt x="0" y="64"/>
                      </a:lnTo>
                      <a:lnTo>
                        <a:pt x="20" y="64"/>
                      </a:lnTo>
                      <a:lnTo>
                        <a:pt x="20" y="57"/>
                      </a:lnTo>
                      <a:lnTo>
                        <a:pt x="0" y="57"/>
                      </a:lnTo>
                      <a:lnTo>
                        <a:pt x="0" y="46"/>
                      </a:lnTo>
                      <a:lnTo>
                        <a:pt x="20" y="46"/>
                      </a:lnTo>
                      <a:lnTo>
                        <a:pt x="20" y="39"/>
                      </a:lnTo>
                      <a:lnTo>
                        <a:pt x="0" y="39"/>
                      </a:lnTo>
                      <a:lnTo>
                        <a:pt x="0" y="29"/>
                      </a:lnTo>
                      <a:lnTo>
                        <a:pt x="20" y="29"/>
                      </a:lnTo>
                      <a:lnTo>
                        <a:pt x="20" y="21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</a:pPr>
                  <a:endParaRPr lang="zh-TW" altLang="zh-TW">
                    <a:ea typeface="PMingLiU" pitchFamily="18" charset="-120"/>
                  </a:endParaRPr>
                </a:p>
              </p:txBody>
            </p:sp>
            <p:sp>
              <p:nvSpPr>
                <p:cNvPr id="58" name="Rectangle 496"/>
                <p:cNvSpPr>
                  <a:spLocks noChangeArrowheads="1"/>
                </p:cNvSpPr>
                <p:nvPr/>
              </p:nvSpPr>
              <p:spPr bwMode="auto">
                <a:xfrm flipH="1">
                  <a:off x="2757" y="1418"/>
                  <a:ext cx="6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TW" sz="1000">
                      <a:solidFill>
                        <a:srgbClr val="CCCCCC"/>
                      </a:solidFill>
                      <a:ea typeface="PMingLiU" pitchFamily="18" charset="-120"/>
                    </a:rPr>
                    <a:t>1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sv-SE" sz="1000">
                      <a:solidFill>
                        <a:srgbClr val="CCCCCC"/>
                      </a:solidFill>
                      <a:ea typeface="PMingLiU" pitchFamily="18" charset="-120"/>
                    </a:rPr>
                    <a:t>: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sv-SE" sz="1000">
                      <a:solidFill>
                        <a:srgbClr val="CCCCCC"/>
                      </a:solidFill>
                      <a:ea typeface="PMingLiU" pitchFamily="18" charset="-120"/>
                    </a:rPr>
                    <a:t>N</a:t>
                  </a:r>
                  <a:endParaRPr lang="en-US" altLang="zh-TW" sz="1000">
                    <a:ea typeface="PMingLiU" pitchFamily="18" charset="-120"/>
                  </a:endParaRPr>
                </a:p>
              </p:txBody>
            </p:sp>
          </p:grpSp>
        </p:grpSp>
        <p:grpSp>
          <p:nvGrpSpPr>
            <p:cNvPr id="3" name="Group 4"/>
            <p:cNvGrpSpPr>
              <a:grpSpLocks noChangeAspect="1"/>
            </p:cNvGrpSpPr>
            <p:nvPr/>
          </p:nvGrpSpPr>
          <p:grpSpPr bwMode="auto">
            <a:xfrm>
              <a:off x="6664328" y="2951036"/>
              <a:ext cx="1087438" cy="766763"/>
              <a:chOff x="4198" y="2155"/>
              <a:chExt cx="685" cy="483"/>
            </a:xfrm>
          </p:grpSpPr>
          <p:sp>
            <p:nvSpPr>
              <p:cNvPr id="4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4198" y="2160"/>
                <a:ext cx="606" cy="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76" name="Rectangle 5"/>
              <p:cNvSpPr>
                <a:spLocks noChangeArrowheads="1"/>
              </p:cNvSpPr>
              <p:nvPr/>
            </p:nvSpPr>
            <p:spPr bwMode="auto">
              <a:xfrm>
                <a:off x="4385" y="2155"/>
                <a:ext cx="226" cy="4"/>
              </a:xfrm>
              <a:prstGeom prst="rect">
                <a:avLst/>
              </a:prstGeom>
              <a:solidFill>
                <a:srgbClr val="C2C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155"/>
                <a:ext cx="226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7" name="Rectangle 7"/>
              <p:cNvSpPr>
                <a:spLocks noChangeArrowheads="1"/>
              </p:cNvSpPr>
              <p:nvPr/>
            </p:nvSpPr>
            <p:spPr bwMode="auto">
              <a:xfrm>
                <a:off x="4385" y="2155"/>
                <a:ext cx="226" cy="4"/>
              </a:xfrm>
              <a:prstGeom prst="rect">
                <a:avLst/>
              </a:prstGeom>
              <a:solidFill>
                <a:srgbClr val="C2C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78" name="Rectangle 8"/>
              <p:cNvSpPr>
                <a:spLocks noChangeArrowheads="1"/>
              </p:cNvSpPr>
              <p:nvPr/>
            </p:nvSpPr>
            <p:spPr bwMode="auto">
              <a:xfrm>
                <a:off x="4385" y="2159"/>
                <a:ext cx="226" cy="5"/>
              </a:xfrm>
              <a:prstGeom prst="rect">
                <a:avLst/>
              </a:prstGeom>
              <a:solidFill>
                <a:srgbClr val="D0DA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159"/>
                <a:ext cx="226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9" name="Rectangle 10"/>
              <p:cNvSpPr>
                <a:spLocks noChangeArrowheads="1"/>
              </p:cNvSpPr>
              <p:nvPr/>
            </p:nvSpPr>
            <p:spPr bwMode="auto">
              <a:xfrm>
                <a:off x="4385" y="2159"/>
                <a:ext cx="226" cy="5"/>
              </a:xfrm>
              <a:prstGeom prst="rect">
                <a:avLst/>
              </a:prstGeom>
              <a:solidFill>
                <a:srgbClr val="D0DA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24" name="Rectangle 11"/>
              <p:cNvSpPr>
                <a:spLocks noChangeArrowheads="1"/>
              </p:cNvSpPr>
              <p:nvPr/>
            </p:nvSpPr>
            <p:spPr bwMode="auto">
              <a:xfrm>
                <a:off x="4385" y="2164"/>
                <a:ext cx="226" cy="10"/>
              </a:xfrm>
              <a:prstGeom prst="rect">
                <a:avLst/>
              </a:prstGeom>
              <a:solidFill>
                <a:srgbClr val="D0D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36" name="Picture 1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164"/>
                <a:ext cx="226" cy="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5" name="Rectangle 13"/>
              <p:cNvSpPr>
                <a:spLocks noChangeArrowheads="1"/>
              </p:cNvSpPr>
              <p:nvPr/>
            </p:nvSpPr>
            <p:spPr bwMode="auto">
              <a:xfrm>
                <a:off x="4385" y="2164"/>
                <a:ext cx="226" cy="10"/>
              </a:xfrm>
              <a:prstGeom prst="rect">
                <a:avLst/>
              </a:prstGeom>
              <a:solidFill>
                <a:srgbClr val="D0D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26" name="Rectangle 14"/>
              <p:cNvSpPr>
                <a:spLocks noChangeArrowheads="1"/>
              </p:cNvSpPr>
              <p:nvPr/>
            </p:nvSpPr>
            <p:spPr bwMode="auto">
              <a:xfrm>
                <a:off x="4385" y="2174"/>
                <a:ext cx="226" cy="5"/>
              </a:xfrm>
              <a:prstGeom prst="rect">
                <a:avLst/>
              </a:prstGeom>
              <a:solidFill>
                <a:srgbClr val="CCD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39" name="Picture 1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174"/>
                <a:ext cx="226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7" name="Rectangle 16"/>
              <p:cNvSpPr>
                <a:spLocks noChangeArrowheads="1"/>
              </p:cNvSpPr>
              <p:nvPr/>
            </p:nvSpPr>
            <p:spPr bwMode="auto">
              <a:xfrm>
                <a:off x="4385" y="2174"/>
                <a:ext cx="226" cy="5"/>
              </a:xfrm>
              <a:prstGeom prst="rect">
                <a:avLst/>
              </a:prstGeom>
              <a:solidFill>
                <a:srgbClr val="CCD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28" name="Rectangle 17"/>
              <p:cNvSpPr>
                <a:spLocks noChangeArrowheads="1"/>
              </p:cNvSpPr>
              <p:nvPr/>
            </p:nvSpPr>
            <p:spPr bwMode="auto">
              <a:xfrm>
                <a:off x="4385" y="2179"/>
                <a:ext cx="226" cy="19"/>
              </a:xfrm>
              <a:prstGeom prst="rect">
                <a:avLst/>
              </a:prstGeom>
              <a:solidFill>
                <a:srgbClr val="CCD6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42" name="Picture 18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179"/>
                <a:ext cx="22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9" name="Rectangle 19"/>
              <p:cNvSpPr>
                <a:spLocks noChangeArrowheads="1"/>
              </p:cNvSpPr>
              <p:nvPr/>
            </p:nvSpPr>
            <p:spPr bwMode="auto">
              <a:xfrm>
                <a:off x="4385" y="2179"/>
                <a:ext cx="226" cy="19"/>
              </a:xfrm>
              <a:prstGeom prst="rect">
                <a:avLst/>
              </a:prstGeom>
              <a:solidFill>
                <a:srgbClr val="CCD6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4385" y="2198"/>
                <a:ext cx="226" cy="5"/>
              </a:xfrm>
              <a:prstGeom prst="rect">
                <a:avLst/>
              </a:prstGeom>
              <a:solidFill>
                <a:srgbClr val="CCD6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45" name="Picture 21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198"/>
                <a:ext cx="226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32" name="Rectangle 22"/>
              <p:cNvSpPr>
                <a:spLocks noChangeArrowheads="1"/>
              </p:cNvSpPr>
              <p:nvPr/>
            </p:nvSpPr>
            <p:spPr bwMode="auto">
              <a:xfrm>
                <a:off x="4385" y="2198"/>
                <a:ext cx="226" cy="5"/>
              </a:xfrm>
              <a:prstGeom prst="rect">
                <a:avLst/>
              </a:prstGeom>
              <a:solidFill>
                <a:srgbClr val="CCD6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4385" y="2203"/>
                <a:ext cx="226" cy="9"/>
              </a:xfrm>
              <a:prstGeom prst="rect">
                <a:avLst/>
              </a:prstGeom>
              <a:solidFill>
                <a:srgbClr val="C9D6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48" name="Picture 24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203"/>
                <a:ext cx="226" cy="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35" name="Rectangle 25"/>
              <p:cNvSpPr>
                <a:spLocks noChangeArrowheads="1"/>
              </p:cNvSpPr>
              <p:nvPr/>
            </p:nvSpPr>
            <p:spPr bwMode="auto">
              <a:xfrm>
                <a:off x="4385" y="2203"/>
                <a:ext cx="226" cy="9"/>
              </a:xfrm>
              <a:prstGeom prst="rect">
                <a:avLst/>
              </a:prstGeom>
              <a:solidFill>
                <a:srgbClr val="C9D6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4385" y="2212"/>
                <a:ext cx="226" cy="15"/>
              </a:xfrm>
              <a:prstGeom prst="rect">
                <a:avLst/>
              </a:prstGeom>
              <a:solidFill>
                <a:srgbClr val="C9D3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51" name="Picture 2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212"/>
                <a:ext cx="226" cy="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38" name="Rectangle 28"/>
              <p:cNvSpPr>
                <a:spLocks noChangeArrowheads="1"/>
              </p:cNvSpPr>
              <p:nvPr/>
            </p:nvSpPr>
            <p:spPr bwMode="auto">
              <a:xfrm>
                <a:off x="4385" y="2212"/>
                <a:ext cx="226" cy="15"/>
              </a:xfrm>
              <a:prstGeom prst="rect">
                <a:avLst/>
              </a:prstGeom>
              <a:solidFill>
                <a:srgbClr val="C9D3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4385" y="2227"/>
                <a:ext cx="226" cy="24"/>
              </a:xfrm>
              <a:prstGeom prst="rect">
                <a:avLst/>
              </a:prstGeom>
              <a:solidFill>
                <a:srgbClr val="C5D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54" name="Picture 30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227"/>
                <a:ext cx="22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41" name="Rectangle 31"/>
              <p:cNvSpPr>
                <a:spLocks noChangeArrowheads="1"/>
              </p:cNvSpPr>
              <p:nvPr/>
            </p:nvSpPr>
            <p:spPr bwMode="auto">
              <a:xfrm>
                <a:off x="4385" y="2227"/>
                <a:ext cx="226" cy="24"/>
              </a:xfrm>
              <a:prstGeom prst="rect">
                <a:avLst/>
              </a:prstGeom>
              <a:solidFill>
                <a:srgbClr val="C5D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385" y="2251"/>
                <a:ext cx="226" cy="9"/>
              </a:xfrm>
              <a:prstGeom prst="rect">
                <a:avLst/>
              </a:prstGeom>
              <a:solidFill>
                <a:srgbClr val="C5D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57" name="Picture 33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251"/>
                <a:ext cx="226" cy="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44" name="Rectangle 34"/>
              <p:cNvSpPr>
                <a:spLocks noChangeArrowheads="1"/>
              </p:cNvSpPr>
              <p:nvPr/>
            </p:nvSpPr>
            <p:spPr bwMode="auto">
              <a:xfrm>
                <a:off x="4385" y="2251"/>
                <a:ext cx="226" cy="9"/>
              </a:xfrm>
              <a:prstGeom prst="rect">
                <a:avLst/>
              </a:prstGeom>
              <a:solidFill>
                <a:srgbClr val="C5D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4385" y="2260"/>
                <a:ext cx="226" cy="10"/>
              </a:xfrm>
              <a:prstGeom prst="rect">
                <a:avLst/>
              </a:prstGeom>
              <a:solidFill>
                <a:srgbClr val="C2D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60" name="Picture 36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260"/>
                <a:ext cx="226" cy="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47" name="Rectangle 37"/>
              <p:cNvSpPr>
                <a:spLocks noChangeArrowheads="1"/>
              </p:cNvSpPr>
              <p:nvPr/>
            </p:nvSpPr>
            <p:spPr bwMode="auto">
              <a:xfrm>
                <a:off x="4385" y="2260"/>
                <a:ext cx="226" cy="10"/>
              </a:xfrm>
              <a:prstGeom prst="rect">
                <a:avLst/>
              </a:prstGeom>
              <a:solidFill>
                <a:srgbClr val="C2D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4385" y="2270"/>
                <a:ext cx="226" cy="14"/>
              </a:xfrm>
              <a:prstGeom prst="rect">
                <a:avLst/>
              </a:prstGeom>
              <a:solidFill>
                <a:srgbClr val="C2D0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63" name="Picture 39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270"/>
                <a:ext cx="226" cy="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50" name="Rectangle 40"/>
              <p:cNvSpPr>
                <a:spLocks noChangeArrowheads="1"/>
              </p:cNvSpPr>
              <p:nvPr/>
            </p:nvSpPr>
            <p:spPr bwMode="auto">
              <a:xfrm>
                <a:off x="4385" y="2270"/>
                <a:ext cx="226" cy="14"/>
              </a:xfrm>
              <a:prstGeom prst="rect">
                <a:avLst/>
              </a:prstGeom>
              <a:solidFill>
                <a:srgbClr val="C2D0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52" name="Freeform 41"/>
              <p:cNvSpPr>
                <a:spLocks/>
              </p:cNvSpPr>
              <p:nvPr/>
            </p:nvSpPr>
            <p:spPr bwMode="auto">
              <a:xfrm>
                <a:off x="4393" y="2164"/>
                <a:ext cx="218" cy="116"/>
              </a:xfrm>
              <a:custGeom>
                <a:avLst/>
                <a:gdLst>
                  <a:gd name="T0" fmla="*/ 278 w 726"/>
                  <a:gd name="T1" fmla="*/ 384 h 387"/>
                  <a:gd name="T2" fmla="*/ 726 w 726"/>
                  <a:gd name="T3" fmla="*/ 144 h 387"/>
                  <a:gd name="T4" fmla="*/ 438 w 726"/>
                  <a:gd name="T5" fmla="*/ 0 h 387"/>
                  <a:gd name="T6" fmla="*/ 6 w 726"/>
                  <a:gd name="T7" fmla="*/ 240 h 387"/>
                  <a:gd name="T8" fmla="*/ 0 w 726"/>
                  <a:gd name="T9" fmla="*/ 237 h 387"/>
                  <a:gd name="T10" fmla="*/ 274 w 726"/>
                  <a:gd name="T11" fmla="*/ 387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6" h="387">
                    <a:moveTo>
                      <a:pt x="278" y="384"/>
                    </a:moveTo>
                    <a:lnTo>
                      <a:pt x="726" y="144"/>
                    </a:lnTo>
                    <a:lnTo>
                      <a:pt x="438" y="0"/>
                    </a:lnTo>
                    <a:lnTo>
                      <a:pt x="6" y="240"/>
                    </a:lnTo>
                    <a:lnTo>
                      <a:pt x="0" y="237"/>
                    </a:lnTo>
                    <a:cubicBezTo>
                      <a:pt x="70" y="314"/>
                      <a:pt x="167" y="367"/>
                      <a:pt x="274" y="387"/>
                    </a:cubicBezTo>
                  </a:path>
                </a:pathLst>
              </a:custGeom>
              <a:noFill/>
              <a:ln w="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66" name="Picture 42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227"/>
                <a:ext cx="96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7" name="Picture 43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5" y="2227"/>
                <a:ext cx="96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53" name="Freeform 44"/>
              <p:cNvSpPr>
                <a:spLocks/>
              </p:cNvSpPr>
              <p:nvPr/>
            </p:nvSpPr>
            <p:spPr bwMode="auto">
              <a:xfrm>
                <a:off x="4393" y="2235"/>
                <a:ext cx="84" cy="228"/>
              </a:xfrm>
              <a:custGeom>
                <a:avLst/>
                <a:gdLst>
                  <a:gd name="T0" fmla="*/ 274 w 278"/>
                  <a:gd name="T1" fmla="*/ 151 h 759"/>
                  <a:gd name="T2" fmla="*/ 0 w 278"/>
                  <a:gd name="T3" fmla="*/ 0 h 759"/>
                  <a:gd name="T4" fmla="*/ 6 w 278"/>
                  <a:gd name="T5" fmla="*/ 4 h 759"/>
                  <a:gd name="T6" fmla="*/ 6 w 278"/>
                  <a:gd name="T7" fmla="*/ 628 h 759"/>
                  <a:gd name="T8" fmla="*/ 0 w 278"/>
                  <a:gd name="T9" fmla="*/ 621 h 759"/>
                  <a:gd name="T10" fmla="*/ 274 w 278"/>
                  <a:gd name="T11" fmla="*/ 759 h 759"/>
                  <a:gd name="T12" fmla="*/ 278 w 278"/>
                  <a:gd name="T13" fmla="*/ 756 h 759"/>
                  <a:gd name="T14" fmla="*/ 278 w 278"/>
                  <a:gd name="T15" fmla="*/ 148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8" h="759">
                    <a:moveTo>
                      <a:pt x="274" y="151"/>
                    </a:moveTo>
                    <a:cubicBezTo>
                      <a:pt x="167" y="131"/>
                      <a:pt x="70" y="78"/>
                      <a:pt x="0" y="0"/>
                    </a:cubicBezTo>
                    <a:lnTo>
                      <a:pt x="6" y="4"/>
                    </a:lnTo>
                    <a:lnTo>
                      <a:pt x="6" y="628"/>
                    </a:lnTo>
                    <a:lnTo>
                      <a:pt x="0" y="621"/>
                    </a:lnTo>
                    <a:cubicBezTo>
                      <a:pt x="72" y="695"/>
                      <a:pt x="168" y="744"/>
                      <a:pt x="274" y="759"/>
                    </a:cubicBezTo>
                    <a:lnTo>
                      <a:pt x="278" y="756"/>
                    </a:lnTo>
                    <a:lnTo>
                      <a:pt x="278" y="148"/>
                    </a:lnTo>
                  </a:path>
                </a:pathLst>
              </a:custGeom>
              <a:noFill/>
              <a:ln w="3" cap="rnd">
                <a:solidFill>
                  <a:srgbClr val="A784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69" name="Picture 45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7" y="2203"/>
                <a:ext cx="144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0" name="Picture 46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7" y="2203"/>
                <a:ext cx="144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55" name="Freeform 47"/>
              <p:cNvSpPr>
                <a:spLocks/>
              </p:cNvSpPr>
              <p:nvPr/>
            </p:nvSpPr>
            <p:spPr bwMode="auto">
              <a:xfrm>
                <a:off x="4477" y="2207"/>
                <a:ext cx="134" cy="255"/>
              </a:xfrm>
              <a:custGeom>
                <a:avLst/>
                <a:gdLst>
                  <a:gd name="T0" fmla="*/ 0 w 134"/>
                  <a:gd name="T1" fmla="*/ 72 h 255"/>
                  <a:gd name="T2" fmla="*/ 0 w 134"/>
                  <a:gd name="T3" fmla="*/ 255 h 255"/>
                  <a:gd name="T4" fmla="*/ 134 w 134"/>
                  <a:gd name="T5" fmla="*/ 183 h 255"/>
                  <a:gd name="T6" fmla="*/ 134 w 134"/>
                  <a:gd name="T7" fmla="*/ 0 h 255"/>
                  <a:gd name="T8" fmla="*/ 0 w 134"/>
                  <a:gd name="T9" fmla="*/ 72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" h="255">
                    <a:moveTo>
                      <a:pt x="0" y="72"/>
                    </a:moveTo>
                    <a:lnTo>
                      <a:pt x="0" y="255"/>
                    </a:lnTo>
                    <a:lnTo>
                      <a:pt x="134" y="183"/>
                    </a:lnTo>
                    <a:lnTo>
                      <a:pt x="134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56" name="Freeform 48"/>
              <p:cNvSpPr>
                <a:spLocks/>
              </p:cNvSpPr>
              <p:nvPr/>
            </p:nvSpPr>
            <p:spPr bwMode="auto">
              <a:xfrm>
                <a:off x="4393" y="2163"/>
                <a:ext cx="216" cy="300"/>
              </a:xfrm>
              <a:custGeom>
                <a:avLst/>
                <a:gdLst>
                  <a:gd name="T0" fmla="*/ 720 w 720"/>
                  <a:gd name="T1" fmla="*/ 149 h 1000"/>
                  <a:gd name="T2" fmla="*/ 443 w 720"/>
                  <a:gd name="T3" fmla="*/ 0 h 1000"/>
                  <a:gd name="T4" fmla="*/ 0 w 720"/>
                  <a:gd name="T5" fmla="*/ 242 h 1000"/>
                  <a:gd name="T6" fmla="*/ 0 w 720"/>
                  <a:gd name="T7" fmla="*/ 862 h 1000"/>
                  <a:gd name="T8" fmla="*/ 274 w 720"/>
                  <a:gd name="T9" fmla="*/ 1000 h 1000"/>
                  <a:gd name="T10" fmla="*/ 274 w 720"/>
                  <a:gd name="T11" fmla="*/ 1000 h 1000"/>
                  <a:gd name="T12" fmla="*/ 720 w 720"/>
                  <a:gd name="T13" fmla="*/ 759 h 1000"/>
                  <a:gd name="T14" fmla="*/ 720 w 720"/>
                  <a:gd name="T15" fmla="*/ 149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20" h="1000">
                    <a:moveTo>
                      <a:pt x="720" y="149"/>
                    </a:moveTo>
                    <a:lnTo>
                      <a:pt x="443" y="0"/>
                    </a:lnTo>
                    <a:lnTo>
                      <a:pt x="0" y="242"/>
                    </a:lnTo>
                    <a:lnTo>
                      <a:pt x="0" y="862"/>
                    </a:lnTo>
                    <a:cubicBezTo>
                      <a:pt x="72" y="936"/>
                      <a:pt x="168" y="985"/>
                      <a:pt x="274" y="1000"/>
                    </a:cubicBezTo>
                    <a:lnTo>
                      <a:pt x="274" y="1000"/>
                    </a:lnTo>
                    <a:lnTo>
                      <a:pt x="720" y="759"/>
                    </a:lnTo>
                    <a:lnTo>
                      <a:pt x="720" y="149"/>
                    </a:lnTo>
                  </a:path>
                </a:pathLst>
              </a:custGeom>
              <a:noFill/>
              <a:ln w="1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73" name="Picture 49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4" y="2337"/>
                <a:ext cx="38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74" name="Picture 50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4" y="2337"/>
                <a:ext cx="38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58" name="Freeform 51"/>
              <p:cNvSpPr>
                <a:spLocks/>
              </p:cNvSpPr>
              <p:nvPr/>
            </p:nvSpPr>
            <p:spPr bwMode="auto">
              <a:xfrm>
                <a:off x="4423" y="2347"/>
                <a:ext cx="15" cy="18"/>
              </a:xfrm>
              <a:custGeom>
                <a:avLst/>
                <a:gdLst>
                  <a:gd name="T0" fmla="*/ 14 w 15"/>
                  <a:gd name="T1" fmla="*/ 7 h 18"/>
                  <a:gd name="T2" fmla="*/ 5 w 15"/>
                  <a:gd name="T3" fmla="*/ 1 h 18"/>
                  <a:gd name="T4" fmla="*/ 2 w 15"/>
                  <a:gd name="T5" fmla="*/ 11 h 18"/>
                  <a:gd name="T6" fmla="*/ 11 w 15"/>
                  <a:gd name="T7" fmla="*/ 17 h 18"/>
                  <a:gd name="T8" fmla="*/ 14 w 15"/>
                  <a:gd name="T9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8">
                    <a:moveTo>
                      <a:pt x="14" y="7"/>
                    </a:moveTo>
                    <a:cubicBezTo>
                      <a:pt x="12" y="3"/>
                      <a:pt x="8" y="0"/>
                      <a:pt x="5" y="1"/>
                    </a:cubicBezTo>
                    <a:cubicBezTo>
                      <a:pt x="2" y="2"/>
                      <a:pt x="0" y="7"/>
                      <a:pt x="2" y="11"/>
                    </a:cubicBezTo>
                    <a:cubicBezTo>
                      <a:pt x="4" y="16"/>
                      <a:pt x="8" y="18"/>
                      <a:pt x="11" y="17"/>
                    </a:cubicBezTo>
                    <a:cubicBezTo>
                      <a:pt x="14" y="16"/>
                      <a:pt x="15" y="12"/>
                      <a:pt x="14" y="7"/>
                    </a:cubicBezTo>
                  </a:path>
                </a:pathLst>
              </a:custGeom>
              <a:noFill/>
              <a:ln w="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59" name="Freeform 52"/>
              <p:cNvSpPr>
                <a:spLocks noEditPoints="1"/>
              </p:cNvSpPr>
              <p:nvPr/>
            </p:nvSpPr>
            <p:spPr bwMode="auto">
              <a:xfrm>
                <a:off x="4406" y="2386"/>
                <a:ext cx="56" cy="50"/>
              </a:xfrm>
              <a:custGeom>
                <a:avLst/>
                <a:gdLst>
                  <a:gd name="T0" fmla="*/ 0 w 185"/>
                  <a:gd name="T1" fmla="*/ 0 h 169"/>
                  <a:gd name="T2" fmla="*/ 185 w 185"/>
                  <a:gd name="T3" fmla="*/ 95 h 169"/>
                  <a:gd name="T4" fmla="*/ 0 w 185"/>
                  <a:gd name="T5" fmla="*/ 37 h 169"/>
                  <a:gd name="T6" fmla="*/ 185 w 185"/>
                  <a:gd name="T7" fmla="*/ 132 h 169"/>
                  <a:gd name="T8" fmla="*/ 0 w 185"/>
                  <a:gd name="T9" fmla="*/ 75 h 169"/>
                  <a:gd name="T10" fmla="*/ 185 w 185"/>
                  <a:gd name="T11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5" h="169">
                    <a:moveTo>
                      <a:pt x="0" y="0"/>
                    </a:moveTo>
                    <a:cubicBezTo>
                      <a:pt x="55" y="46"/>
                      <a:pt x="118" y="78"/>
                      <a:pt x="185" y="95"/>
                    </a:cubicBezTo>
                    <a:moveTo>
                      <a:pt x="0" y="37"/>
                    </a:moveTo>
                    <a:cubicBezTo>
                      <a:pt x="55" y="83"/>
                      <a:pt x="118" y="115"/>
                      <a:pt x="185" y="132"/>
                    </a:cubicBezTo>
                    <a:moveTo>
                      <a:pt x="0" y="75"/>
                    </a:moveTo>
                    <a:cubicBezTo>
                      <a:pt x="55" y="120"/>
                      <a:pt x="118" y="152"/>
                      <a:pt x="185" y="169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61" name="Rectangle 53"/>
              <p:cNvSpPr>
                <a:spLocks noChangeArrowheads="1"/>
              </p:cNvSpPr>
              <p:nvPr/>
            </p:nvSpPr>
            <p:spPr bwMode="auto">
              <a:xfrm>
                <a:off x="4400" y="2270"/>
                <a:ext cx="67" cy="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62" name="Freeform 54"/>
              <p:cNvSpPr>
                <a:spLocks/>
              </p:cNvSpPr>
              <p:nvPr/>
            </p:nvSpPr>
            <p:spPr bwMode="auto">
              <a:xfrm>
                <a:off x="4404" y="2270"/>
                <a:ext cx="60" cy="33"/>
              </a:xfrm>
              <a:custGeom>
                <a:avLst/>
                <a:gdLst>
                  <a:gd name="T0" fmla="*/ 7 w 200"/>
                  <a:gd name="T1" fmla="*/ 17 h 111"/>
                  <a:gd name="T2" fmla="*/ 191 w 200"/>
                  <a:gd name="T3" fmla="*/ 111 h 111"/>
                  <a:gd name="T4" fmla="*/ 198 w 200"/>
                  <a:gd name="T5" fmla="*/ 101 h 111"/>
                  <a:gd name="T6" fmla="*/ 191 w 200"/>
                  <a:gd name="T7" fmla="*/ 94 h 111"/>
                  <a:gd name="T8" fmla="*/ 10 w 200"/>
                  <a:gd name="T9" fmla="*/ 2 h 111"/>
                  <a:gd name="T10" fmla="*/ 2 w 200"/>
                  <a:gd name="T11" fmla="*/ 3 h 111"/>
                  <a:gd name="T12" fmla="*/ 0 w 200"/>
                  <a:gd name="T13" fmla="*/ 7 h 111"/>
                  <a:gd name="T14" fmla="*/ 7 w 200"/>
                  <a:gd name="T15" fmla="*/ 17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0" h="111">
                    <a:moveTo>
                      <a:pt x="7" y="17"/>
                    </a:moveTo>
                    <a:cubicBezTo>
                      <a:pt x="60" y="61"/>
                      <a:pt x="123" y="93"/>
                      <a:pt x="191" y="111"/>
                    </a:cubicBezTo>
                    <a:cubicBezTo>
                      <a:pt x="196" y="110"/>
                      <a:pt x="200" y="106"/>
                      <a:pt x="198" y="101"/>
                    </a:cubicBezTo>
                    <a:cubicBezTo>
                      <a:pt x="198" y="98"/>
                      <a:pt x="195" y="95"/>
                      <a:pt x="191" y="94"/>
                    </a:cubicBezTo>
                    <a:cubicBezTo>
                      <a:pt x="124" y="77"/>
                      <a:pt x="62" y="45"/>
                      <a:pt x="10" y="2"/>
                    </a:cubicBezTo>
                    <a:cubicBezTo>
                      <a:pt x="8" y="0"/>
                      <a:pt x="4" y="0"/>
                      <a:pt x="2" y="3"/>
                    </a:cubicBezTo>
                    <a:cubicBezTo>
                      <a:pt x="0" y="4"/>
                      <a:pt x="0" y="5"/>
                      <a:pt x="0" y="7"/>
                    </a:cubicBezTo>
                    <a:cubicBezTo>
                      <a:pt x="0" y="11"/>
                      <a:pt x="3" y="15"/>
                      <a:pt x="7" y="17"/>
                    </a:cubicBezTo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64" name="Rectangle 55"/>
              <p:cNvSpPr>
                <a:spLocks noChangeArrowheads="1"/>
              </p:cNvSpPr>
              <p:nvPr/>
            </p:nvSpPr>
            <p:spPr bwMode="auto">
              <a:xfrm>
                <a:off x="4400" y="2270"/>
                <a:ext cx="67" cy="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65" name="Freeform 56"/>
              <p:cNvSpPr>
                <a:spLocks/>
              </p:cNvSpPr>
              <p:nvPr/>
            </p:nvSpPr>
            <p:spPr bwMode="auto">
              <a:xfrm>
                <a:off x="4404" y="2270"/>
                <a:ext cx="60" cy="33"/>
              </a:xfrm>
              <a:custGeom>
                <a:avLst/>
                <a:gdLst>
                  <a:gd name="T0" fmla="*/ 2 w 60"/>
                  <a:gd name="T1" fmla="*/ 5 h 33"/>
                  <a:gd name="T2" fmla="*/ 57 w 60"/>
                  <a:gd name="T3" fmla="*/ 33 h 33"/>
                  <a:gd name="T4" fmla="*/ 60 w 60"/>
                  <a:gd name="T5" fmla="*/ 30 h 33"/>
                  <a:gd name="T6" fmla="*/ 57 w 60"/>
                  <a:gd name="T7" fmla="*/ 28 h 33"/>
                  <a:gd name="T8" fmla="*/ 3 w 60"/>
                  <a:gd name="T9" fmla="*/ 1 h 33"/>
                  <a:gd name="T10" fmla="*/ 1 w 60"/>
                  <a:gd name="T11" fmla="*/ 1 h 33"/>
                  <a:gd name="T12" fmla="*/ 0 w 60"/>
                  <a:gd name="T13" fmla="*/ 2 h 33"/>
                  <a:gd name="T14" fmla="*/ 2 w 60"/>
                  <a:gd name="T15" fmla="*/ 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" h="33">
                    <a:moveTo>
                      <a:pt x="2" y="5"/>
                    </a:moveTo>
                    <a:cubicBezTo>
                      <a:pt x="18" y="18"/>
                      <a:pt x="37" y="28"/>
                      <a:pt x="57" y="33"/>
                    </a:cubicBezTo>
                    <a:cubicBezTo>
                      <a:pt x="59" y="33"/>
                      <a:pt x="60" y="32"/>
                      <a:pt x="60" y="30"/>
                    </a:cubicBezTo>
                    <a:cubicBezTo>
                      <a:pt x="60" y="29"/>
                      <a:pt x="59" y="29"/>
                      <a:pt x="57" y="28"/>
                    </a:cubicBezTo>
                    <a:cubicBezTo>
                      <a:pt x="37" y="23"/>
                      <a:pt x="19" y="14"/>
                      <a:pt x="3" y="1"/>
                    </a:cubicBezTo>
                    <a:cubicBezTo>
                      <a:pt x="3" y="0"/>
                      <a:pt x="1" y="0"/>
                      <a:pt x="1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1" y="5"/>
                      <a:pt x="2" y="5"/>
                    </a:cubicBezTo>
                  </a:path>
                </a:pathLst>
              </a:custGeom>
              <a:noFill/>
              <a:ln w="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81" name="Picture 57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4" y="2279"/>
                <a:ext cx="29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2" name="Picture 58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4" y="2279"/>
                <a:ext cx="29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8" name="Freeform 59"/>
              <p:cNvSpPr>
                <a:spLocks/>
              </p:cNvSpPr>
              <p:nvPr/>
            </p:nvSpPr>
            <p:spPr bwMode="auto">
              <a:xfrm>
                <a:off x="4420" y="2284"/>
                <a:ext cx="19" cy="13"/>
              </a:xfrm>
              <a:custGeom>
                <a:avLst/>
                <a:gdLst>
                  <a:gd name="T0" fmla="*/ 19 w 19"/>
                  <a:gd name="T1" fmla="*/ 13 h 13"/>
                  <a:gd name="T2" fmla="*/ 2 w 19"/>
                  <a:gd name="T3" fmla="*/ 4 h 13"/>
                  <a:gd name="T4" fmla="*/ 12 w 19"/>
                  <a:gd name="T5" fmla="*/ 13 h 13"/>
                  <a:gd name="T6" fmla="*/ 19 w 19"/>
                  <a:gd name="T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13">
                    <a:moveTo>
                      <a:pt x="19" y="13"/>
                    </a:moveTo>
                    <a:cubicBezTo>
                      <a:pt x="15" y="3"/>
                      <a:pt x="8" y="0"/>
                      <a:pt x="2" y="4"/>
                    </a:cubicBezTo>
                    <a:cubicBezTo>
                      <a:pt x="0" y="8"/>
                      <a:pt x="5" y="12"/>
                      <a:pt x="12" y="13"/>
                    </a:cubicBezTo>
                    <a:cubicBezTo>
                      <a:pt x="14" y="13"/>
                      <a:pt x="17" y="13"/>
                      <a:pt x="19" y="13"/>
                    </a:cubicBezTo>
                  </a:path>
                </a:pathLst>
              </a:custGeom>
              <a:noFill/>
              <a:ln w="1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084" name="Picture 60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00" y="2284"/>
                <a:ext cx="6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5" name="Picture 61"/>
              <p:cNvPicPr>
                <a:picLocks noChangeAspect="1"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00" y="2284"/>
                <a:ext cx="6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86" name="Picture 62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00" y="2284"/>
                <a:ext cx="6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71" name="Rectangle 63"/>
              <p:cNvSpPr>
                <a:spLocks noChangeArrowheads="1"/>
              </p:cNvSpPr>
              <p:nvPr/>
            </p:nvSpPr>
            <p:spPr bwMode="auto">
              <a:xfrm>
                <a:off x="4404" y="2289"/>
                <a:ext cx="63" cy="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72" name="Freeform 64"/>
              <p:cNvSpPr>
                <a:spLocks/>
              </p:cNvSpPr>
              <p:nvPr/>
            </p:nvSpPr>
            <p:spPr bwMode="auto">
              <a:xfrm>
                <a:off x="4404" y="2293"/>
                <a:ext cx="58" cy="34"/>
              </a:xfrm>
              <a:custGeom>
                <a:avLst/>
                <a:gdLst>
                  <a:gd name="T0" fmla="*/ 6 w 192"/>
                  <a:gd name="T1" fmla="*/ 12 h 114"/>
                  <a:gd name="T2" fmla="*/ 191 w 192"/>
                  <a:gd name="T3" fmla="*/ 107 h 114"/>
                  <a:gd name="T4" fmla="*/ 192 w 192"/>
                  <a:gd name="T5" fmla="*/ 114 h 114"/>
                  <a:gd name="T6" fmla="*/ 192 w 192"/>
                  <a:gd name="T7" fmla="*/ 98 h 114"/>
                  <a:gd name="T8" fmla="*/ 191 w 192"/>
                  <a:gd name="T9" fmla="*/ 95 h 114"/>
                  <a:gd name="T10" fmla="*/ 6 w 192"/>
                  <a:gd name="T11" fmla="*/ 0 h 114"/>
                  <a:gd name="T12" fmla="*/ 0 w 192"/>
                  <a:gd name="T13" fmla="*/ 2 h 114"/>
                  <a:gd name="T14" fmla="*/ 0 w 192"/>
                  <a:gd name="T15" fmla="*/ 18 h 114"/>
                  <a:gd name="T16" fmla="*/ 6 w 192"/>
                  <a:gd name="T17" fmla="*/ 12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2" h="114">
                    <a:moveTo>
                      <a:pt x="6" y="12"/>
                    </a:moveTo>
                    <a:cubicBezTo>
                      <a:pt x="59" y="57"/>
                      <a:pt x="122" y="89"/>
                      <a:pt x="191" y="107"/>
                    </a:cubicBezTo>
                    <a:lnTo>
                      <a:pt x="192" y="114"/>
                    </a:lnTo>
                    <a:lnTo>
                      <a:pt x="192" y="98"/>
                    </a:lnTo>
                    <a:lnTo>
                      <a:pt x="191" y="95"/>
                    </a:lnTo>
                    <a:cubicBezTo>
                      <a:pt x="123" y="76"/>
                      <a:pt x="60" y="43"/>
                      <a:pt x="6" y="0"/>
                    </a:cubicBezTo>
                    <a:lnTo>
                      <a:pt x="0" y="2"/>
                    </a:lnTo>
                    <a:lnTo>
                      <a:pt x="0" y="18"/>
                    </a:lnTo>
                    <a:lnTo>
                      <a:pt x="6" y="1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75" name="Rectangle 65"/>
              <p:cNvSpPr>
                <a:spLocks noChangeArrowheads="1"/>
              </p:cNvSpPr>
              <p:nvPr/>
            </p:nvSpPr>
            <p:spPr bwMode="auto">
              <a:xfrm>
                <a:off x="4404" y="2289"/>
                <a:ext cx="63" cy="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76" name="Freeform 66"/>
              <p:cNvSpPr>
                <a:spLocks/>
              </p:cNvSpPr>
              <p:nvPr/>
            </p:nvSpPr>
            <p:spPr bwMode="auto">
              <a:xfrm>
                <a:off x="4404" y="2289"/>
                <a:ext cx="58" cy="44"/>
              </a:xfrm>
              <a:custGeom>
                <a:avLst/>
                <a:gdLst>
                  <a:gd name="T0" fmla="*/ 0 w 191"/>
                  <a:gd name="T1" fmla="*/ 0 h 147"/>
                  <a:gd name="T2" fmla="*/ 0 w 191"/>
                  <a:gd name="T3" fmla="*/ 48 h 147"/>
                  <a:gd name="T4" fmla="*/ 6 w 191"/>
                  <a:gd name="T5" fmla="*/ 52 h 147"/>
                  <a:gd name="T6" fmla="*/ 191 w 191"/>
                  <a:gd name="T7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1" h="147">
                    <a:moveTo>
                      <a:pt x="0" y="0"/>
                    </a:moveTo>
                    <a:lnTo>
                      <a:pt x="0" y="48"/>
                    </a:lnTo>
                    <a:lnTo>
                      <a:pt x="6" y="52"/>
                    </a:lnTo>
                    <a:cubicBezTo>
                      <a:pt x="60" y="95"/>
                      <a:pt x="123" y="128"/>
                      <a:pt x="191" y="147"/>
                    </a:cubicBezTo>
                  </a:path>
                </a:pathLst>
              </a:custGeom>
              <a:noFill/>
              <a:ln w="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77" name="Freeform 67"/>
              <p:cNvSpPr>
                <a:spLocks/>
              </p:cNvSpPr>
              <p:nvPr/>
            </p:nvSpPr>
            <p:spPr bwMode="auto">
              <a:xfrm>
                <a:off x="4406" y="2290"/>
                <a:ext cx="56" cy="42"/>
              </a:xfrm>
              <a:custGeom>
                <a:avLst/>
                <a:gdLst>
                  <a:gd name="T0" fmla="*/ 186 w 186"/>
                  <a:gd name="T1" fmla="*/ 139 h 139"/>
                  <a:gd name="T2" fmla="*/ 186 w 186"/>
                  <a:gd name="T3" fmla="*/ 91 h 139"/>
                  <a:gd name="T4" fmla="*/ 185 w 186"/>
                  <a:gd name="T5" fmla="*/ 95 h 139"/>
                  <a:gd name="T6" fmla="*/ 0 w 186"/>
                  <a:gd name="T7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6" h="139">
                    <a:moveTo>
                      <a:pt x="186" y="139"/>
                    </a:moveTo>
                    <a:lnTo>
                      <a:pt x="186" y="91"/>
                    </a:lnTo>
                    <a:lnTo>
                      <a:pt x="185" y="95"/>
                    </a:lnTo>
                    <a:cubicBezTo>
                      <a:pt x="117" y="76"/>
                      <a:pt x="54" y="43"/>
                      <a:pt x="0" y="0"/>
                    </a:cubicBezTo>
                  </a:path>
                </a:pathLst>
              </a:custGeom>
              <a:noFill/>
              <a:ln w="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78" name="Rectangle 68"/>
              <p:cNvSpPr>
                <a:spLocks noChangeArrowheads="1"/>
              </p:cNvSpPr>
              <p:nvPr/>
            </p:nvSpPr>
            <p:spPr bwMode="auto">
              <a:xfrm>
                <a:off x="4208" y="2490"/>
                <a:ext cx="67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zh-TW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Feeder Node</a:t>
                </a:r>
                <a:r>
                  <a:rPr kumimoji="1" lang="en-US" altLang="zh-TW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 1</a:t>
                </a:r>
                <a:endParaRPr kumimoji="1" lang="zh-TW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1092" name="Line 77"/>
              <p:cNvSpPr>
                <a:spLocks noChangeShapeType="1"/>
              </p:cNvSpPr>
              <p:nvPr/>
            </p:nvSpPr>
            <p:spPr bwMode="auto">
              <a:xfrm>
                <a:off x="4390" y="2203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93" name="Freeform 78"/>
              <p:cNvSpPr>
                <a:spLocks/>
              </p:cNvSpPr>
              <p:nvPr/>
            </p:nvSpPr>
            <p:spPr bwMode="auto">
              <a:xfrm>
                <a:off x="4356" y="2169"/>
                <a:ext cx="72" cy="34"/>
              </a:xfrm>
              <a:custGeom>
                <a:avLst/>
                <a:gdLst>
                  <a:gd name="T0" fmla="*/ 72 w 72"/>
                  <a:gd name="T1" fmla="*/ 0 h 34"/>
                  <a:gd name="T2" fmla="*/ 34 w 72"/>
                  <a:gd name="T3" fmla="*/ 34 h 34"/>
                  <a:gd name="T4" fmla="*/ 0 w 72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4">
                    <a:moveTo>
                      <a:pt x="72" y="0"/>
                    </a:moveTo>
                    <a:lnTo>
                      <a:pt x="34" y="34"/>
                    </a:lnTo>
                    <a:lnTo>
                      <a:pt x="0" y="0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94" name="Line 79"/>
              <p:cNvSpPr>
                <a:spLocks noChangeShapeType="1"/>
              </p:cNvSpPr>
              <p:nvPr/>
            </p:nvSpPr>
            <p:spPr bwMode="auto">
              <a:xfrm>
                <a:off x="4501" y="2203"/>
                <a:ext cx="0" cy="110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95" name="Freeform 80"/>
              <p:cNvSpPr>
                <a:spLocks/>
              </p:cNvSpPr>
              <p:nvPr/>
            </p:nvSpPr>
            <p:spPr bwMode="auto">
              <a:xfrm>
                <a:off x="4467" y="2169"/>
                <a:ext cx="72" cy="34"/>
              </a:xfrm>
              <a:custGeom>
                <a:avLst/>
                <a:gdLst>
                  <a:gd name="T0" fmla="*/ 72 w 72"/>
                  <a:gd name="T1" fmla="*/ 0 h 34"/>
                  <a:gd name="T2" fmla="*/ 34 w 72"/>
                  <a:gd name="T3" fmla="*/ 34 h 34"/>
                  <a:gd name="T4" fmla="*/ 0 w 72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4">
                    <a:moveTo>
                      <a:pt x="72" y="0"/>
                    </a:moveTo>
                    <a:lnTo>
                      <a:pt x="34" y="34"/>
                    </a:lnTo>
                    <a:lnTo>
                      <a:pt x="0" y="0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96" name="Line 81"/>
              <p:cNvSpPr>
                <a:spLocks noChangeShapeType="1"/>
              </p:cNvSpPr>
              <p:nvPr/>
            </p:nvSpPr>
            <p:spPr bwMode="auto">
              <a:xfrm>
                <a:off x="4611" y="2203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97" name="Freeform 82"/>
              <p:cNvSpPr>
                <a:spLocks/>
              </p:cNvSpPr>
              <p:nvPr/>
            </p:nvSpPr>
            <p:spPr bwMode="auto">
              <a:xfrm>
                <a:off x="4577" y="2169"/>
                <a:ext cx="68" cy="34"/>
              </a:xfrm>
              <a:custGeom>
                <a:avLst/>
                <a:gdLst>
                  <a:gd name="T0" fmla="*/ 68 w 68"/>
                  <a:gd name="T1" fmla="*/ 0 h 34"/>
                  <a:gd name="T2" fmla="*/ 34 w 68"/>
                  <a:gd name="T3" fmla="*/ 34 h 34"/>
                  <a:gd name="T4" fmla="*/ 0 w 68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34">
                    <a:moveTo>
                      <a:pt x="68" y="0"/>
                    </a:moveTo>
                    <a:lnTo>
                      <a:pt x="34" y="34"/>
                    </a:lnTo>
                    <a:lnTo>
                      <a:pt x="0" y="0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00" name="Line 85"/>
              <p:cNvSpPr>
                <a:spLocks noChangeShapeType="1"/>
              </p:cNvSpPr>
              <p:nvPr/>
            </p:nvSpPr>
            <p:spPr bwMode="auto">
              <a:xfrm>
                <a:off x="4390" y="2313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01" name="Freeform 86"/>
              <p:cNvSpPr>
                <a:spLocks/>
              </p:cNvSpPr>
              <p:nvPr/>
            </p:nvSpPr>
            <p:spPr bwMode="auto">
              <a:xfrm>
                <a:off x="4356" y="2275"/>
                <a:ext cx="72" cy="38"/>
              </a:xfrm>
              <a:custGeom>
                <a:avLst/>
                <a:gdLst>
                  <a:gd name="T0" fmla="*/ 72 w 72"/>
                  <a:gd name="T1" fmla="*/ 0 h 38"/>
                  <a:gd name="T2" fmla="*/ 34 w 72"/>
                  <a:gd name="T3" fmla="*/ 38 h 38"/>
                  <a:gd name="T4" fmla="*/ 0 w 72"/>
                  <a:gd name="T5" fmla="*/ 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8">
                    <a:moveTo>
                      <a:pt x="72" y="0"/>
                    </a:moveTo>
                    <a:lnTo>
                      <a:pt x="34" y="38"/>
                    </a:lnTo>
                    <a:lnTo>
                      <a:pt x="0" y="4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02" name="Line 87"/>
              <p:cNvSpPr>
                <a:spLocks noChangeShapeType="1"/>
              </p:cNvSpPr>
              <p:nvPr/>
            </p:nvSpPr>
            <p:spPr bwMode="auto">
              <a:xfrm>
                <a:off x="4501" y="2313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03" name="Freeform 88"/>
              <p:cNvSpPr>
                <a:spLocks/>
              </p:cNvSpPr>
              <p:nvPr/>
            </p:nvSpPr>
            <p:spPr bwMode="auto">
              <a:xfrm>
                <a:off x="4467" y="2275"/>
                <a:ext cx="72" cy="38"/>
              </a:xfrm>
              <a:custGeom>
                <a:avLst/>
                <a:gdLst>
                  <a:gd name="T0" fmla="*/ 72 w 72"/>
                  <a:gd name="T1" fmla="*/ 0 h 38"/>
                  <a:gd name="T2" fmla="*/ 34 w 72"/>
                  <a:gd name="T3" fmla="*/ 38 h 38"/>
                  <a:gd name="T4" fmla="*/ 0 w 72"/>
                  <a:gd name="T5" fmla="*/ 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8">
                    <a:moveTo>
                      <a:pt x="72" y="0"/>
                    </a:moveTo>
                    <a:lnTo>
                      <a:pt x="34" y="38"/>
                    </a:lnTo>
                    <a:lnTo>
                      <a:pt x="0" y="4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04" name="Line 89"/>
              <p:cNvSpPr>
                <a:spLocks noChangeShapeType="1"/>
              </p:cNvSpPr>
              <p:nvPr/>
            </p:nvSpPr>
            <p:spPr bwMode="auto">
              <a:xfrm>
                <a:off x="4611" y="2313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05" name="Freeform 90"/>
              <p:cNvSpPr>
                <a:spLocks/>
              </p:cNvSpPr>
              <p:nvPr/>
            </p:nvSpPr>
            <p:spPr bwMode="auto">
              <a:xfrm>
                <a:off x="4577" y="2275"/>
                <a:ext cx="68" cy="38"/>
              </a:xfrm>
              <a:custGeom>
                <a:avLst/>
                <a:gdLst>
                  <a:gd name="T0" fmla="*/ 68 w 68"/>
                  <a:gd name="T1" fmla="*/ 0 h 38"/>
                  <a:gd name="T2" fmla="*/ 34 w 68"/>
                  <a:gd name="T3" fmla="*/ 38 h 38"/>
                  <a:gd name="T4" fmla="*/ 0 w 68"/>
                  <a:gd name="T5" fmla="*/ 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38">
                    <a:moveTo>
                      <a:pt x="68" y="0"/>
                    </a:moveTo>
                    <a:lnTo>
                      <a:pt x="34" y="38"/>
                    </a:lnTo>
                    <a:lnTo>
                      <a:pt x="0" y="4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08" name="Line 93"/>
              <p:cNvSpPr>
                <a:spLocks noChangeShapeType="1"/>
              </p:cNvSpPr>
              <p:nvPr/>
            </p:nvSpPr>
            <p:spPr bwMode="auto">
              <a:xfrm>
                <a:off x="4390" y="2423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09" name="Freeform 94"/>
              <p:cNvSpPr>
                <a:spLocks/>
              </p:cNvSpPr>
              <p:nvPr/>
            </p:nvSpPr>
            <p:spPr bwMode="auto">
              <a:xfrm>
                <a:off x="4356" y="2385"/>
                <a:ext cx="72" cy="38"/>
              </a:xfrm>
              <a:custGeom>
                <a:avLst/>
                <a:gdLst>
                  <a:gd name="T0" fmla="*/ 72 w 72"/>
                  <a:gd name="T1" fmla="*/ 0 h 38"/>
                  <a:gd name="T2" fmla="*/ 34 w 72"/>
                  <a:gd name="T3" fmla="*/ 38 h 38"/>
                  <a:gd name="T4" fmla="*/ 0 w 72"/>
                  <a:gd name="T5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8">
                    <a:moveTo>
                      <a:pt x="72" y="0"/>
                    </a:moveTo>
                    <a:lnTo>
                      <a:pt x="34" y="38"/>
                    </a:lnTo>
                    <a:lnTo>
                      <a:pt x="0" y="5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10" name="Line 95"/>
              <p:cNvSpPr>
                <a:spLocks noChangeShapeType="1"/>
              </p:cNvSpPr>
              <p:nvPr/>
            </p:nvSpPr>
            <p:spPr bwMode="auto">
              <a:xfrm>
                <a:off x="4501" y="2423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11" name="Freeform 96"/>
              <p:cNvSpPr>
                <a:spLocks/>
              </p:cNvSpPr>
              <p:nvPr/>
            </p:nvSpPr>
            <p:spPr bwMode="auto">
              <a:xfrm>
                <a:off x="4467" y="2385"/>
                <a:ext cx="72" cy="38"/>
              </a:xfrm>
              <a:custGeom>
                <a:avLst/>
                <a:gdLst>
                  <a:gd name="T0" fmla="*/ 72 w 72"/>
                  <a:gd name="T1" fmla="*/ 0 h 38"/>
                  <a:gd name="T2" fmla="*/ 34 w 72"/>
                  <a:gd name="T3" fmla="*/ 38 h 38"/>
                  <a:gd name="T4" fmla="*/ 0 w 72"/>
                  <a:gd name="T5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8">
                    <a:moveTo>
                      <a:pt x="72" y="0"/>
                    </a:moveTo>
                    <a:lnTo>
                      <a:pt x="34" y="38"/>
                    </a:lnTo>
                    <a:lnTo>
                      <a:pt x="0" y="5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12" name="Line 97"/>
              <p:cNvSpPr>
                <a:spLocks noChangeShapeType="1"/>
              </p:cNvSpPr>
              <p:nvPr/>
            </p:nvSpPr>
            <p:spPr bwMode="auto">
              <a:xfrm>
                <a:off x="4611" y="2423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13" name="Freeform 98"/>
              <p:cNvSpPr>
                <a:spLocks/>
              </p:cNvSpPr>
              <p:nvPr/>
            </p:nvSpPr>
            <p:spPr bwMode="auto">
              <a:xfrm>
                <a:off x="4577" y="2385"/>
                <a:ext cx="68" cy="38"/>
              </a:xfrm>
              <a:custGeom>
                <a:avLst/>
                <a:gdLst>
                  <a:gd name="T0" fmla="*/ 68 w 68"/>
                  <a:gd name="T1" fmla="*/ 0 h 38"/>
                  <a:gd name="T2" fmla="*/ 34 w 68"/>
                  <a:gd name="T3" fmla="*/ 38 h 38"/>
                  <a:gd name="T4" fmla="*/ 0 w 68"/>
                  <a:gd name="T5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38">
                    <a:moveTo>
                      <a:pt x="68" y="0"/>
                    </a:moveTo>
                    <a:lnTo>
                      <a:pt x="34" y="38"/>
                    </a:lnTo>
                    <a:lnTo>
                      <a:pt x="0" y="5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grpSp>
          <p:nvGrpSpPr>
            <p:cNvPr id="1116" name="Group 103"/>
            <p:cNvGrpSpPr>
              <a:grpSpLocks noChangeAspect="1"/>
            </p:cNvGrpSpPr>
            <p:nvPr/>
          </p:nvGrpSpPr>
          <p:grpSpPr bwMode="auto">
            <a:xfrm>
              <a:off x="6580191" y="4167061"/>
              <a:ext cx="1087438" cy="766762"/>
              <a:chOff x="4145" y="2921"/>
              <a:chExt cx="685" cy="483"/>
            </a:xfrm>
          </p:grpSpPr>
          <p:sp>
            <p:nvSpPr>
              <p:cNvPr id="1117" name="AutoShape 102"/>
              <p:cNvSpPr>
                <a:spLocks noChangeAspect="1" noChangeArrowheads="1" noTextEdit="1"/>
              </p:cNvSpPr>
              <p:nvPr/>
            </p:nvSpPr>
            <p:spPr bwMode="auto">
              <a:xfrm>
                <a:off x="4145" y="2923"/>
                <a:ext cx="606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18" name="Rectangle 104"/>
              <p:cNvSpPr>
                <a:spLocks noChangeArrowheads="1"/>
              </p:cNvSpPr>
              <p:nvPr/>
            </p:nvSpPr>
            <p:spPr bwMode="auto">
              <a:xfrm>
                <a:off x="4332" y="2921"/>
                <a:ext cx="226" cy="4"/>
              </a:xfrm>
              <a:prstGeom prst="rect">
                <a:avLst/>
              </a:prstGeom>
              <a:solidFill>
                <a:srgbClr val="C2C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29" name="Picture 10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21"/>
                <a:ext cx="226" cy="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19" name="Rectangle 106"/>
              <p:cNvSpPr>
                <a:spLocks noChangeArrowheads="1"/>
              </p:cNvSpPr>
              <p:nvPr/>
            </p:nvSpPr>
            <p:spPr bwMode="auto">
              <a:xfrm>
                <a:off x="4332" y="2921"/>
                <a:ext cx="226" cy="4"/>
              </a:xfrm>
              <a:prstGeom prst="rect">
                <a:avLst/>
              </a:prstGeom>
              <a:solidFill>
                <a:srgbClr val="C2C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20" name="Rectangle 107"/>
              <p:cNvSpPr>
                <a:spLocks noChangeArrowheads="1"/>
              </p:cNvSpPr>
              <p:nvPr/>
            </p:nvSpPr>
            <p:spPr bwMode="auto">
              <a:xfrm>
                <a:off x="4332" y="2925"/>
                <a:ext cx="226" cy="5"/>
              </a:xfrm>
              <a:prstGeom prst="rect">
                <a:avLst/>
              </a:prstGeom>
              <a:solidFill>
                <a:srgbClr val="D0DA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32" name="Picture 10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25"/>
                <a:ext cx="226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1" name="Rectangle 109"/>
              <p:cNvSpPr>
                <a:spLocks noChangeArrowheads="1"/>
              </p:cNvSpPr>
              <p:nvPr/>
            </p:nvSpPr>
            <p:spPr bwMode="auto">
              <a:xfrm>
                <a:off x="4332" y="2925"/>
                <a:ext cx="226" cy="5"/>
              </a:xfrm>
              <a:prstGeom prst="rect">
                <a:avLst/>
              </a:prstGeom>
              <a:solidFill>
                <a:srgbClr val="D0DA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22" name="Rectangle 110"/>
              <p:cNvSpPr>
                <a:spLocks noChangeArrowheads="1"/>
              </p:cNvSpPr>
              <p:nvPr/>
            </p:nvSpPr>
            <p:spPr bwMode="auto">
              <a:xfrm>
                <a:off x="4332" y="2930"/>
                <a:ext cx="226" cy="10"/>
              </a:xfrm>
              <a:prstGeom prst="rect">
                <a:avLst/>
              </a:prstGeom>
              <a:solidFill>
                <a:srgbClr val="D0D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35" name="Picture 11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30"/>
                <a:ext cx="226" cy="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3" name="Rectangle 112"/>
              <p:cNvSpPr>
                <a:spLocks noChangeArrowheads="1"/>
              </p:cNvSpPr>
              <p:nvPr/>
            </p:nvSpPr>
            <p:spPr bwMode="auto">
              <a:xfrm>
                <a:off x="4332" y="2930"/>
                <a:ext cx="226" cy="10"/>
              </a:xfrm>
              <a:prstGeom prst="rect">
                <a:avLst/>
              </a:prstGeom>
              <a:solidFill>
                <a:srgbClr val="D0D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4332" y="2940"/>
                <a:ext cx="226" cy="5"/>
              </a:xfrm>
              <a:prstGeom prst="rect">
                <a:avLst/>
              </a:prstGeom>
              <a:solidFill>
                <a:srgbClr val="CCD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38" name="Picture 11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40"/>
                <a:ext cx="226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5" name="Rectangle 115"/>
              <p:cNvSpPr>
                <a:spLocks noChangeArrowheads="1"/>
              </p:cNvSpPr>
              <p:nvPr/>
            </p:nvSpPr>
            <p:spPr bwMode="auto">
              <a:xfrm>
                <a:off x="4332" y="2940"/>
                <a:ext cx="226" cy="5"/>
              </a:xfrm>
              <a:prstGeom prst="rect">
                <a:avLst/>
              </a:prstGeom>
              <a:solidFill>
                <a:srgbClr val="CCD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26" name="Rectangle 116"/>
              <p:cNvSpPr>
                <a:spLocks noChangeArrowheads="1"/>
              </p:cNvSpPr>
              <p:nvPr/>
            </p:nvSpPr>
            <p:spPr bwMode="auto">
              <a:xfrm>
                <a:off x="4332" y="2945"/>
                <a:ext cx="226" cy="19"/>
              </a:xfrm>
              <a:prstGeom prst="rect">
                <a:avLst/>
              </a:prstGeom>
              <a:solidFill>
                <a:srgbClr val="CCD6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41" name="Picture 11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45"/>
                <a:ext cx="226" cy="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7" name="Rectangle 118"/>
              <p:cNvSpPr>
                <a:spLocks noChangeArrowheads="1"/>
              </p:cNvSpPr>
              <p:nvPr/>
            </p:nvSpPr>
            <p:spPr bwMode="auto">
              <a:xfrm>
                <a:off x="4332" y="2945"/>
                <a:ext cx="226" cy="19"/>
              </a:xfrm>
              <a:prstGeom prst="rect">
                <a:avLst/>
              </a:prstGeom>
              <a:solidFill>
                <a:srgbClr val="CCD6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28" name="Rectangle 119"/>
              <p:cNvSpPr>
                <a:spLocks noChangeArrowheads="1"/>
              </p:cNvSpPr>
              <p:nvPr/>
            </p:nvSpPr>
            <p:spPr bwMode="auto">
              <a:xfrm>
                <a:off x="4332" y="2964"/>
                <a:ext cx="226" cy="5"/>
              </a:xfrm>
              <a:prstGeom prst="rect">
                <a:avLst/>
              </a:prstGeom>
              <a:solidFill>
                <a:srgbClr val="CCD6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44" name="Picture 12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64"/>
                <a:ext cx="226" cy="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0" name="Rectangle 121"/>
              <p:cNvSpPr>
                <a:spLocks noChangeArrowheads="1"/>
              </p:cNvSpPr>
              <p:nvPr/>
            </p:nvSpPr>
            <p:spPr bwMode="auto">
              <a:xfrm>
                <a:off x="4332" y="2964"/>
                <a:ext cx="226" cy="5"/>
              </a:xfrm>
              <a:prstGeom prst="rect">
                <a:avLst/>
              </a:prstGeom>
              <a:solidFill>
                <a:srgbClr val="CCD6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31" name="Rectangle 122"/>
              <p:cNvSpPr>
                <a:spLocks noChangeArrowheads="1"/>
              </p:cNvSpPr>
              <p:nvPr/>
            </p:nvSpPr>
            <p:spPr bwMode="auto">
              <a:xfrm>
                <a:off x="4332" y="2969"/>
                <a:ext cx="226" cy="9"/>
              </a:xfrm>
              <a:prstGeom prst="rect">
                <a:avLst/>
              </a:prstGeom>
              <a:solidFill>
                <a:srgbClr val="C9D6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47" name="Picture 123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69"/>
                <a:ext cx="226" cy="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3" name="Rectangle 124"/>
              <p:cNvSpPr>
                <a:spLocks noChangeArrowheads="1"/>
              </p:cNvSpPr>
              <p:nvPr/>
            </p:nvSpPr>
            <p:spPr bwMode="auto">
              <a:xfrm>
                <a:off x="4332" y="2969"/>
                <a:ext cx="226" cy="9"/>
              </a:xfrm>
              <a:prstGeom prst="rect">
                <a:avLst/>
              </a:prstGeom>
              <a:solidFill>
                <a:srgbClr val="C9D6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34" name="Rectangle 125"/>
              <p:cNvSpPr>
                <a:spLocks noChangeArrowheads="1"/>
              </p:cNvSpPr>
              <p:nvPr/>
            </p:nvSpPr>
            <p:spPr bwMode="auto">
              <a:xfrm>
                <a:off x="4332" y="2978"/>
                <a:ext cx="226" cy="15"/>
              </a:xfrm>
              <a:prstGeom prst="rect">
                <a:avLst/>
              </a:prstGeom>
              <a:solidFill>
                <a:srgbClr val="C9D3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50" name="Picture 126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78"/>
                <a:ext cx="226" cy="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6" name="Rectangle 127"/>
              <p:cNvSpPr>
                <a:spLocks noChangeArrowheads="1"/>
              </p:cNvSpPr>
              <p:nvPr/>
            </p:nvSpPr>
            <p:spPr bwMode="auto">
              <a:xfrm>
                <a:off x="4332" y="2978"/>
                <a:ext cx="226" cy="15"/>
              </a:xfrm>
              <a:prstGeom prst="rect">
                <a:avLst/>
              </a:prstGeom>
              <a:solidFill>
                <a:srgbClr val="C9D3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37" name="Rectangle 128"/>
              <p:cNvSpPr>
                <a:spLocks noChangeArrowheads="1"/>
              </p:cNvSpPr>
              <p:nvPr/>
            </p:nvSpPr>
            <p:spPr bwMode="auto">
              <a:xfrm>
                <a:off x="4332" y="2993"/>
                <a:ext cx="226" cy="24"/>
              </a:xfrm>
              <a:prstGeom prst="rect">
                <a:avLst/>
              </a:prstGeom>
              <a:solidFill>
                <a:srgbClr val="C5D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53" name="Picture 129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93"/>
                <a:ext cx="22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39" name="Rectangle 130"/>
              <p:cNvSpPr>
                <a:spLocks noChangeArrowheads="1"/>
              </p:cNvSpPr>
              <p:nvPr/>
            </p:nvSpPr>
            <p:spPr bwMode="auto">
              <a:xfrm>
                <a:off x="4332" y="2993"/>
                <a:ext cx="226" cy="24"/>
              </a:xfrm>
              <a:prstGeom prst="rect">
                <a:avLst/>
              </a:prstGeom>
              <a:solidFill>
                <a:srgbClr val="C5D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40" name="Rectangle 131"/>
              <p:cNvSpPr>
                <a:spLocks noChangeArrowheads="1"/>
              </p:cNvSpPr>
              <p:nvPr/>
            </p:nvSpPr>
            <p:spPr bwMode="auto">
              <a:xfrm>
                <a:off x="4332" y="3017"/>
                <a:ext cx="226" cy="9"/>
              </a:xfrm>
              <a:prstGeom prst="rect">
                <a:avLst/>
              </a:prstGeom>
              <a:solidFill>
                <a:srgbClr val="C5D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56" name="Picture 132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3017"/>
                <a:ext cx="226" cy="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42" name="Rectangle 133"/>
              <p:cNvSpPr>
                <a:spLocks noChangeArrowheads="1"/>
              </p:cNvSpPr>
              <p:nvPr/>
            </p:nvSpPr>
            <p:spPr bwMode="auto">
              <a:xfrm>
                <a:off x="4332" y="3017"/>
                <a:ext cx="226" cy="9"/>
              </a:xfrm>
              <a:prstGeom prst="rect">
                <a:avLst/>
              </a:prstGeom>
              <a:solidFill>
                <a:srgbClr val="C5D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43" name="Rectangle 134"/>
              <p:cNvSpPr>
                <a:spLocks noChangeArrowheads="1"/>
              </p:cNvSpPr>
              <p:nvPr/>
            </p:nvSpPr>
            <p:spPr bwMode="auto">
              <a:xfrm>
                <a:off x="4332" y="3026"/>
                <a:ext cx="226" cy="10"/>
              </a:xfrm>
              <a:prstGeom prst="rect">
                <a:avLst/>
              </a:prstGeom>
              <a:solidFill>
                <a:srgbClr val="C2D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59" name="Picture 135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3026"/>
                <a:ext cx="226" cy="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45" name="Rectangle 136"/>
              <p:cNvSpPr>
                <a:spLocks noChangeArrowheads="1"/>
              </p:cNvSpPr>
              <p:nvPr/>
            </p:nvSpPr>
            <p:spPr bwMode="auto">
              <a:xfrm>
                <a:off x="4332" y="3026"/>
                <a:ext cx="226" cy="10"/>
              </a:xfrm>
              <a:prstGeom prst="rect">
                <a:avLst/>
              </a:prstGeom>
              <a:solidFill>
                <a:srgbClr val="C2D0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46" name="Rectangle 137"/>
              <p:cNvSpPr>
                <a:spLocks noChangeArrowheads="1"/>
              </p:cNvSpPr>
              <p:nvPr/>
            </p:nvSpPr>
            <p:spPr bwMode="auto">
              <a:xfrm>
                <a:off x="4332" y="3036"/>
                <a:ext cx="226" cy="14"/>
              </a:xfrm>
              <a:prstGeom prst="rect">
                <a:avLst/>
              </a:prstGeom>
              <a:solidFill>
                <a:srgbClr val="C2D0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62" name="Picture 138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3036"/>
                <a:ext cx="226" cy="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48" name="Rectangle 139"/>
              <p:cNvSpPr>
                <a:spLocks noChangeArrowheads="1"/>
              </p:cNvSpPr>
              <p:nvPr/>
            </p:nvSpPr>
            <p:spPr bwMode="auto">
              <a:xfrm>
                <a:off x="4332" y="3036"/>
                <a:ext cx="226" cy="14"/>
              </a:xfrm>
              <a:prstGeom prst="rect">
                <a:avLst/>
              </a:prstGeom>
              <a:solidFill>
                <a:srgbClr val="C2D0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49" name="Freeform 140"/>
              <p:cNvSpPr>
                <a:spLocks/>
              </p:cNvSpPr>
              <p:nvPr/>
            </p:nvSpPr>
            <p:spPr bwMode="auto">
              <a:xfrm>
                <a:off x="4340" y="2930"/>
                <a:ext cx="218" cy="116"/>
              </a:xfrm>
              <a:custGeom>
                <a:avLst/>
                <a:gdLst>
                  <a:gd name="T0" fmla="*/ 278 w 726"/>
                  <a:gd name="T1" fmla="*/ 384 h 387"/>
                  <a:gd name="T2" fmla="*/ 726 w 726"/>
                  <a:gd name="T3" fmla="*/ 144 h 387"/>
                  <a:gd name="T4" fmla="*/ 438 w 726"/>
                  <a:gd name="T5" fmla="*/ 0 h 387"/>
                  <a:gd name="T6" fmla="*/ 6 w 726"/>
                  <a:gd name="T7" fmla="*/ 240 h 387"/>
                  <a:gd name="T8" fmla="*/ 0 w 726"/>
                  <a:gd name="T9" fmla="*/ 237 h 387"/>
                  <a:gd name="T10" fmla="*/ 274 w 726"/>
                  <a:gd name="T11" fmla="*/ 387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6" h="387">
                    <a:moveTo>
                      <a:pt x="278" y="384"/>
                    </a:moveTo>
                    <a:lnTo>
                      <a:pt x="726" y="144"/>
                    </a:lnTo>
                    <a:lnTo>
                      <a:pt x="438" y="0"/>
                    </a:lnTo>
                    <a:lnTo>
                      <a:pt x="6" y="240"/>
                    </a:lnTo>
                    <a:lnTo>
                      <a:pt x="0" y="237"/>
                    </a:lnTo>
                    <a:cubicBezTo>
                      <a:pt x="70" y="314"/>
                      <a:pt x="167" y="367"/>
                      <a:pt x="274" y="387"/>
                    </a:cubicBezTo>
                  </a:path>
                </a:pathLst>
              </a:custGeom>
              <a:noFill/>
              <a:ln w="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65" name="Picture 141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93"/>
                <a:ext cx="96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6" name="Picture 142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993"/>
                <a:ext cx="96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51" name="Freeform 143"/>
              <p:cNvSpPr>
                <a:spLocks/>
              </p:cNvSpPr>
              <p:nvPr/>
            </p:nvSpPr>
            <p:spPr bwMode="auto">
              <a:xfrm>
                <a:off x="4340" y="3001"/>
                <a:ext cx="84" cy="228"/>
              </a:xfrm>
              <a:custGeom>
                <a:avLst/>
                <a:gdLst>
                  <a:gd name="T0" fmla="*/ 274 w 278"/>
                  <a:gd name="T1" fmla="*/ 151 h 759"/>
                  <a:gd name="T2" fmla="*/ 0 w 278"/>
                  <a:gd name="T3" fmla="*/ 0 h 759"/>
                  <a:gd name="T4" fmla="*/ 6 w 278"/>
                  <a:gd name="T5" fmla="*/ 4 h 759"/>
                  <a:gd name="T6" fmla="*/ 6 w 278"/>
                  <a:gd name="T7" fmla="*/ 628 h 759"/>
                  <a:gd name="T8" fmla="*/ 0 w 278"/>
                  <a:gd name="T9" fmla="*/ 621 h 759"/>
                  <a:gd name="T10" fmla="*/ 274 w 278"/>
                  <a:gd name="T11" fmla="*/ 759 h 759"/>
                  <a:gd name="T12" fmla="*/ 278 w 278"/>
                  <a:gd name="T13" fmla="*/ 756 h 759"/>
                  <a:gd name="T14" fmla="*/ 278 w 278"/>
                  <a:gd name="T15" fmla="*/ 148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8" h="759">
                    <a:moveTo>
                      <a:pt x="274" y="151"/>
                    </a:moveTo>
                    <a:cubicBezTo>
                      <a:pt x="167" y="131"/>
                      <a:pt x="70" y="78"/>
                      <a:pt x="0" y="0"/>
                    </a:cubicBezTo>
                    <a:lnTo>
                      <a:pt x="6" y="4"/>
                    </a:lnTo>
                    <a:lnTo>
                      <a:pt x="6" y="628"/>
                    </a:lnTo>
                    <a:lnTo>
                      <a:pt x="0" y="621"/>
                    </a:lnTo>
                    <a:cubicBezTo>
                      <a:pt x="72" y="695"/>
                      <a:pt x="168" y="744"/>
                      <a:pt x="274" y="759"/>
                    </a:cubicBezTo>
                    <a:lnTo>
                      <a:pt x="278" y="756"/>
                    </a:lnTo>
                    <a:lnTo>
                      <a:pt x="278" y="148"/>
                    </a:lnTo>
                  </a:path>
                </a:pathLst>
              </a:custGeom>
              <a:noFill/>
              <a:ln w="3" cap="rnd">
                <a:solidFill>
                  <a:srgbClr val="A784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68" name="Picture 144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4" y="2969"/>
                <a:ext cx="144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9" name="Picture 145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4" y="2969"/>
                <a:ext cx="144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52" name="Freeform 146"/>
              <p:cNvSpPr>
                <a:spLocks/>
              </p:cNvSpPr>
              <p:nvPr/>
            </p:nvSpPr>
            <p:spPr bwMode="auto">
              <a:xfrm>
                <a:off x="4424" y="2973"/>
                <a:ext cx="134" cy="255"/>
              </a:xfrm>
              <a:custGeom>
                <a:avLst/>
                <a:gdLst>
                  <a:gd name="T0" fmla="*/ 0 w 134"/>
                  <a:gd name="T1" fmla="*/ 72 h 255"/>
                  <a:gd name="T2" fmla="*/ 0 w 134"/>
                  <a:gd name="T3" fmla="*/ 255 h 255"/>
                  <a:gd name="T4" fmla="*/ 134 w 134"/>
                  <a:gd name="T5" fmla="*/ 183 h 255"/>
                  <a:gd name="T6" fmla="*/ 134 w 134"/>
                  <a:gd name="T7" fmla="*/ 0 h 255"/>
                  <a:gd name="T8" fmla="*/ 0 w 134"/>
                  <a:gd name="T9" fmla="*/ 72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" h="255">
                    <a:moveTo>
                      <a:pt x="0" y="72"/>
                    </a:moveTo>
                    <a:lnTo>
                      <a:pt x="0" y="255"/>
                    </a:lnTo>
                    <a:lnTo>
                      <a:pt x="134" y="183"/>
                    </a:lnTo>
                    <a:lnTo>
                      <a:pt x="134" y="0"/>
                    </a:lnTo>
                    <a:lnTo>
                      <a:pt x="0" y="72"/>
                    </a:lnTo>
                    <a:close/>
                  </a:path>
                </a:pathLst>
              </a:custGeom>
              <a:noFill/>
              <a:ln w="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54" name="Freeform 147"/>
              <p:cNvSpPr>
                <a:spLocks/>
              </p:cNvSpPr>
              <p:nvPr/>
            </p:nvSpPr>
            <p:spPr bwMode="auto">
              <a:xfrm>
                <a:off x="4340" y="2929"/>
                <a:ext cx="216" cy="300"/>
              </a:xfrm>
              <a:custGeom>
                <a:avLst/>
                <a:gdLst>
                  <a:gd name="T0" fmla="*/ 720 w 720"/>
                  <a:gd name="T1" fmla="*/ 149 h 1000"/>
                  <a:gd name="T2" fmla="*/ 443 w 720"/>
                  <a:gd name="T3" fmla="*/ 0 h 1000"/>
                  <a:gd name="T4" fmla="*/ 0 w 720"/>
                  <a:gd name="T5" fmla="*/ 242 h 1000"/>
                  <a:gd name="T6" fmla="*/ 0 w 720"/>
                  <a:gd name="T7" fmla="*/ 862 h 1000"/>
                  <a:gd name="T8" fmla="*/ 274 w 720"/>
                  <a:gd name="T9" fmla="*/ 1000 h 1000"/>
                  <a:gd name="T10" fmla="*/ 274 w 720"/>
                  <a:gd name="T11" fmla="*/ 1000 h 1000"/>
                  <a:gd name="T12" fmla="*/ 720 w 720"/>
                  <a:gd name="T13" fmla="*/ 759 h 1000"/>
                  <a:gd name="T14" fmla="*/ 720 w 720"/>
                  <a:gd name="T15" fmla="*/ 149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20" h="1000">
                    <a:moveTo>
                      <a:pt x="720" y="149"/>
                    </a:moveTo>
                    <a:lnTo>
                      <a:pt x="443" y="0"/>
                    </a:lnTo>
                    <a:lnTo>
                      <a:pt x="0" y="242"/>
                    </a:lnTo>
                    <a:lnTo>
                      <a:pt x="0" y="862"/>
                    </a:lnTo>
                    <a:cubicBezTo>
                      <a:pt x="72" y="936"/>
                      <a:pt x="168" y="985"/>
                      <a:pt x="274" y="1000"/>
                    </a:cubicBezTo>
                    <a:lnTo>
                      <a:pt x="274" y="1000"/>
                    </a:lnTo>
                    <a:lnTo>
                      <a:pt x="720" y="759"/>
                    </a:lnTo>
                    <a:lnTo>
                      <a:pt x="720" y="149"/>
                    </a:lnTo>
                  </a:path>
                </a:pathLst>
              </a:custGeom>
              <a:noFill/>
              <a:ln w="1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72" name="Picture 148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1" y="3103"/>
                <a:ext cx="38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73" name="Picture 149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1" y="3103"/>
                <a:ext cx="38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55" name="Freeform 150"/>
              <p:cNvSpPr>
                <a:spLocks/>
              </p:cNvSpPr>
              <p:nvPr/>
            </p:nvSpPr>
            <p:spPr bwMode="auto">
              <a:xfrm>
                <a:off x="4370" y="3113"/>
                <a:ext cx="15" cy="18"/>
              </a:xfrm>
              <a:custGeom>
                <a:avLst/>
                <a:gdLst>
                  <a:gd name="T0" fmla="*/ 14 w 15"/>
                  <a:gd name="T1" fmla="*/ 7 h 18"/>
                  <a:gd name="T2" fmla="*/ 5 w 15"/>
                  <a:gd name="T3" fmla="*/ 1 h 18"/>
                  <a:gd name="T4" fmla="*/ 2 w 15"/>
                  <a:gd name="T5" fmla="*/ 11 h 18"/>
                  <a:gd name="T6" fmla="*/ 11 w 15"/>
                  <a:gd name="T7" fmla="*/ 17 h 18"/>
                  <a:gd name="T8" fmla="*/ 14 w 15"/>
                  <a:gd name="T9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8">
                    <a:moveTo>
                      <a:pt x="14" y="7"/>
                    </a:moveTo>
                    <a:cubicBezTo>
                      <a:pt x="12" y="3"/>
                      <a:pt x="8" y="0"/>
                      <a:pt x="5" y="1"/>
                    </a:cubicBezTo>
                    <a:cubicBezTo>
                      <a:pt x="2" y="2"/>
                      <a:pt x="0" y="7"/>
                      <a:pt x="2" y="11"/>
                    </a:cubicBezTo>
                    <a:cubicBezTo>
                      <a:pt x="4" y="16"/>
                      <a:pt x="8" y="18"/>
                      <a:pt x="11" y="17"/>
                    </a:cubicBezTo>
                    <a:cubicBezTo>
                      <a:pt x="14" y="16"/>
                      <a:pt x="15" y="12"/>
                      <a:pt x="14" y="7"/>
                    </a:cubicBezTo>
                  </a:path>
                </a:pathLst>
              </a:custGeom>
              <a:noFill/>
              <a:ln w="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57" name="Freeform 151"/>
              <p:cNvSpPr>
                <a:spLocks noEditPoints="1"/>
              </p:cNvSpPr>
              <p:nvPr/>
            </p:nvSpPr>
            <p:spPr bwMode="auto">
              <a:xfrm>
                <a:off x="4353" y="3152"/>
                <a:ext cx="56" cy="50"/>
              </a:xfrm>
              <a:custGeom>
                <a:avLst/>
                <a:gdLst>
                  <a:gd name="T0" fmla="*/ 0 w 185"/>
                  <a:gd name="T1" fmla="*/ 0 h 169"/>
                  <a:gd name="T2" fmla="*/ 185 w 185"/>
                  <a:gd name="T3" fmla="*/ 95 h 169"/>
                  <a:gd name="T4" fmla="*/ 0 w 185"/>
                  <a:gd name="T5" fmla="*/ 37 h 169"/>
                  <a:gd name="T6" fmla="*/ 185 w 185"/>
                  <a:gd name="T7" fmla="*/ 132 h 169"/>
                  <a:gd name="T8" fmla="*/ 0 w 185"/>
                  <a:gd name="T9" fmla="*/ 75 h 169"/>
                  <a:gd name="T10" fmla="*/ 185 w 185"/>
                  <a:gd name="T11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5" h="169">
                    <a:moveTo>
                      <a:pt x="0" y="0"/>
                    </a:moveTo>
                    <a:cubicBezTo>
                      <a:pt x="55" y="46"/>
                      <a:pt x="118" y="78"/>
                      <a:pt x="185" y="95"/>
                    </a:cubicBezTo>
                    <a:moveTo>
                      <a:pt x="0" y="37"/>
                    </a:moveTo>
                    <a:cubicBezTo>
                      <a:pt x="55" y="83"/>
                      <a:pt x="118" y="115"/>
                      <a:pt x="185" y="132"/>
                    </a:cubicBezTo>
                    <a:moveTo>
                      <a:pt x="0" y="75"/>
                    </a:moveTo>
                    <a:cubicBezTo>
                      <a:pt x="55" y="120"/>
                      <a:pt x="118" y="152"/>
                      <a:pt x="185" y="169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58" name="Rectangle 152"/>
              <p:cNvSpPr>
                <a:spLocks noChangeArrowheads="1"/>
              </p:cNvSpPr>
              <p:nvPr/>
            </p:nvSpPr>
            <p:spPr bwMode="auto">
              <a:xfrm>
                <a:off x="4347" y="3036"/>
                <a:ext cx="67" cy="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60" name="Freeform 153"/>
              <p:cNvSpPr>
                <a:spLocks/>
              </p:cNvSpPr>
              <p:nvPr/>
            </p:nvSpPr>
            <p:spPr bwMode="auto">
              <a:xfrm>
                <a:off x="4351" y="3036"/>
                <a:ext cx="60" cy="33"/>
              </a:xfrm>
              <a:custGeom>
                <a:avLst/>
                <a:gdLst>
                  <a:gd name="T0" fmla="*/ 7 w 200"/>
                  <a:gd name="T1" fmla="*/ 17 h 111"/>
                  <a:gd name="T2" fmla="*/ 191 w 200"/>
                  <a:gd name="T3" fmla="*/ 111 h 111"/>
                  <a:gd name="T4" fmla="*/ 198 w 200"/>
                  <a:gd name="T5" fmla="*/ 101 h 111"/>
                  <a:gd name="T6" fmla="*/ 191 w 200"/>
                  <a:gd name="T7" fmla="*/ 94 h 111"/>
                  <a:gd name="T8" fmla="*/ 10 w 200"/>
                  <a:gd name="T9" fmla="*/ 2 h 111"/>
                  <a:gd name="T10" fmla="*/ 2 w 200"/>
                  <a:gd name="T11" fmla="*/ 3 h 111"/>
                  <a:gd name="T12" fmla="*/ 0 w 200"/>
                  <a:gd name="T13" fmla="*/ 7 h 111"/>
                  <a:gd name="T14" fmla="*/ 7 w 200"/>
                  <a:gd name="T15" fmla="*/ 17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0" h="111">
                    <a:moveTo>
                      <a:pt x="7" y="17"/>
                    </a:moveTo>
                    <a:cubicBezTo>
                      <a:pt x="60" y="61"/>
                      <a:pt x="123" y="93"/>
                      <a:pt x="191" y="111"/>
                    </a:cubicBezTo>
                    <a:cubicBezTo>
                      <a:pt x="196" y="110"/>
                      <a:pt x="200" y="106"/>
                      <a:pt x="198" y="101"/>
                    </a:cubicBezTo>
                    <a:cubicBezTo>
                      <a:pt x="198" y="98"/>
                      <a:pt x="195" y="95"/>
                      <a:pt x="191" y="94"/>
                    </a:cubicBezTo>
                    <a:cubicBezTo>
                      <a:pt x="124" y="77"/>
                      <a:pt x="62" y="45"/>
                      <a:pt x="10" y="2"/>
                    </a:cubicBezTo>
                    <a:cubicBezTo>
                      <a:pt x="8" y="0"/>
                      <a:pt x="4" y="0"/>
                      <a:pt x="2" y="3"/>
                    </a:cubicBezTo>
                    <a:cubicBezTo>
                      <a:pt x="0" y="4"/>
                      <a:pt x="0" y="5"/>
                      <a:pt x="0" y="7"/>
                    </a:cubicBezTo>
                    <a:cubicBezTo>
                      <a:pt x="0" y="11"/>
                      <a:pt x="3" y="15"/>
                      <a:pt x="7" y="17"/>
                    </a:cubicBezTo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61" name="Rectangle 154"/>
              <p:cNvSpPr>
                <a:spLocks noChangeArrowheads="1"/>
              </p:cNvSpPr>
              <p:nvPr/>
            </p:nvSpPr>
            <p:spPr bwMode="auto">
              <a:xfrm>
                <a:off x="4347" y="3036"/>
                <a:ext cx="67" cy="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63" name="Freeform 155"/>
              <p:cNvSpPr>
                <a:spLocks/>
              </p:cNvSpPr>
              <p:nvPr/>
            </p:nvSpPr>
            <p:spPr bwMode="auto">
              <a:xfrm>
                <a:off x="4351" y="3036"/>
                <a:ext cx="60" cy="33"/>
              </a:xfrm>
              <a:custGeom>
                <a:avLst/>
                <a:gdLst>
                  <a:gd name="T0" fmla="*/ 2 w 60"/>
                  <a:gd name="T1" fmla="*/ 5 h 33"/>
                  <a:gd name="T2" fmla="*/ 57 w 60"/>
                  <a:gd name="T3" fmla="*/ 33 h 33"/>
                  <a:gd name="T4" fmla="*/ 60 w 60"/>
                  <a:gd name="T5" fmla="*/ 30 h 33"/>
                  <a:gd name="T6" fmla="*/ 57 w 60"/>
                  <a:gd name="T7" fmla="*/ 28 h 33"/>
                  <a:gd name="T8" fmla="*/ 3 w 60"/>
                  <a:gd name="T9" fmla="*/ 1 h 33"/>
                  <a:gd name="T10" fmla="*/ 1 w 60"/>
                  <a:gd name="T11" fmla="*/ 1 h 33"/>
                  <a:gd name="T12" fmla="*/ 0 w 60"/>
                  <a:gd name="T13" fmla="*/ 2 h 33"/>
                  <a:gd name="T14" fmla="*/ 2 w 60"/>
                  <a:gd name="T15" fmla="*/ 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" h="33">
                    <a:moveTo>
                      <a:pt x="2" y="5"/>
                    </a:moveTo>
                    <a:cubicBezTo>
                      <a:pt x="18" y="18"/>
                      <a:pt x="37" y="28"/>
                      <a:pt x="57" y="33"/>
                    </a:cubicBezTo>
                    <a:cubicBezTo>
                      <a:pt x="59" y="33"/>
                      <a:pt x="60" y="32"/>
                      <a:pt x="60" y="30"/>
                    </a:cubicBezTo>
                    <a:cubicBezTo>
                      <a:pt x="60" y="29"/>
                      <a:pt x="59" y="29"/>
                      <a:pt x="57" y="28"/>
                    </a:cubicBezTo>
                    <a:cubicBezTo>
                      <a:pt x="37" y="23"/>
                      <a:pt x="19" y="14"/>
                      <a:pt x="3" y="1"/>
                    </a:cubicBezTo>
                    <a:cubicBezTo>
                      <a:pt x="3" y="0"/>
                      <a:pt x="1" y="0"/>
                      <a:pt x="1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1" y="5"/>
                      <a:pt x="2" y="5"/>
                    </a:cubicBezTo>
                  </a:path>
                </a:pathLst>
              </a:custGeom>
              <a:noFill/>
              <a:ln w="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80" name="Picture 156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1" y="3045"/>
                <a:ext cx="29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1" name="Picture 157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1" y="3045"/>
                <a:ext cx="29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64" name="Freeform 158"/>
              <p:cNvSpPr>
                <a:spLocks/>
              </p:cNvSpPr>
              <p:nvPr/>
            </p:nvSpPr>
            <p:spPr bwMode="auto">
              <a:xfrm>
                <a:off x="4367" y="3050"/>
                <a:ext cx="19" cy="13"/>
              </a:xfrm>
              <a:custGeom>
                <a:avLst/>
                <a:gdLst>
                  <a:gd name="T0" fmla="*/ 19 w 19"/>
                  <a:gd name="T1" fmla="*/ 13 h 13"/>
                  <a:gd name="T2" fmla="*/ 2 w 19"/>
                  <a:gd name="T3" fmla="*/ 4 h 13"/>
                  <a:gd name="T4" fmla="*/ 12 w 19"/>
                  <a:gd name="T5" fmla="*/ 13 h 13"/>
                  <a:gd name="T6" fmla="*/ 19 w 19"/>
                  <a:gd name="T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13">
                    <a:moveTo>
                      <a:pt x="19" y="13"/>
                    </a:moveTo>
                    <a:cubicBezTo>
                      <a:pt x="15" y="3"/>
                      <a:pt x="8" y="0"/>
                      <a:pt x="2" y="4"/>
                    </a:cubicBezTo>
                    <a:cubicBezTo>
                      <a:pt x="0" y="8"/>
                      <a:pt x="5" y="12"/>
                      <a:pt x="12" y="13"/>
                    </a:cubicBezTo>
                    <a:cubicBezTo>
                      <a:pt x="14" y="13"/>
                      <a:pt x="17" y="13"/>
                      <a:pt x="19" y="13"/>
                    </a:cubicBezTo>
                  </a:path>
                </a:pathLst>
              </a:custGeom>
              <a:noFill/>
              <a:ln w="1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pic>
            <p:nvPicPr>
              <p:cNvPr id="1183" name="Picture 159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7" y="3050"/>
                <a:ext cx="6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4" name="Picture 160"/>
              <p:cNvPicPr>
                <a:picLocks noChangeAspect="1"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7" y="3050"/>
                <a:ext cx="6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85" name="Picture 161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47" y="3050"/>
                <a:ext cx="6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67" name="Rectangle 162"/>
              <p:cNvSpPr>
                <a:spLocks noChangeArrowheads="1"/>
              </p:cNvSpPr>
              <p:nvPr/>
            </p:nvSpPr>
            <p:spPr bwMode="auto">
              <a:xfrm>
                <a:off x="4351" y="3055"/>
                <a:ext cx="63" cy="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70" name="Freeform 163"/>
              <p:cNvSpPr>
                <a:spLocks/>
              </p:cNvSpPr>
              <p:nvPr/>
            </p:nvSpPr>
            <p:spPr bwMode="auto">
              <a:xfrm>
                <a:off x="4351" y="3059"/>
                <a:ext cx="58" cy="34"/>
              </a:xfrm>
              <a:custGeom>
                <a:avLst/>
                <a:gdLst>
                  <a:gd name="T0" fmla="*/ 6 w 192"/>
                  <a:gd name="T1" fmla="*/ 12 h 114"/>
                  <a:gd name="T2" fmla="*/ 191 w 192"/>
                  <a:gd name="T3" fmla="*/ 107 h 114"/>
                  <a:gd name="T4" fmla="*/ 192 w 192"/>
                  <a:gd name="T5" fmla="*/ 114 h 114"/>
                  <a:gd name="T6" fmla="*/ 192 w 192"/>
                  <a:gd name="T7" fmla="*/ 98 h 114"/>
                  <a:gd name="T8" fmla="*/ 191 w 192"/>
                  <a:gd name="T9" fmla="*/ 95 h 114"/>
                  <a:gd name="T10" fmla="*/ 6 w 192"/>
                  <a:gd name="T11" fmla="*/ 0 h 114"/>
                  <a:gd name="T12" fmla="*/ 0 w 192"/>
                  <a:gd name="T13" fmla="*/ 2 h 114"/>
                  <a:gd name="T14" fmla="*/ 0 w 192"/>
                  <a:gd name="T15" fmla="*/ 18 h 114"/>
                  <a:gd name="T16" fmla="*/ 6 w 192"/>
                  <a:gd name="T17" fmla="*/ 12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2" h="114">
                    <a:moveTo>
                      <a:pt x="6" y="12"/>
                    </a:moveTo>
                    <a:cubicBezTo>
                      <a:pt x="59" y="57"/>
                      <a:pt x="122" y="89"/>
                      <a:pt x="191" y="107"/>
                    </a:cubicBezTo>
                    <a:lnTo>
                      <a:pt x="192" y="114"/>
                    </a:lnTo>
                    <a:lnTo>
                      <a:pt x="192" y="98"/>
                    </a:lnTo>
                    <a:lnTo>
                      <a:pt x="191" y="95"/>
                    </a:lnTo>
                    <a:cubicBezTo>
                      <a:pt x="123" y="76"/>
                      <a:pt x="60" y="43"/>
                      <a:pt x="6" y="0"/>
                    </a:cubicBezTo>
                    <a:lnTo>
                      <a:pt x="0" y="2"/>
                    </a:lnTo>
                    <a:lnTo>
                      <a:pt x="0" y="18"/>
                    </a:lnTo>
                    <a:lnTo>
                      <a:pt x="6" y="1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71" name="Rectangle 164"/>
              <p:cNvSpPr>
                <a:spLocks noChangeArrowheads="1"/>
              </p:cNvSpPr>
              <p:nvPr/>
            </p:nvSpPr>
            <p:spPr bwMode="auto">
              <a:xfrm>
                <a:off x="4351" y="3055"/>
                <a:ext cx="63" cy="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74" name="Freeform 165"/>
              <p:cNvSpPr>
                <a:spLocks/>
              </p:cNvSpPr>
              <p:nvPr/>
            </p:nvSpPr>
            <p:spPr bwMode="auto">
              <a:xfrm>
                <a:off x="4351" y="3055"/>
                <a:ext cx="58" cy="44"/>
              </a:xfrm>
              <a:custGeom>
                <a:avLst/>
                <a:gdLst>
                  <a:gd name="T0" fmla="*/ 0 w 191"/>
                  <a:gd name="T1" fmla="*/ 0 h 147"/>
                  <a:gd name="T2" fmla="*/ 0 w 191"/>
                  <a:gd name="T3" fmla="*/ 48 h 147"/>
                  <a:gd name="T4" fmla="*/ 6 w 191"/>
                  <a:gd name="T5" fmla="*/ 52 h 147"/>
                  <a:gd name="T6" fmla="*/ 191 w 191"/>
                  <a:gd name="T7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1" h="147">
                    <a:moveTo>
                      <a:pt x="0" y="0"/>
                    </a:moveTo>
                    <a:lnTo>
                      <a:pt x="0" y="48"/>
                    </a:lnTo>
                    <a:lnTo>
                      <a:pt x="6" y="52"/>
                    </a:lnTo>
                    <a:cubicBezTo>
                      <a:pt x="60" y="95"/>
                      <a:pt x="123" y="128"/>
                      <a:pt x="191" y="147"/>
                    </a:cubicBezTo>
                  </a:path>
                </a:pathLst>
              </a:custGeom>
              <a:noFill/>
              <a:ln w="3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75" name="Freeform 166"/>
              <p:cNvSpPr>
                <a:spLocks/>
              </p:cNvSpPr>
              <p:nvPr/>
            </p:nvSpPr>
            <p:spPr bwMode="auto">
              <a:xfrm>
                <a:off x="4353" y="3056"/>
                <a:ext cx="56" cy="42"/>
              </a:xfrm>
              <a:custGeom>
                <a:avLst/>
                <a:gdLst>
                  <a:gd name="T0" fmla="*/ 186 w 186"/>
                  <a:gd name="T1" fmla="*/ 139 h 139"/>
                  <a:gd name="T2" fmla="*/ 186 w 186"/>
                  <a:gd name="T3" fmla="*/ 91 h 139"/>
                  <a:gd name="T4" fmla="*/ 185 w 186"/>
                  <a:gd name="T5" fmla="*/ 95 h 139"/>
                  <a:gd name="T6" fmla="*/ 0 w 186"/>
                  <a:gd name="T7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6" h="139">
                    <a:moveTo>
                      <a:pt x="186" y="139"/>
                    </a:moveTo>
                    <a:lnTo>
                      <a:pt x="186" y="91"/>
                    </a:lnTo>
                    <a:lnTo>
                      <a:pt x="185" y="95"/>
                    </a:lnTo>
                    <a:cubicBezTo>
                      <a:pt x="117" y="76"/>
                      <a:pt x="54" y="43"/>
                      <a:pt x="0" y="0"/>
                    </a:cubicBezTo>
                  </a:path>
                </a:pathLst>
              </a:custGeom>
              <a:noFill/>
              <a:ln w="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76" name="Rectangle 167"/>
              <p:cNvSpPr>
                <a:spLocks noChangeArrowheads="1"/>
              </p:cNvSpPr>
              <p:nvPr/>
            </p:nvSpPr>
            <p:spPr bwMode="auto">
              <a:xfrm>
                <a:off x="4155" y="3256"/>
                <a:ext cx="67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zh-TW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Feeder Node</a:t>
                </a:r>
                <a:r>
                  <a:rPr kumimoji="1" lang="en-US" altLang="zh-TW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 2</a:t>
                </a:r>
                <a:endParaRPr kumimoji="1" lang="zh-TW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1190" name="Line 176"/>
              <p:cNvSpPr>
                <a:spLocks noChangeShapeType="1"/>
              </p:cNvSpPr>
              <p:nvPr/>
            </p:nvSpPr>
            <p:spPr bwMode="auto">
              <a:xfrm>
                <a:off x="4337" y="2969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91" name="Freeform 177"/>
              <p:cNvSpPr>
                <a:spLocks/>
              </p:cNvSpPr>
              <p:nvPr/>
            </p:nvSpPr>
            <p:spPr bwMode="auto">
              <a:xfrm>
                <a:off x="4303" y="2935"/>
                <a:ext cx="72" cy="34"/>
              </a:xfrm>
              <a:custGeom>
                <a:avLst/>
                <a:gdLst>
                  <a:gd name="T0" fmla="*/ 72 w 72"/>
                  <a:gd name="T1" fmla="*/ 0 h 34"/>
                  <a:gd name="T2" fmla="*/ 34 w 72"/>
                  <a:gd name="T3" fmla="*/ 34 h 34"/>
                  <a:gd name="T4" fmla="*/ 0 w 72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4">
                    <a:moveTo>
                      <a:pt x="72" y="0"/>
                    </a:moveTo>
                    <a:lnTo>
                      <a:pt x="34" y="34"/>
                    </a:lnTo>
                    <a:lnTo>
                      <a:pt x="0" y="0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92" name="Line 178"/>
              <p:cNvSpPr>
                <a:spLocks noChangeShapeType="1"/>
              </p:cNvSpPr>
              <p:nvPr/>
            </p:nvSpPr>
            <p:spPr bwMode="auto">
              <a:xfrm>
                <a:off x="4448" y="2969"/>
                <a:ext cx="0" cy="110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93" name="Freeform 179"/>
              <p:cNvSpPr>
                <a:spLocks/>
              </p:cNvSpPr>
              <p:nvPr/>
            </p:nvSpPr>
            <p:spPr bwMode="auto">
              <a:xfrm>
                <a:off x="4414" y="2935"/>
                <a:ext cx="72" cy="34"/>
              </a:xfrm>
              <a:custGeom>
                <a:avLst/>
                <a:gdLst>
                  <a:gd name="T0" fmla="*/ 72 w 72"/>
                  <a:gd name="T1" fmla="*/ 0 h 34"/>
                  <a:gd name="T2" fmla="*/ 34 w 72"/>
                  <a:gd name="T3" fmla="*/ 34 h 34"/>
                  <a:gd name="T4" fmla="*/ 0 w 72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4">
                    <a:moveTo>
                      <a:pt x="72" y="0"/>
                    </a:moveTo>
                    <a:lnTo>
                      <a:pt x="34" y="34"/>
                    </a:lnTo>
                    <a:lnTo>
                      <a:pt x="0" y="0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94" name="Line 180"/>
              <p:cNvSpPr>
                <a:spLocks noChangeShapeType="1"/>
              </p:cNvSpPr>
              <p:nvPr/>
            </p:nvSpPr>
            <p:spPr bwMode="auto">
              <a:xfrm>
                <a:off x="4558" y="2969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95" name="Freeform 181"/>
              <p:cNvSpPr>
                <a:spLocks/>
              </p:cNvSpPr>
              <p:nvPr/>
            </p:nvSpPr>
            <p:spPr bwMode="auto">
              <a:xfrm>
                <a:off x="4524" y="2935"/>
                <a:ext cx="68" cy="34"/>
              </a:xfrm>
              <a:custGeom>
                <a:avLst/>
                <a:gdLst>
                  <a:gd name="T0" fmla="*/ 68 w 68"/>
                  <a:gd name="T1" fmla="*/ 0 h 34"/>
                  <a:gd name="T2" fmla="*/ 34 w 68"/>
                  <a:gd name="T3" fmla="*/ 34 h 34"/>
                  <a:gd name="T4" fmla="*/ 0 w 68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34">
                    <a:moveTo>
                      <a:pt x="68" y="0"/>
                    </a:moveTo>
                    <a:lnTo>
                      <a:pt x="34" y="34"/>
                    </a:lnTo>
                    <a:lnTo>
                      <a:pt x="0" y="0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98" name="Line 184"/>
              <p:cNvSpPr>
                <a:spLocks noChangeShapeType="1"/>
              </p:cNvSpPr>
              <p:nvPr/>
            </p:nvSpPr>
            <p:spPr bwMode="auto">
              <a:xfrm>
                <a:off x="4337" y="3079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99" name="Freeform 185"/>
              <p:cNvSpPr>
                <a:spLocks/>
              </p:cNvSpPr>
              <p:nvPr/>
            </p:nvSpPr>
            <p:spPr bwMode="auto">
              <a:xfrm>
                <a:off x="4303" y="3041"/>
                <a:ext cx="72" cy="38"/>
              </a:xfrm>
              <a:custGeom>
                <a:avLst/>
                <a:gdLst>
                  <a:gd name="T0" fmla="*/ 72 w 72"/>
                  <a:gd name="T1" fmla="*/ 0 h 38"/>
                  <a:gd name="T2" fmla="*/ 34 w 72"/>
                  <a:gd name="T3" fmla="*/ 38 h 38"/>
                  <a:gd name="T4" fmla="*/ 0 w 72"/>
                  <a:gd name="T5" fmla="*/ 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8">
                    <a:moveTo>
                      <a:pt x="72" y="0"/>
                    </a:moveTo>
                    <a:lnTo>
                      <a:pt x="34" y="38"/>
                    </a:lnTo>
                    <a:lnTo>
                      <a:pt x="0" y="4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00" name="Line 186"/>
              <p:cNvSpPr>
                <a:spLocks noChangeShapeType="1"/>
              </p:cNvSpPr>
              <p:nvPr/>
            </p:nvSpPr>
            <p:spPr bwMode="auto">
              <a:xfrm>
                <a:off x="4448" y="3079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01" name="Freeform 187"/>
              <p:cNvSpPr>
                <a:spLocks/>
              </p:cNvSpPr>
              <p:nvPr/>
            </p:nvSpPr>
            <p:spPr bwMode="auto">
              <a:xfrm>
                <a:off x="4414" y="3041"/>
                <a:ext cx="72" cy="38"/>
              </a:xfrm>
              <a:custGeom>
                <a:avLst/>
                <a:gdLst>
                  <a:gd name="T0" fmla="*/ 72 w 72"/>
                  <a:gd name="T1" fmla="*/ 0 h 38"/>
                  <a:gd name="T2" fmla="*/ 34 w 72"/>
                  <a:gd name="T3" fmla="*/ 38 h 38"/>
                  <a:gd name="T4" fmla="*/ 0 w 72"/>
                  <a:gd name="T5" fmla="*/ 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8">
                    <a:moveTo>
                      <a:pt x="72" y="0"/>
                    </a:moveTo>
                    <a:lnTo>
                      <a:pt x="34" y="38"/>
                    </a:lnTo>
                    <a:lnTo>
                      <a:pt x="0" y="4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02" name="Line 188"/>
              <p:cNvSpPr>
                <a:spLocks noChangeShapeType="1"/>
              </p:cNvSpPr>
              <p:nvPr/>
            </p:nvSpPr>
            <p:spPr bwMode="auto">
              <a:xfrm>
                <a:off x="4558" y="3079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03" name="Freeform 189"/>
              <p:cNvSpPr>
                <a:spLocks/>
              </p:cNvSpPr>
              <p:nvPr/>
            </p:nvSpPr>
            <p:spPr bwMode="auto">
              <a:xfrm>
                <a:off x="4524" y="3041"/>
                <a:ext cx="68" cy="38"/>
              </a:xfrm>
              <a:custGeom>
                <a:avLst/>
                <a:gdLst>
                  <a:gd name="T0" fmla="*/ 68 w 68"/>
                  <a:gd name="T1" fmla="*/ 0 h 38"/>
                  <a:gd name="T2" fmla="*/ 34 w 68"/>
                  <a:gd name="T3" fmla="*/ 38 h 38"/>
                  <a:gd name="T4" fmla="*/ 0 w 68"/>
                  <a:gd name="T5" fmla="*/ 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38">
                    <a:moveTo>
                      <a:pt x="68" y="0"/>
                    </a:moveTo>
                    <a:lnTo>
                      <a:pt x="34" y="38"/>
                    </a:lnTo>
                    <a:lnTo>
                      <a:pt x="0" y="4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06" name="Line 192"/>
              <p:cNvSpPr>
                <a:spLocks noChangeShapeType="1"/>
              </p:cNvSpPr>
              <p:nvPr/>
            </p:nvSpPr>
            <p:spPr bwMode="auto">
              <a:xfrm>
                <a:off x="4337" y="3189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07" name="Freeform 193"/>
              <p:cNvSpPr>
                <a:spLocks/>
              </p:cNvSpPr>
              <p:nvPr/>
            </p:nvSpPr>
            <p:spPr bwMode="auto">
              <a:xfrm>
                <a:off x="4303" y="3151"/>
                <a:ext cx="72" cy="38"/>
              </a:xfrm>
              <a:custGeom>
                <a:avLst/>
                <a:gdLst>
                  <a:gd name="T0" fmla="*/ 72 w 72"/>
                  <a:gd name="T1" fmla="*/ 0 h 38"/>
                  <a:gd name="T2" fmla="*/ 34 w 72"/>
                  <a:gd name="T3" fmla="*/ 38 h 38"/>
                  <a:gd name="T4" fmla="*/ 0 w 72"/>
                  <a:gd name="T5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8">
                    <a:moveTo>
                      <a:pt x="72" y="0"/>
                    </a:moveTo>
                    <a:lnTo>
                      <a:pt x="34" y="38"/>
                    </a:lnTo>
                    <a:lnTo>
                      <a:pt x="0" y="5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08" name="Line 194"/>
              <p:cNvSpPr>
                <a:spLocks noChangeShapeType="1"/>
              </p:cNvSpPr>
              <p:nvPr/>
            </p:nvSpPr>
            <p:spPr bwMode="auto">
              <a:xfrm>
                <a:off x="4448" y="3189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09" name="Freeform 195"/>
              <p:cNvSpPr>
                <a:spLocks/>
              </p:cNvSpPr>
              <p:nvPr/>
            </p:nvSpPr>
            <p:spPr bwMode="auto">
              <a:xfrm>
                <a:off x="4414" y="3151"/>
                <a:ext cx="72" cy="38"/>
              </a:xfrm>
              <a:custGeom>
                <a:avLst/>
                <a:gdLst>
                  <a:gd name="T0" fmla="*/ 72 w 72"/>
                  <a:gd name="T1" fmla="*/ 0 h 38"/>
                  <a:gd name="T2" fmla="*/ 34 w 72"/>
                  <a:gd name="T3" fmla="*/ 38 h 38"/>
                  <a:gd name="T4" fmla="*/ 0 w 72"/>
                  <a:gd name="T5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8">
                    <a:moveTo>
                      <a:pt x="72" y="0"/>
                    </a:moveTo>
                    <a:lnTo>
                      <a:pt x="34" y="38"/>
                    </a:lnTo>
                    <a:lnTo>
                      <a:pt x="0" y="5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10" name="Line 196"/>
              <p:cNvSpPr>
                <a:spLocks noChangeShapeType="1"/>
              </p:cNvSpPr>
              <p:nvPr/>
            </p:nvSpPr>
            <p:spPr bwMode="auto">
              <a:xfrm>
                <a:off x="4558" y="3189"/>
                <a:ext cx="0" cy="72"/>
              </a:xfrm>
              <a:prstGeom prst="line">
                <a:avLst/>
              </a:pr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11" name="Freeform 197"/>
              <p:cNvSpPr>
                <a:spLocks/>
              </p:cNvSpPr>
              <p:nvPr/>
            </p:nvSpPr>
            <p:spPr bwMode="auto">
              <a:xfrm>
                <a:off x="4524" y="3151"/>
                <a:ext cx="68" cy="38"/>
              </a:xfrm>
              <a:custGeom>
                <a:avLst/>
                <a:gdLst>
                  <a:gd name="T0" fmla="*/ 68 w 68"/>
                  <a:gd name="T1" fmla="*/ 0 h 38"/>
                  <a:gd name="T2" fmla="*/ 34 w 68"/>
                  <a:gd name="T3" fmla="*/ 38 h 38"/>
                  <a:gd name="T4" fmla="*/ 0 w 68"/>
                  <a:gd name="T5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38">
                    <a:moveTo>
                      <a:pt x="68" y="0"/>
                    </a:moveTo>
                    <a:lnTo>
                      <a:pt x="34" y="38"/>
                    </a:lnTo>
                    <a:lnTo>
                      <a:pt x="0" y="5"/>
                    </a:lnTo>
                  </a:path>
                </a:pathLst>
              </a:custGeom>
              <a:noFill/>
              <a:ln w="2" cap="rnd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grpSp>
          <p:nvGrpSpPr>
            <p:cNvPr id="824" name="群組 823"/>
            <p:cNvGrpSpPr/>
            <p:nvPr/>
          </p:nvGrpSpPr>
          <p:grpSpPr>
            <a:xfrm>
              <a:off x="7678494" y="2967748"/>
              <a:ext cx="1352759" cy="1491902"/>
              <a:chOff x="7764255" y="3353148"/>
              <a:chExt cx="1352759" cy="1491902"/>
            </a:xfrm>
          </p:grpSpPr>
          <p:grpSp>
            <p:nvGrpSpPr>
              <p:cNvPr id="1214" name="Group 202"/>
              <p:cNvGrpSpPr>
                <a:grpSpLocks noChangeAspect="1"/>
              </p:cNvGrpSpPr>
              <p:nvPr/>
            </p:nvGrpSpPr>
            <p:grpSpPr bwMode="auto">
              <a:xfrm>
                <a:off x="8137481" y="3746075"/>
                <a:ext cx="793750" cy="917578"/>
                <a:chOff x="4733" y="2962"/>
                <a:chExt cx="500" cy="578"/>
              </a:xfrm>
            </p:grpSpPr>
            <p:sp>
              <p:nvSpPr>
                <p:cNvPr id="1215" name="AutoShape 201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780" y="2962"/>
                  <a:ext cx="453" cy="3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24" name="Rectangle 211"/>
                <p:cNvSpPr>
                  <a:spLocks noChangeArrowheads="1"/>
                </p:cNvSpPr>
                <p:nvPr/>
              </p:nvSpPr>
              <p:spPr bwMode="auto">
                <a:xfrm>
                  <a:off x="4948" y="3121"/>
                  <a:ext cx="62" cy="4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25" name="Rectangle 212"/>
                <p:cNvSpPr>
                  <a:spLocks noChangeArrowheads="1"/>
                </p:cNvSpPr>
                <p:nvPr/>
              </p:nvSpPr>
              <p:spPr bwMode="auto">
                <a:xfrm>
                  <a:off x="4948" y="3125"/>
                  <a:ext cx="62" cy="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26" name="Rectangle 213"/>
                <p:cNvSpPr>
                  <a:spLocks noChangeArrowheads="1"/>
                </p:cNvSpPr>
                <p:nvPr/>
              </p:nvSpPr>
              <p:spPr bwMode="auto">
                <a:xfrm>
                  <a:off x="4948" y="3130"/>
                  <a:ext cx="62" cy="5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27" name="Rectangle 214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62" cy="5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28" name="Rectangle 215"/>
                <p:cNvSpPr>
                  <a:spLocks noChangeArrowheads="1"/>
                </p:cNvSpPr>
                <p:nvPr/>
              </p:nvSpPr>
              <p:spPr bwMode="auto">
                <a:xfrm>
                  <a:off x="4948" y="3140"/>
                  <a:ext cx="62" cy="5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29" name="Rectangle 216"/>
                <p:cNvSpPr>
                  <a:spLocks noChangeArrowheads="1"/>
                </p:cNvSpPr>
                <p:nvPr/>
              </p:nvSpPr>
              <p:spPr bwMode="auto">
                <a:xfrm>
                  <a:off x="4948" y="3145"/>
                  <a:ext cx="62" cy="4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0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48" y="3149"/>
                  <a:ext cx="62" cy="5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1" name="Rectangle 218"/>
                <p:cNvSpPr>
                  <a:spLocks noChangeArrowheads="1"/>
                </p:cNvSpPr>
                <p:nvPr/>
              </p:nvSpPr>
              <p:spPr bwMode="auto">
                <a:xfrm>
                  <a:off x="4948" y="3154"/>
                  <a:ext cx="62" cy="5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2" name="Oval 219"/>
                <p:cNvSpPr>
                  <a:spLocks noChangeArrowheads="1"/>
                </p:cNvSpPr>
                <p:nvPr/>
              </p:nvSpPr>
              <p:spPr bwMode="auto">
                <a:xfrm>
                  <a:off x="4954" y="3130"/>
                  <a:ext cx="49" cy="28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3" name="Rectangle 220"/>
                <p:cNvSpPr>
                  <a:spLocks noChangeArrowheads="1"/>
                </p:cNvSpPr>
                <p:nvPr/>
              </p:nvSpPr>
              <p:spPr bwMode="auto">
                <a:xfrm>
                  <a:off x="4924" y="3135"/>
                  <a:ext cx="5" cy="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4" name="Rectangle 221"/>
                <p:cNvSpPr>
                  <a:spLocks noChangeArrowheads="1"/>
                </p:cNvSpPr>
                <p:nvPr/>
              </p:nvSpPr>
              <p:spPr bwMode="auto">
                <a:xfrm>
                  <a:off x="4929" y="3135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5" name="Rectangle 222"/>
                <p:cNvSpPr>
                  <a:spLocks noChangeArrowheads="1"/>
                </p:cNvSpPr>
                <p:nvPr/>
              </p:nvSpPr>
              <p:spPr bwMode="auto">
                <a:xfrm>
                  <a:off x="4934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6" name="Rectangle 223"/>
                <p:cNvSpPr>
                  <a:spLocks noChangeArrowheads="1"/>
                </p:cNvSpPr>
                <p:nvPr/>
              </p:nvSpPr>
              <p:spPr bwMode="auto">
                <a:xfrm>
                  <a:off x="4939" y="3135"/>
                  <a:ext cx="4" cy="206"/>
                </a:xfrm>
                <a:prstGeom prst="rect">
                  <a:avLst/>
                </a:prstGeom>
                <a:solidFill>
                  <a:srgbClr val="FB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7" name="Rectangle 224"/>
                <p:cNvSpPr>
                  <a:spLocks noChangeArrowheads="1"/>
                </p:cNvSpPr>
                <p:nvPr/>
              </p:nvSpPr>
              <p:spPr bwMode="auto">
                <a:xfrm>
                  <a:off x="4943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8" name="Rectangle 225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39" name="Rectangle 226"/>
                <p:cNvSpPr>
                  <a:spLocks noChangeArrowheads="1"/>
                </p:cNvSpPr>
                <p:nvPr/>
              </p:nvSpPr>
              <p:spPr bwMode="auto">
                <a:xfrm>
                  <a:off x="4953" y="3135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0" name="Rectangle 227"/>
                <p:cNvSpPr>
                  <a:spLocks noChangeArrowheads="1"/>
                </p:cNvSpPr>
                <p:nvPr/>
              </p:nvSpPr>
              <p:spPr bwMode="auto">
                <a:xfrm>
                  <a:off x="4958" y="3135"/>
                  <a:ext cx="5" cy="206"/>
                </a:xfrm>
                <a:prstGeom prst="rect">
                  <a:avLst/>
                </a:prstGeom>
                <a:solidFill>
                  <a:srgbClr val="F6F6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1" name="Rectangle 228"/>
                <p:cNvSpPr>
                  <a:spLocks noChangeArrowheads="1"/>
                </p:cNvSpPr>
                <p:nvPr/>
              </p:nvSpPr>
              <p:spPr bwMode="auto">
                <a:xfrm>
                  <a:off x="4963" y="3135"/>
                  <a:ext cx="4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2" name="Rectangle 229"/>
                <p:cNvSpPr>
                  <a:spLocks noChangeArrowheads="1"/>
                </p:cNvSpPr>
                <p:nvPr/>
              </p:nvSpPr>
              <p:spPr bwMode="auto">
                <a:xfrm>
                  <a:off x="4967" y="3135"/>
                  <a:ext cx="5" cy="206"/>
                </a:xfrm>
                <a:prstGeom prst="rect">
                  <a:avLst/>
                </a:prstGeom>
                <a:solidFill>
                  <a:srgbClr val="F3F3F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3" name="Rectangle 230"/>
                <p:cNvSpPr>
                  <a:spLocks noChangeArrowheads="1"/>
                </p:cNvSpPr>
                <p:nvPr/>
              </p:nvSpPr>
              <p:spPr bwMode="auto">
                <a:xfrm>
                  <a:off x="4972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4" name="Rectangle 231"/>
                <p:cNvSpPr>
                  <a:spLocks noChangeArrowheads="1"/>
                </p:cNvSpPr>
                <p:nvPr/>
              </p:nvSpPr>
              <p:spPr bwMode="auto">
                <a:xfrm>
                  <a:off x="4977" y="3135"/>
                  <a:ext cx="5" cy="206"/>
                </a:xfrm>
                <a:prstGeom prst="rect">
                  <a:avLst/>
                </a:prstGeom>
                <a:solidFill>
                  <a:srgbClr val="F0F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5" name="Rectangle 232"/>
                <p:cNvSpPr>
                  <a:spLocks noChangeArrowheads="1"/>
                </p:cNvSpPr>
                <p:nvPr/>
              </p:nvSpPr>
              <p:spPr bwMode="auto">
                <a:xfrm>
                  <a:off x="4982" y="3135"/>
                  <a:ext cx="4" cy="206"/>
                </a:xfrm>
                <a:prstGeom prst="rect">
                  <a:avLst/>
                </a:prstGeom>
                <a:solidFill>
                  <a:srgbClr val="F1F1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6" name="Rectangle 233"/>
                <p:cNvSpPr>
                  <a:spLocks noChangeArrowheads="1"/>
                </p:cNvSpPr>
                <p:nvPr/>
              </p:nvSpPr>
              <p:spPr bwMode="auto">
                <a:xfrm>
                  <a:off x="4986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7" name="Rectangle 234"/>
                <p:cNvSpPr>
                  <a:spLocks noChangeArrowheads="1"/>
                </p:cNvSpPr>
                <p:nvPr/>
              </p:nvSpPr>
              <p:spPr bwMode="auto">
                <a:xfrm>
                  <a:off x="4991" y="3135"/>
                  <a:ext cx="5" cy="206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8" name="Rectangle 235"/>
                <p:cNvSpPr>
                  <a:spLocks noChangeArrowheads="1"/>
                </p:cNvSpPr>
                <p:nvPr/>
              </p:nvSpPr>
              <p:spPr bwMode="auto">
                <a:xfrm>
                  <a:off x="4996" y="3135"/>
                  <a:ext cx="5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49" name="Rectangle 236"/>
                <p:cNvSpPr>
                  <a:spLocks noChangeArrowheads="1"/>
                </p:cNvSpPr>
                <p:nvPr/>
              </p:nvSpPr>
              <p:spPr bwMode="auto">
                <a:xfrm>
                  <a:off x="5001" y="3135"/>
                  <a:ext cx="5" cy="206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0" name="Rectangle 237"/>
                <p:cNvSpPr>
                  <a:spLocks noChangeArrowheads="1"/>
                </p:cNvSpPr>
                <p:nvPr/>
              </p:nvSpPr>
              <p:spPr bwMode="auto">
                <a:xfrm>
                  <a:off x="5006" y="3135"/>
                  <a:ext cx="4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1" name="Rectangle 238"/>
                <p:cNvSpPr>
                  <a:spLocks noChangeArrowheads="1"/>
                </p:cNvSpPr>
                <p:nvPr/>
              </p:nvSpPr>
              <p:spPr bwMode="auto">
                <a:xfrm>
                  <a:off x="5010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2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15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3" name="Rectangle 240"/>
                <p:cNvSpPr>
                  <a:spLocks noChangeArrowheads="1"/>
                </p:cNvSpPr>
                <p:nvPr/>
              </p:nvSpPr>
              <p:spPr bwMode="auto">
                <a:xfrm>
                  <a:off x="5020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4" name="Rectangle 241"/>
                <p:cNvSpPr>
                  <a:spLocks noChangeArrowheads="1"/>
                </p:cNvSpPr>
                <p:nvPr/>
              </p:nvSpPr>
              <p:spPr bwMode="auto">
                <a:xfrm>
                  <a:off x="5025" y="3135"/>
                  <a:ext cx="5" cy="206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5" name="Rectangle 242"/>
                <p:cNvSpPr>
                  <a:spLocks noChangeArrowheads="1"/>
                </p:cNvSpPr>
                <p:nvPr/>
              </p:nvSpPr>
              <p:spPr bwMode="auto">
                <a:xfrm>
                  <a:off x="5030" y="3135"/>
                  <a:ext cx="4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6" name="Freeform 243"/>
                <p:cNvSpPr>
                  <a:spLocks/>
                </p:cNvSpPr>
                <p:nvPr/>
              </p:nvSpPr>
              <p:spPr bwMode="auto">
                <a:xfrm>
                  <a:off x="4927" y="3142"/>
                  <a:ext cx="100" cy="198"/>
                </a:xfrm>
                <a:custGeom>
                  <a:avLst/>
                  <a:gdLst>
                    <a:gd name="T0" fmla="*/ 326 w 333"/>
                    <a:gd name="T1" fmla="*/ 551 h 657"/>
                    <a:gd name="T2" fmla="*/ 246 w 333"/>
                    <a:gd name="T3" fmla="*/ 7 h 657"/>
                    <a:gd name="T4" fmla="*/ 252 w 333"/>
                    <a:gd name="T5" fmla="*/ 0 h 657"/>
                    <a:gd name="T6" fmla="*/ 133 w 333"/>
                    <a:gd name="T7" fmla="*/ 42 h 657"/>
                    <a:gd name="T8" fmla="*/ 91 w 333"/>
                    <a:gd name="T9" fmla="*/ 0 h 657"/>
                    <a:gd name="T10" fmla="*/ 86 w 333"/>
                    <a:gd name="T11" fmla="*/ 7 h 657"/>
                    <a:gd name="T12" fmla="*/ 6 w 333"/>
                    <a:gd name="T13" fmla="*/ 551 h 657"/>
                    <a:gd name="T14" fmla="*/ 11 w 333"/>
                    <a:gd name="T15" fmla="*/ 546 h 657"/>
                    <a:gd name="T16" fmla="*/ 150 w 333"/>
                    <a:gd name="T17" fmla="*/ 650 h 657"/>
                    <a:gd name="T18" fmla="*/ 332 w 333"/>
                    <a:gd name="T19" fmla="*/ 570 h 657"/>
                    <a:gd name="T20" fmla="*/ 332 w 333"/>
                    <a:gd name="T21" fmla="*/ 546 h 657"/>
                    <a:gd name="T22" fmla="*/ 326 w 333"/>
                    <a:gd name="T23" fmla="*/ 551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" h="657">
                      <a:moveTo>
                        <a:pt x="326" y="551"/>
                      </a:moveTo>
                      <a:lnTo>
                        <a:pt x="246" y="7"/>
                      </a:lnTo>
                      <a:lnTo>
                        <a:pt x="252" y="0"/>
                      </a:lnTo>
                      <a:cubicBezTo>
                        <a:pt x="231" y="45"/>
                        <a:pt x="177" y="63"/>
                        <a:pt x="133" y="42"/>
                      </a:cubicBezTo>
                      <a:cubicBezTo>
                        <a:pt x="115" y="33"/>
                        <a:pt x="100" y="19"/>
                        <a:pt x="91" y="0"/>
                      </a:cubicBezTo>
                      <a:lnTo>
                        <a:pt x="86" y="7"/>
                      </a:lnTo>
                      <a:lnTo>
                        <a:pt x="6" y="551"/>
                      </a:lnTo>
                      <a:lnTo>
                        <a:pt x="11" y="546"/>
                      </a:lnTo>
                      <a:cubicBezTo>
                        <a:pt x="0" y="597"/>
                        <a:pt x="62" y="643"/>
                        <a:pt x="150" y="650"/>
                      </a:cubicBezTo>
                      <a:cubicBezTo>
                        <a:pt x="239" y="657"/>
                        <a:pt x="320" y="621"/>
                        <a:pt x="332" y="570"/>
                      </a:cubicBezTo>
                      <a:cubicBezTo>
                        <a:pt x="333" y="562"/>
                        <a:pt x="333" y="554"/>
                        <a:pt x="332" y="546"/>
                      </a:cubicBezTo>
                      <a:lnTo>
                        <a:pt x="326" y="551"/>
                      </a:lnTo>
                      <a:close/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pic>
              <p:nvPicPr>
                <p:cNvPr id="1268" name="Picture 244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269" name="Picture 245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57" name="Oval 246"/>
                <p:cNvSpPr>
                  <a:spLocks noChangeArrowheads="1"/>
                </p:cNvSpPr>
                <p:nvPr/>
              </p:nvSpPr>
              <p:spPr bwMode="auto">
                <a:xfrm>
                  <a:off x="4966" y="3005"/>
                  <a:ext cx="25" cy="24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8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4977" y="3029"/>
                  <a:ext cx="0" cy="116"/>
                </a:xfrm>
                <a:prstGeom prst="lin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59" name="Freeform 248"/>
                <p:cNvSpPr>
                  <a:spLocks noEditPoints="1"/>
                </p:cNvSpPr>
                <p:nvPr/>
              </p:nvSpPr>
              <p:spPr bwMode="auto">
                <a:xfrm>
                  <a:off x="4912" y="2974"/>
                  <a:ext cx="133" cy="86"/>
                </a:xfrm>
                <a:custGeom>
                  <a:avLst/>
                  <a:gdLst>
                    <a:gd name="T0" fmla="*/ 136 w 443"/>
                    <a:gd name="T1" fmla="*/ 57 h 286"/>
                    <a:gd name="T2" fmla="*/ 136 w 443"/>
                    <a:gd name="T3" fmla="*/ 229 h 286"/>
                    <a:gd name="T4" fmla="*/ 136 w 443"/>
                    <a:gd name="T5" fmla="*/ 229 h 286"/>
                    <a:gd name="T6" fmla="*/ 307 w 443"/>
                    <a:gd name="T7" fmla="*/ 229 h 286"/>
                    <a:gd name="T8" fmla="*/ 307 w 443"/>
                    <a:gd name="T9" fmla="*/ 57 h 286"/>
                    <a:gd name="T10" fmla="*/ 79 w 443"/>
                    <a:gd name="T11" fmla="*/ 0 h 286"/>
                    <a:gd name="T12" fmla="*/ 79 w 443"/>
                    <a:gd name="T13" fmla="*/ 286 h 286"/>
                    <a:gd name="T14" fmla="*/ 79 w 443"/>
                    <a:gd name="T15" fmla="*/ 286 h 286"/>
                    <a:gd name="T16" fmla="*/ 364 w 443"/>
                    <a:gd name="T17" fmla="*/ 286 h 286"/>
                    <a:gd name="T18" fmla="*/ 364 w 443"/>
                    <a:gd name="T1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286">
                      <a:moveTo>
                        <a:pt x="136" y="57"/>
                      </a:moveTo>
                      <a:cubicBezTo>
                        <a:pt x="88" y="105"/>
                        <a:pt x="88" y="181"/>
                        <a:pt x="136" y="229"/>
                      </a:cubicBezTo>
                      <a:cubicBezTo>
                        <a:pt x="136" y="229"/>
                        <a:pt x="136" y="229"/>
                        <a:pt x="136" y="229"/>
                      </a:cubicBezTo>
                      <a:moveTo>
                        <a:pt x="307" y="229"/>
                      </a:moveTo>
                      <a:cubicBezTo>
                        <a:pt x="354" y="181"/>
                        <a:pt x="354" y="105"/>
                        <a:pt x="307" y="57"/>
                      </a:cubicBezTo>
                      <a:moveTo>
                        <a:pt x="79" y="0"/>
                      </a:moveTo>
                      <a:cubicBezTo>
                        <a:pt x="0" y="79"/>
                        <a:pt x="0" y="207"/>
                        <a:pt x="79" y="286"/>
                      </a:cubicBezTo>
                      <a:cubicBezTo>
                        <a:pt x="79" y="286"/>
                        <a:pt x="79" y="286"/>
                        <a:pt x="79" y="286"/>
                      </a:cubicBezTo>
                      <a:moveTo>
                        <a:pt x="364" y="286"/>
                      </a:moveTo>
                      <a:cubicBezTo>
                        <a:pt x="443" y="207"/>
                        <a:pt x="443" y="79"/>
                        <a:pt x="364" y="0"/>
                      </a:cubicBezTo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60" name="Freeform 249"/>
                <p:cNvSpPr>
                  <a:spLocks noEditPoints="1"/>
                </p:cNvSpPr>
                <p:nvPr/>
              </p:nvSpPr>
              <p:spPr bwMode="auto">
                <a:xfrm>
                  <a:off x="4927" y="3005"/>
                  <a:ext cx="100" cy="335"/>
                </a:xfrm>
                <a:custGeom>
                  <a:avLst/>
                  <a:gdLst>
                    <a:gd name="T0" fmla="*/ 171 w 333"/>
                    <a:gd name="T1" fmla="*/ 417 h 1116"/>
                    <a:gd name="T2" fmla="*/ 91 w 333"/>
                    <a:gd name="T3" fmla="*/ 459 h 1116"/>
                    <a:gd name="T4" fmla="*/ 91 w 333"/>
                    <a:gd name="T5" fmla="*/ 459 h 1116"/>
                    <a:gd name="T6" fmla="*/ 11 w 333"/>
                    <a:gd name="T7" fmla="*/ 1005 h 1116"/>
                    <a:gd name="T8" fmla="*/ 150 w 333"/>
                    <a:gd name="T9" fmla="*/ 1109 h 1116"/>
                    <a:gd name="T10" fmla="*/ 332 w 333"/>
                    <a:gd name="T11" fmla="*/ 1029 h 1116"/>
                    <a:gd name="T12" fmla="*/ 332 w 333"/>
                    <a:gd name="T13" fmla="*/ 1005 h 1116"/>
                    <a:gd name="T14" fmla="*/ 332 w 333"/>
                    <a:gd name="T15" fmla="*/ 1005 h 1116"/>
                    <a:gd name="T16" fmla="*/ 252 w 333"/>
                    <a:gd name="T17" fmla="*/ 463 h 1116"/>
                    <a:gd name="T18" fmla="*/ 171 w 333"/>
                    <a:gd name="T19" fmla="*/ 417 h 1116"/>
                    <a:gd name="T20" fmla="*/ 212 w 333"/>
                    <a:gd name="T21" fmla="*/ 41 h 1116"/>
                    <a:gd name="T22" fmla="*/ 171 w 333"/>
                    <a:gd name="T23" fmla="*/ 0 h 1116"/>
                    <a:gd name="T24" fmla="*/ 131 w 333"/>
                    <a:gd name="T25" fmla="*/ 41 h 1116"/>
                    <a:gd name="T26" fmla="*/ 171 w 333"/>
                    <a:gd name="T27" fmla="*/ 81 h 1116"/>
                    <a:gd name="T28" fmla="*/ 212 w 333"/>
                    <a:gd name="T29" fmla="*/ 41 h 1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3" h="1116">
                      <a:moveTo>
                        <a:pt x="171" y="417"/>
                      </a:moveTo>
                      <a:cubicBezTo>
                        <a:pt x="130" y="417"/>
                        <a:pt x="95" y="435"/>
                        <a:pt x="91" y="459"/>
                      </a:cubicBezTo>
                      <a:lnTo>
                        <a:pt x="91" y="459"/>
                      </a:lnTo>
                      <a:lnTo>
                        <a:pt x="11" y="1005"/>
                      </a:lnTo>
                      <a:cubicBezTo>
                        <a:pt x="0" y="1056"/>
                        <a:pt x="62" y="1102"/>
                        <a:pt x="150" y="1109"/>
                      </a:cubicBezTo>
                      <a:cubicBezTo>
                        <a:pt x="239" y="1116"/>
                        <a:pt x="320" y="1080"/>
                        <a:pt x="332" y="1029"/>
                      </a:cubicBezTo>
                      <a:cubicBezTo>
                        <a:pt x="333" y="1021"/>
                        <a:pt x="333" y="1013"/>
                        <a:pt x="332" y="1005"/>
                      </a:cubicBezTo>
                      <a:lnTo>
                        <a:pt x="332" y="1005"/>
                      </a:lnTo>
                      <a:lnTo>
                        <a:pt x="252" y="463"/>
                      </a:lnTo>
                      <a:cubicBezTo>
                        <a:pt x="252" y="438"/>
                        <a:pt x="216" y="417"/>
                        <a:pt x="171" y="417"/>
                      </a:cubicBezTo>
                      <a:moveTo>
                        <a:pt x="212" y="41"/>
                      </a:moveTo>
                      <a:cubicBezTo>
                        <a:pt x="212" y="19"/>
                        <a:pt x="194" y="0"/>
                        <a:pt x="171" y="0"/>
                      </a:cubicBezTo>
                      <a:cubicBezTo>
                        <a:pt x="149" y="0"/>
                        <a:pt x="131" y="19"/>
                        <a:pt x="131" y="41"/>
                      </a:cubicBezTo>
                      <a:cubicBezTo>
                        <a:pt x="131" y="63"/>
                        <a:pt x="149" y="81"/>
                        <a:pt x="171" y="81"/>
                      </a:cubicBezTo>
                      <a:cubicBezTo>
                        <a:pt x="194" y="81"/>
                        <a:pt x="212" y="63"/>
                        <a:pt x="212" y="41"/>
                      </a:cubicBezTo>
                      <a:close/>
                    </a:path>
                  </a:pathLst>
                </a:cu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61" name="Line 250"/>
                <p:cNvSpPr>
                  <a:spLocks noChangeShapeType="1"/>
                </p:cNvSpPr>
                <p:nvPr/>
              </p:nvSpPr>
              <p:spPr bwMode="auto">
                <a:xfrm flipV="1">
                  <a:off x="4978" y="3029"/>
                  <a:ext cx="0" cy="101"/>
                </a:xfrm>
                <a:prstGeom prst="line">
                  <a:avLst/>
                </a:pr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62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33" y="3366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  <p:grpSp>
            <p:nvGrpSpPr>
              <p:cNvPr id="721" name="Group 202"/>
              <p:cNvGrpSpPr>
                <a:grpSpLocks noChangeAspect="1"/>
              </p:cNvGrpSpPr>
              <p:nvPr/>
            </p:nvGrpSpPr>
            <p:grpSpPr bwMode="auto">
              <a:xfrm>
                <a:off x="7969907" y="3511552"/>
                <a:ext cx="793750" cy="917578"/>
                <a:chOff x="4733" y="2962"/>
                <a:chExt cx="500" cy="578"/>
              </a:xfrm>
            </p:grpSpPr>
            <p:sp>
              <p:nvSpPr>
                <p:cNvPr id="722" name="AutoShape 201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780" y="2962"/>
                  <a:ext cx="453" cy="3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23" name="Rectangle 211"/>
                <p:cNvSpPr>
                  <a:spLocks noChangeArrowheads="1"/>
                </p:cNvSpPr>
                <p:nvPr/>
              </p:nvSpPr>
              <p:spPr bwMode="auto">
                <a:xfrm>
                  <a:off x="4948" y="3121"/>
                  <a:ext cx="62" cy="4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24" name="Rectangle 212"/>
                <p:cNvSpPr>
                  <a:spLocks noChangeArrowheads="1"/>
                </p:cNvSpPr>
                <p:nvPr/>
              </p:nvSpPr>
              <p:spPr bwMode="auto">
                <a:xfrm>
                  <a:off x="4948" y="3125"/>
                  <a:ext cx="62" cy="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25" name="Rectangle 213"/>
                <p:cNvSpPr>
                  <a:spLocks noChangeArrowheads="1"/>
                </p:cNvSpPr>
                <p:nvPr/>
              </p:nvSpPr>
              <p:spPr bwMode="auto">
                <a:xfrm>
                  <a:off x="4948" y="3130"/>
                  <a:ext cx="62" cy="5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26" name="Rectangle 214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62" cy="5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27" name="Rectangle 215"/>
                <p:cNvSpPr>
                  <a:spLocks noChangeArrowheads="1"/>
                </p:cNvSpPr>
                <p:nvPr/>
              </p:nvSpPr>
              <p:spPr bwMode="auto">
                <a:xfrm>
                  <a:off x="4948" y="3140"/>
                  <a:ext cx="62" cy="5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28" name="Rectangle 216"/>
                <p:cNvSpPr>
                  <a:spLocks noChangeArrowheads="1"/>
                </p:cNvSpPr>
                <p:nvPr/>
              </p:nvSpPr>
              <p:spPr bwMode="auto">
                <a:xfrm>
                  <a:off x="4948" y="3145"/>
                  <a:ext cx="62" cy="4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29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48" y="3149"/>
                  <a:ext cx="62" cy="5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0" name="Rectangle 218"/>
                <p:cNvSpPr>
                  <a:spLocks noChangeArrowheads="1"/>
                </p:cNvSpPr>
                <p:nvPr/>
              </p:nvSpPr>
              <p:spPr bwMode="auto">
                <a:xfrm>
                  <a:off x="4948" y="3154"/>
                  <a:ext cx="62" cy="5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1" name="Oval 219"/>
                <p:cNvSpPr>
                  <a:spLocks noChangeArrowheads="1"/>
                </p:cNvSpPr>
                <p:nvPr/>
              </p:nvSpPr>
              <p:spPr bwMode="auto">
                <a:xfrm>
                  <a:off x="4954" y="3130"/>
                  <a:ext cx="49" cy="28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2" name="Rectangle 220"/>
                <p:cNvSpPr>
                  <a:spLocks noChangeArrowheads="1"/>
                </p:cNvSpPr>
                <p:nvPr/>
              </p:nvSpPr>
              <p:spPr bwMode="auto">
                <a:xfrm>
                  <a:off x="4924" y="3135"/>
                  <a:ext cx="5" cy="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3" name="Rectangle 221"/>
                <p:cNvSpPr>
                  <a:spLocks noChangeArrowheads="1"/>
                </p:cNvSpPr>
                <p:nvPr/>
              </p:nvSpPr>
              <p:spPr bwMode="auto">
                <a:xfrm>
                  <a:off x="4929" y="3135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4" name="Rectangle 222"/>
                <p:cNvSpPr>
                  <a:spLocks noChangeArrowheads="1"/>
                </p:cNvSpPr>
                <p:nvPr/>
              </p:nvSpPr>
              <p:spPr bwMode="auto">
                <a:xfrm>
                  <a:off x="4934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5" name="Rectangle 223"/>
                <p:cNvSpPr>
                  <a:spLocks noChangeArrowheads="1"/>
                </p:cNvSpPr>
                <p:nvPr/>
              </p:nvSpPr>
              <p:spPr bwMode="auto">
                <a:xfrm>
                  <a:off x="4939" y="3135"/>
                  <a:ext cx="4" cy="206"/>
                </a:xfrm>
                <a:prstGeom prst="rect">
                  <a:avLst/>
                </a:prstGeom>
                <a:solidFill>
                  <a:srgbClr val="FB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6" name="Rectangle 224"/>
                <p:cNvSpPr>
                  <a:spLocks noChangeArrowheads="1"/>
                </p:cNvSpPr>
                <p:nvPr/>
              </p:nvSpPr>
              <p:spPr bwMode="auto">
                <a:xfrm>
                  <a:off x="4943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7" name="Rectangle 225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8" name="Rectangle 226"/>
                <p:cNvSpPr>
                  <a:spLocks noChangeArrowheads="1"/>
                </p:cNvSpPr>
                <p:nvPr/>
              </p:nvSpPr>
              <p:spPr bwMode="auto">
                <a:xfrm>
                  <a:off x="4953" y="3135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39" name="Rectangle 227"/>
                <p:cNvSpPr>
                  <a:spLocks noChangeArrowheads="1"/>
                </p:cNvSpPr>
                <p:nvPr/>
              </p:nvSpPr>
              <p:spPr bwMode="auto">
                <a:xfrm>
                  <a:off x="4958" y="3135"/>
                  <a:ext cx="5" cy="206"/>
                </a:xfrm>
                <a:prstGeom prst="rect">
                  <a:avLst/>
                </a:prstGeom>
                <a:solidFill>
                  <a:srgbClr val="F6F6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0" name="Rectangle 228"/>
                <p:cNvSpPr>
                  <a:spLocks noChangeArrowheads="1"/>
                </p:cNvSpPr>
                <p:nvPr/>
              </p:nvSpPr>
              <p:spPr bwMode="auto">
                <a:xfrm>
                  <a:off x="4963" y="3135"/>
                  <a:ext cx="4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1" name="Rectangle 229"/>
                <p:cNvSpPr>
                  <a:spLocks noChangeArrowheads="1"/>
                </p:cNvSpPr>
                <p:nvPr/>
              </p:nvSpPr>
              <p:spPr bwMode="auto">
                <a:xfrm>
                  <a:off x="4967" y="3135"/>
                  <a:ext cx="5" cy="206"/>
                </a:xfrm>
                <a:prstGeom prst="rect">
                  <a:avLst/>
                </a:prstGeom>
                <a:solidFill>
                  <a:srgbClr val="F3F3F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2" name="Rectangle 230"/>
                <p:cNvSpPr>
                  <a:spLocks noChangeArrowheads="1"/>
                </p:cNvSpPr>
                <p:nvPr/>
              </p:nvSpPr>
              <p:spPr bwMode="auto">
                <a:xfrm>
                  <a:off x="4972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3" name="Rectangle 231"/>
                <p:cNvSpPr>
                  <a:spLocks noChangeArrowheads="1"/>
                </p:cNvSpPr>
                <p:nvPr/>
              </p:nvSpPr>
              <p:spPr bwMode="auto">
                <a:xfrm>
                  <a:off x="4977" y="3135"/>
                  <a:ext cx="5" cy="206"/>
                </a:xfrm>
                <a:prstGeom prst="rect">
                  <a:avLst/>
                </a:prstGeom>
                <a:solidFill>
                  <a:srgbClr val="F0F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4" name="Rectangle 232"/>
                <p:cNvSpPr>
                  <a:spLocks noChangeArrowheads="1"/>
                </p:cNvSpPr>
                <p:nvPr/>
              </p:nvSpPr>
              <p:spPr bwMode="auto">
                <a:xfrm>
                  <a:off x="4982" y="3135"/>
                  <a:ext cx="4" cy="206"/>
                </a:xfrm>
                <a:prstGeom prst="rect">
                  <a:avLst/>
                </a:prstGeom>
                <a:solidFill>
                  <a:srgbClr val="F1F1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5" name="Rectangle 233"/>
                <p:cNvSpPr>
                  <a:spLocks noChangeArrowheads="1"/>
                </p:cNvSpPr>
                <p:nvPr/>
              </p:nvSpPr>
              <p:spPr bwMode="auto">
                <a:xfrm>
                  <a:off x="4986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6" name="Rectangle 234"/>
                <p:cNvSpPr>
                  <a:spLocks noChangeArrowheads="1"/>
                </p:cNvSpPr>
                <p:nvPr/>
              </p:nvSpPr>
              <p:spPr bwMode="auto">
                <a:xfrm>
                  <a:off x="4991" y="3135"/>
                  <a:ext cx="5" cy="206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7" name="Rectangle 235"/>
                <p:cNvSpPr>
                  <a:spLocks noChangeArrowheads="1"/>
                </p:cNvSpPr>
                <p:nvPr/>
              </p:nvSpPr>
              <p:spPr bwMode="auto">
                <a:xfrm>
                  <a:off x="4996" y="3135"/>
                  <a:ext cx="5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8" name="Rectangle 236"/>
                <p:cNvSpPr>
                  <a:spLocks noChangeArrowheads="1"/>
                </p:cNvSpPr>
                <p:nvPr/>
              </p:nvSpPr>
              <p:spPr bwMode="auto">
                <a:xfrm>
                  <a:off x="5001" y="3135"/>
                  <a:ext cx="5" cy="206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49" name="Rectangle 237"/>
                <p:cNvSpPr>
                  <a:spLocks noChangeArrowheads="1"/>
                </p:cNvSpPr>
                <p:nvPr/>
              </p:nvSpPr>
              <p:spPr bwMode="auto">
                <a:xfrm>
                  <a:off x="5006" y="3135"/>
                  <a:ext cx="4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50" name="Rectangle 238"/>
                <p:cNvSpPr>
                  <a:spLocks noChangeArrowheads="1"/>
                </p:cNvSpPr>
                <p:nvPr/>
              </p:nvSpPr>
              <p:spPr bwMode="auto">
                <a:xfrm>
                  <a:off x="5010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51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15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52" name="Rectangle 240"/>
                <p:cNvSpPr>
                  <a:spLocks noChangeArrowheads="1"/>
                </p:cNvSpPr>
                <p:nvPr/>
              </p:nvSpPr>
              <p:spPr bwMode="auto">
                <a:xfrm>
                  <a:off x="5020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53" name="Rectangle 241"/>
                <p:cNvSpPr>
                  <a:spLocks noChangeArrowheads="1"/>
                </p:cNvSpPr>
                <p:nvPr/>
              </p:nvSpPr>
              <p:spPr bwMode="auto">
                <a:xfrm>
                  <a:off x="5025" y="3135"/>
                  <a:ext cx="5" cy="206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54" name="Rectangle 242"/>
                <p:cNvSpPr>
                  <a:spLocks noChangeArrowheads="1"/>
                </p:cNvSpPr>
                <p:nvPr/>
              </p:nvSpPr>
              <p:spPr bwMode="auto">
                <a:xfrm>
                  <a:off x="5030" y="3135"/>
                  <a:ext cx="4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55" name="Freeform 243"/>
                <p:cNvSpPr>
                  <a:spLocks/>
                </p:cNvSpPr>
                <p:nvPr/>
              </p:nvSpPr>
              <p:spPr bwMode="auto">
                <a:xfrm>
                  <a:off x="4927" y="3142"/>
                  <a:ext cx="100" cy="198"/>
                </a:xfrm>
                <a:custGeom>
                  <a:avLst/>
                  <a:gdLst>
                    <a:gd name="T0" fmla="*/ 326 w 333"/>
                    <a:gd name="T1" fmla="*/ 551 h 657"/>
                    <a:gd name="T2" fmla="*/ 246 w 333"/>
                    <a:gd name="T3" fmla="*/ 7 h 657"/>
                    <a:gd name="T4" fmla="*/ 252 w 333"/>
                    <a:gd name="T5" fmla="*/ 0 h 657"/>
                    <a:gd name="T6" fmla="*/ 133 w 333"/>
                    <a:gd name="T7" fmla="*/ 42 h 657"/>
                    <a:gd name="T8" fmla="*/ 91 w 333"/>
                    <a:gd name="T9" fmla="*/ 0 h 657"/>
                    <a:gd name="T10" fmla="*/ 86 w 333"/>
                    <a:gd name="T11" fmla="*/ 7 h 657"/>
                    <a:gd name="T12" fmla="*/ 6 w 333"/>
                    <a:gd name="T13" fmla="*/ 551 h 657"/>
                    <a:gd name="T14" fmla="*/ 11 w 333"/>
                    <a:gd name="T15" fmla="*/ 546 h 657"/>
                    <a:gd name="T16" fmla="*/ 150 w 333"/>
                    <a:gd name="T17" fmla="*/ 650 h 657"/>
                    <a:gd name="T18" fmla="*/ 332 w 333"/>
                    <a:gd name="T19" fmla="*/ 570 h 657"/>
                    <a:gd name="T20" fmla="*/ 332 w 333"/>
                    <a:gd name="T21" fmla="*/ 546 h 657"/>
                    <a:gd name="T22" fmla="*/ 326 w 333"/>
                    <a:gd name="T23" fmla="*/ 551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" h="657">
                      <a:moveTo>
                        <a:pt x="326" y="551"/>
                      </a:moveTo>
                      <a:lnTo>
                        <a:pt x="246" y="7"/>
                      </a:lnTo>
                      <a:lnTo>
                        <a:pt x="252" y="0"/>
                      </a:lnTo>
                      <a:cubicBezTo>
                        <a:pt x="231" y="45"/>
                        <a:pt x="177" y="63"/>
                        <a:pt x="133" y="42"/>
                      </a:cubicBezTo>
                      <a:cubicBezTo>
                        <a:pt x="115" y="33"/>
                        <a:pt x="100" y="19"/>
                        <a:pt x="91" y="0"/>
                      </a:cubicBezTo>
                      <a:lnTo>
                        <a:pt x="86" y="7"/>
                      </a:lnTo>
                      <a:lnTo>
                        <a:pt x="6" y="551"/>
                      </a:lnTo>
                      <a:lnTo>
                        <a:pt x="11" y="546"/>
                      </a:lnTo>
                      <a:cubicBezTo>
                        <a:pt x="0" y="597"/>
                        <a:pt x="62" y="643"/>
                        <a:pt x="150" y="650"/>
                      </a:cubicBezTo>
                      <a:cubicBezTo>
                        <a:pt x="239" y="657"/>
                        <a:pt x="320" y="621"/>
                        <a:pt x="332" y="570"/>
                      </a:cubicBezTo>
                      <a:cubicBezTo>
                        <a:pt x="333" y="562"/>
                        <a:pt x="333" y="554"/>
                        <a:pt x="332" y="546"/>
                      </a:cubicBezTo>
                      <a:lnTo>
                        <a:pt x="326" y="551"/>
                      </a:lnTo>
                      <a:close/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pic>
              <p:nvPicPr>
                <p:cNvPr id="756" name="Picture 244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57" name="Picture 245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58" name="Oval 246"/>
                <p:cNvSpPr>
                  <a:spLocks noChangeArrowheads="1"/>
                </p:cNvSpPr>
                <p:nvPr/>
              </p:nvSpPr>
              <p:spPr bwMode="auto">
                <a:xfrm>
                  <a:off x="4966" y="3005"/>
                  <a:ext cx="25" cy="24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59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4977" y="3029"/>
                  <a:ext cx="0" cy="116"/>
                </a:xfrm>
                <a:prstGeom prst="lin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60" name="Freeform 248"/>
                <p:cNvSpPr>
                  <a:spLocks noEditPoints="1"/>
                </p:cNvSpPr>
                <p:nvPr/>
              </p:nvSpPr>
              <p:spPr bwMode="auto">
                <a:xfrm>
                  <a:off x="4912" y="2974"/>
                  <a:ext cx="133" cy="86"/>
                </a:xfrm>
                <a:custGeom>
                  <a:avLst/>
                  <a:gdLst>
                    <a:gd name="T0" fmla="*/ 136 w 443"/>
                    <a:gd name="T1" fmla="*/ 57 h 286"/>
                    <a:gd name="T2" fmla="*/ 136 w 443"/>
                    <a:gd name="T3" fmla="*/ 229 h 286"/>
                    <a:gd name="T4" fmla="*/ 136 w 443"/>
                    <a:gd name="T5" fmla="*/ 229 h 286"/>
                    <a:gd name="T6" fmla="*/ 307 w 443"/>
                    <a:gd name="T7" fmla="*/ 229 h 286"/>
                    <a:gd name="T8" fmla="*/ 307 w 443"/>
                    <a:gd name="T9" fmla="*/ 57 h 286"/>
                    <a:gd name="T10" fmla="*/ 79 w 443"/>
                    <a:gd name="T11" fmla="*/ 0 h 286"/>
                    <a:gd name="T12" fmla="*/ 79 w 443"/>
                    <a:gd name="T13" fmla="*/ 286 h 286"/>
                    <a:gd name="T14" fmla="*/ 79 w 443"/>
                    <a:gd name="T15" fmla="*/ 286 h 286"/>
                    <a:gd name="T16" fmla="*/ 364 w 443"/>
                    <a:gd name="T17" fmla="*/ 286 h 286"/>
                    <a:gd name="T18" fmla="*/ 364 w 443"/>
                    <a:gd name="T1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286">
                      <a:moveTo>
                        <a:pt x="136" y="57"/>
                      </a:moveTo>
                      <a:cubicBezTo>
                        <a:pt x="88" y="105"/>
                        <a:pt x="88" y="181"/>
                        <a:pt x="136" y="229"/>
                      </a:cubicBezTo>
                      <a:cubicBezTo>
                        <a:pt x="136" y="229"/>
                        <a:pt x="136" y="229"/>
                        <a:pt x="136" y="229"/>
                      </a:cubicBezTo>
                      <a:moveTo>
                        <a:pt x="307" y="229"/>
                      </a:moveTo>
                      <a:cubicBezTo>
                        <a:pt x="354" y="181"/>
                        <a:pt x="354" y="105"/>
                        <a:pt x="307" y="57"/>
                      </a:cubicBezTo>
                      <a:moveTo>
                        <a:pt x="79" y="0"/>
                      </a:moveTo>
                      <a:cubicBezTo>
                        <a:pt x="0" y="79"/>
                        <a:pt x="0" y="207"/>
                        <a:pt x="79" y="286"/>
                      </a:cubicBezTo>
                      <a:cubicBezTo>
                        <a:pt x="79" y="286"/>
                        <a:pt x="79" y="286"/>
                        <a:pt x="79" y="286"/>
                      </a:cubicBezTo>
                      <a:moveTo>
                        <a:pt x="364" y="286"/>
                      </a:moveTo>
                      <a:cubicBezTo>
                        <a:pt x="443" y="207"/>
                        <a:pt x="443" y="79"/>
                        <a:pt x="364" y="0"/>
                      </a:cubicBezTo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61" name="Freeform 249"/>
                <p:cNvSpPr>
                  <a:spLocks noEditPoints="1"/>
                </p:cNvSpPr>
                <p:nvPr/>
              </p:nvSpPr>
              <p:spPr bwMode="auto">
                <a:xfrm>
                  <a:off x="4927" y="3005"/>
                  <a:ext cx="100" cy="335"/>
                </a:xfrm>
                <a:custGeom>
                  <a:avLst/>
                  <a:gdLst>
                    <a:gd name="T0" fmla="*/ 171 w 333"/>
                    <a:gd name="T1" fmla="*/ 417 h 1116"/>
                    <a:gd name="T2" fmla="*/ 91 w 333"/>
                    <a:gd name="T3" fmla="*/ 459 h 1116"/>
                    <a:gd name="T4" fmla="*/ 91 w 333"/>
                    <a:gd name="T5" fmla="*/ 459 h 1116"/>
                    <a:gd name="T6" fmla="*/ 11 w 333"/>
                    <a:gd name="T7" fmla="*/ 1005 h 1116"/>
                    <a:gd name="T8" fmla="*/ 150 w 333"/>
                    <a:gd name="T9" fmla="*/ 1109 h 1116"/>
                    <a:gd name="T10" fmla="*/ 332 w 333"/>
                    <a:gd name="T11" fmla="*/ 1029 h 1116"/>
                    <a:gd name="T12" fmla="*/ 332 w 333"/>
                    <a:gd name="T13" fmla="*/ 1005 h 1116"/>
                    <a:gd name="T14" fmla="*/ 332 w 333"/>
                    <a:gd name="T15" fmla="*/ 1005 h 1116"/>
                    <a:gd name="T16" fmla="*/ 252 w 333"/>
                    <a:gd name="T17" fmla="*/ 463 h 1116"/>
                    <a:gd name="T18" fmla="*/ 171 w 333"/>
                    <a:gd name="T19" fmla="*/ 417 h 1116"/>
                    <a:gd name="T20" fmla="*/ 212 w 333"/>
                    <a:gd name="T21" fmla="*/ 41 h 1116"/>
                    <a:gd name="T22" fmla="*/ 171 w 333"/>
                    <a:gd name="T23" fmla="*/ 0 h 1116"/>
                    <a:gd name="T24" fmla="*/ 131 w 333"/>
                    <a:gd name="T25" fmla="*/ 41 h 1116"/>
                    <a:gd name="T26" fmla="*/ 171 w 333"/>
                    <a:gd name="T27" fmla="*/ 81 h 1116"/>
                    <a:gd name="T28" fmla="*/ 212 w 333"/>
                    <a:gd name="T29" fmla="*/ 41 h 1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3" h="1116">
                      <a:moveTo>
                        <a:pt x="171" y="417"/>
                      </a:moveTo>
                      <a:cubicBezTo>
                        <a:pt x="130" y="417"/>
                        <a:pt x="95" y="435"/>
                        <a:pt x="91" y="459"/>
                      </a:cubicBezTo>
                      <a:lnTo>
                        <a:pt x="91" y="459"/>
                      </a:lnTo>
                      <a:lnTo>
                        <a:pt x="11" y="1005"/>
                      </a:lnTo>
                      <a:cubicBezTo>
                        <a:pt x="0" y="1056"/>
                        <a:pt x="62" y="1102"/>
                        <a:pt x="150" y="1109"/>
                      </a:cubicBezTo>
                      <a:cubicBezTo>
                        <a:pt x="239" y="1116"/>
                        <a:pt x="320" y="1080"/>
                        <a:pt x="332" y="1029"/>
                      </a:cubicBezTo>
                      <a:cubicBezTo>
                        <a:pt x="333" y="1021"/>
                        <a:pt x="333" y="1013"/>
                        <a:pt x="332" y="1005"/>
                      </a:cubicBezTo>
                      <a:lnTo>
                        <a:pt x="332" y="1005"/>
                      </a:lnTo>
                      <a:lnTo>
                        <a:pt x="252" y="463"/>
                      </a:lnTo>
                      <a:cubicBezTo>
                        <a:pt x="252" y="438"/>
                        <a:pt x="216" y="417"/>
                        <a:pt x="171" y="417"/>
                      </a:cubicBezTo>
                      <a:moveTo>
                        <a:pt x="212" y="41"/>
                      </a:moveTo>
                      <a:cubicBezTo>
                        <a:pt x="212" y="19"/>
                        <a:pt x="194" y="0"/>
                        <a:pt x="171" y="0"/>
                      </a:cubicBezTo>
                      <a:cubicBezTo>
                        <a:pt x="149" y="0"/>
                        <a:pt x="131" y="19"/>
                        <a:pt x="131" y="41"/>
                      </a:cubicBezTo>
                      <a:cubicBezTo>
                        <a:pt x="131" y="63"/>
                        <a:pt x="149" y="81"/>
                        <a:pt x="171" y="81"/>
                      </a:cubicBezTo>
                      <a:cubicBezTo>
                        <a:pt x="194" y="81"/>
                        <a:pt x="212" y="63"/>
                        <a:pt x="212" y="41"/>
                      </a:cubicBezTo>
                      <a:close/>
                    </a:path>
                  </a:pathLst>
                </a:cu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62" name="Line 250"/>
                <p:cNvSpPr>
                  <a:spLocks noChangeShapeType="1"/>
                </p:cNvSpPr>
                <p:nvPr/>
              </p:nvSpPr>
              <p:spPr bwMode="auto">
                <a:xfrm flipV="1">
                  <a:off x="4978" y="3029"/>
                  <a:ext cx="0" cy="101"/>
                </a:xfrm>
                <a:prstGeom prst="line">
                  <a:avLst/>
                </a:pr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63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33" y="3366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  <p:grpSp>
            <p:nvGrpSpPr>
              <p:cNvPr id="764" name="Group 202"/>
              <p:cNvGrpSpPr>
                <a:grpSpLocks noChangeAspect="1"/>
              </p:cNvGrpSpPr>
              <p:nvPr/>
            </p:nvGrpSpPr>
            <p:grpSpPr bwMode="auto">
              <a:xfrm>
                <a:off x="7764255" y="3353148"/>
                <a:ext cx="793750" cy="917578"/>
                <a:chOff x="4733" y="2962"/>
                <a:chExt cx="500" cy="578"/>
              </a:xfrm>
            </p:grpSpPr>
            <p:sp>
              <p:nvSpPr>
                <p:cNvPr id="765" name="AutoShape 201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780" y="2962"/>
                  <a:ext cx="453" cy="3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66" name="Rectangle 211"/>
                <p:cNvSpPr>
                  <a:spLocks noChangeArrowheads="1"/>
                </p:cNvSpPr>
                <p:nvPr/>
              </p:nvSpPr>
              <p:spPr bwMode="auto">
                <a:xfrm>
                  <a:off x="4948" y="3121"/>
                  <a:ext cx="62" cy="4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67" name="Rectangle 212"/>
                <p:cNvSpPr>
                  <a:spLocks noChangeArrowheads="1"/>
                </p:cNvSpPr>
                <p:nvPr/>
              </p:nvSpPr>
              <p:spPr bwMode="auto">
                <a:xfrm>
                  <a:off x="4948" y="3125"/>
                  <a:ext cx="62" cy="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68" name="Rectangle 213"/>
                <p:cNvSpPr>
                  <a:spLocks noChangeArrowheads="1"/>
                </p:cNvSpPr>
                <p:nvPr/>
              </p:nvSpPr>
              <p:spPr bwMode="auto">
                <a:xfrm>
                  <a:off x="4948" y="3130"/>
                  <a:ext cx="62" cy="5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69" name="Rectangle 214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62" cy="5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0" name="Rectangle 215"/>
                <p:cNvSpPr>
                  <a:spLocks noChangeArrowheads="1"/>
                </p:cNvSpPr>
                <p:nvPr/>
              </p:nvSpPr>
              <p:spPr bwMode="auto">
                <a:xfrm>
                  <a:off x="4948" y="3140"/>
                  <a:ext cx="62" cy="5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1" name="Rectangle 216"/>
                <p:cNvSpPr>
                  <a:spLocks noChangeArrowheads="1"/>
                </p:cNvSpPr>
                <p:nvPr/>
              </p:nvSpPr>
              <p:spPr bwMode="auto">
                <a:xfrm>
                  <a:off x="4948" y="3145"/>
                  <a:ext cx="62" cy="4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2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48" y="3149"/>
                  <a:ext cx="62" cy="5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3" name="Rectangle 218"/>
                <p:cNvSpPr>
                  <a:spLocks noChangeArrowheads="1"/>
                </p:cNvSpPr>
                <p:nvPr/>
              </p:nvSpPr>
              <p:spPr bwMode="auto">
                <a:xfrm>
                  <a:off x="4948" y="3154"/>
                  <a:ext cx="62" cy="5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4" name="Oval 219"/>
                <p:cNvSpPr>
                  <a:spLocks noChangeArrowheads="1"/>
                </p:cNvSpPr>
                <p:nvPr/>
              </p:nvSpPr>
              <p:spPr bwMode="auto">
                <a:xfrm>
                  <a:off x="4954" y="3130"/>
                  <a:ext cx="49" cy="28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5" name="Rectangle 220"/>
                <p:cNvSpPr>
                  <a:spLocks noChangeArrowheads="1"/>
                </p:cNvSpPr>
                <p:nvPr/>
              </p:nvSpPr>
              <p:spPr bwMode="auto">
                <a:xfrm>
                  <a:off x="4924" y="3135"/>
                  <a:ext cx="5" cy="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6" name="Rectangle 221"/>
                <p:cNvSpPr>
                  <a:spLocks noChangeArrowheads="1"/>
                </p:cNvSpPr>
                <p:nvPr/>
              </p:nvSpPr>
              <p:spPr bwMode="auto">
                <a:xfrm>
                  <a:off x="4929" y="3135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7" name="Rectangle 222"/>
                <p:cNvSpPr>
                  <a:spLocks noChangeArrowheads="1"/>
                </p:cNvSpPr>
                <p:nvPr/>
              </p:nvSpPr>
              <p:spPr bwMode="auto">
                <a:xfrm>
                  <a:off x="4934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8" name="Rectangle 223"/>
                <p:cNvSpPr>
                  <a:spLocks noChangeArrowheads="1"/>
                </p:cNvSpPr>
                <p:nvPr/>
              </p:nvSpPr>
              <p:spPr bwMode="auto">
                <a:xfrm>
                  <a:off x="4939" y="3135"/>
                  <a:ext cx="4" cy="206"/>
                </a:xfrm>
                <a:prstGeom prst="rect">
                  <a:avLst/>
                </a:prstGeom>
                <a:solidFill>
                  <a:srgbClr val="FB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79" name="Rectangle 224"/>
                <p:cNvSpPr>
                  <a:spLocks noChangeArrowheads="1"/>
                </p:cNvSpPr>
                <p:nvPr/>
              </p:nvSpPr>
              <p:spPr bwMode="auto">
                <a:xfrm>
                  <a:off x="4943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0" name="Rectangle 225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1" name="Rectangle 226"/>
                <p:cNvSpPr>
                  <a:spLocks noChangeArrowheads="1"/>
                </p:cNvSpPr>
                <p:nvPr/>
              </p:nvSpPr>
              <p:spPr bwMode="auto">
                <a:xfrm>
                  <a:off x="4953" y="3135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2" name="Rectangle 227"/>
                <p:cNvSpPr>
                  <a:spLocks noChangeArrowheads="1"/>
                </p:cNvSpPr>
                <p:nvPr/>
              </p:nvSpPr>
              <p:spPr bwMode="auto">
                <a:xfrm>
                  <a:off x="4958" y="3135"/>
                  <a:ext cx="5" cy="206"/>
                </a:xfrm>
                <a:prstGeom prst="rect">
                  <a:avLst/>
                </a:prstGeom>
                <a:solidFill>
                  <a:srgbClr val="F6F6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3" name="Rectangle 228"/>
                <p:cNvSpPr>
                  <a:spLocks noChangeArrowheads="1"/>
                </p:cNvSpPr>
                <p:nvPr/>
              </p:nvSpPr>
              <p:spPr bwMode="auto">
                <a:xfrm>
                  <a:off x="4963" y="3135"/>
                  <a:ext cx="4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4" name="Rectangle 229"/>
                <p:cNvSpPr>
                  <a:spLocks noChangeArrowheads="1"/>
                </p:cNvSpPr>
                <p:nvPr/>
              </p:nvSpPr>
              <p:spPr bwMode="auto">
                <a:xfrm>
                  <a:off x="4967" y="3135"/>
                  <a:ext cx="5" cy="206"/>
                </a:xfrm>
                <a:prstGeom prst="rect">
                  <a:avLst/>
                </a:prstGeom>
                <a:solidFill>
                  <a:srgbClr val="F3F3F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5" name="Rectangle 230"/>
                <p:cNvSpPr>
                  <a:spLocks noChangeArrowheads="1"/>
                </p:cNvSpPr>
                <p:nvPr/>
              </p:nvSpPr>
              <p:spPr bwMode="auto">
                <a:xfrm>
                  <a:off x="4972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6" name="Rectangle 231"/>
                <p:cNvSpPr>
                  <a:spLocks noChangeArrowheads="1"/>
                </p:cNvSpPr>
                <p:nvPr/>
              </p:nvSpPr>
              <p:spPr bwMode="auto">
                <a:xfrm>
                  <a:off x="4977" y="3135"/>
                  <a:ext cx="5" cy="206"/>
                </a:xfrm>
                <a:prstGeom prst="rect">
                  <a:avLst/>
                </a:prstGeom>
                <a:solidFill>
                  <a:srgbClr val="F0F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7" name="Rectangle 232"/>
                <p:cNvSpPr>
                  <a:spLocks noChangeArrowheads="1"/>
                </p:cNvSpPr>
                <p:nvPr/>
              </p:nvSpPr>
              <p:spPr bwMode="auto">
                <a:xfrm>
                  <a:off x="4982" y="3135"/>
                  <a:ext cx="4" cy="206"/>
                </a:xfrm>
                <a:prstGeom prst="rect">
                  <a:avLst/>
                </a:prstGeom>
                <a:solidFill>
                  <a:srgbClr val="F1F1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8" name="Rectangle 233"/>
                <p:cNvSpPr>
                  <a:spLocks noChangeArrowheads="1"/>
                </p:cNvSpPr>
                <p:nvPr/>
              </p:nvSpPr>
              <p:spPr bwMode="auto">
                <a:xfrm>
                  <a:off x="4986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89" name="Rectangle 234"/>
                <p:cNvSpPr>
                  <a:spLocks noChangeArrowheads="1"/>
                </p:cNvSpPr>
                <p:nvPr/>
              </p:nvSpPr>
              <p:spPr bwMode="auto">
                <a:xfrm>
                  <a:off x="4991" y="3135"/>
                  <a:ext cx="5" cy="206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0" name="Rectangle 235"/>
                <p:cNvSpPr>
                  <a:spLocks noChangeArrowheads="1"/>
                </p:cNvSpPr>
                <p:nvPr/>
              </p:nvSpPr>
              <p:spPr bwMode="auto">
                <a:xfrm>
                  <a:off x="4996" y="3135"/>
                  <a:ext cx="5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1" name="Rectangle 236"/>
                <p:cNvSpPr>
                  <a:spLocks noChangeArrowheads="1"/>
                </p:cNvSpPr>
                <p:nvPr/>
              </p:nvSpPr>
              <p:spPr bwMode="auto">
                <a:xfrm>
                  <a:off x="5001" y="3135"/>
                  <a:ext cx="5" cy="206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2" name="Rectangle 237"/>
                <p:cNvSpPr>
                  <a:spLocks noChangeArrowheads="1"/>
                </p:cNvSpPr>
                <p:nvPr/>
              </p:nvSpPr>
              <p:spPr bwMode="auto">
                <a:xfrm>
                  <a:off x="5006" y="3135"/>
                  <a:ext cx="4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3" name="Rectangle 238"/>
                <p:cNvSpPr>
                  <a:spLocks noChangeArrowheads="1"/>
                </p:cNvSpPr>
                <p:nvPr/>
              </p:nvSpPr>
              <p:spPr bwMode="auto">
                <a:xfrm>
                  <a:off x="5010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4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15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5" name="Rectangle 240"/>
                <p:cNvSpPr>
                  <a:spLocks noChangeArrowheads="1"/>
                </p:cNvSpPr>
                <p:nvPr/>
              </p:nvSpPr>
              <p:spPr bwMode="auto">
                <a:xfrm>
                  <a:off x="5020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6" name="Rectangle 241"/>
                <p:cNvSpPr>
                  <a:spLocks noChangeArrowheads="1"/>
                </p:cNvSpPr>
                <p:nvPr/>
              </p:nvSpPr>
              <p:spPr bwMode="auto">
                <a:xfrm>
                  <a:off x="5025" y="3135"/>
                  <a:ext cx="5" cy="206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7" name="Rectangle 242"/>
                <p:cNvSpPr>
                  <a:spLocks noChangeArrowheads="1"/>
                </p:cNvSpPr>
                <p:nvPr/>
              </p:nvSpPr>
              <p:spPr bwMode="auto">
                <a:xfrm>
                  <a:off x="5030" y="3135"/>
                  <a:ext cx="4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98" name="Freeform 243"/>
                <p:cNvSpPr>
                  <a:spLocks/>
                </p:cNvSpPr>
                <p:nvPr/>
              </p:nvSpPr>
              <p:spPr bwMode="auto">
                <a:xfrm>
                  <a:off x="4927" y="3142"/>
                  <a:ext cx="100" cy="198"/>
                </a:xfrm>
                <a:custGeom>
                  <a:avLst/>
                  <a:gdLst>
                    <a:gd name="T0" fmla="*/ 326 w 333"/>
                    <a:gd name="T1" fmla="*/ 551 h 657"/>
                    <a:gd name="T2" fmla="*/ 246 w 333"/>
                    <a:gd name="T3" fmla="*/ 7 h 657"/>
                    <a:gd name="T4" fmla="*/ 252 w 333"/>
                    <a:gd name="T5" fmla="*/ 0 h 657"/>
                    <a:gd name="T6" fmla="*/ 133 w 333"/>
                    <a:gd name="T7" fmla="*/ 42 h 657"/>
                    <a:gd name="T8" fmla="*/ 91 w 333"/>
                    <a:gd name="T9" fmla="*/ 0 h 657"/>
                    <a:gd name="T10" fmla="*/ 86 w 333"/>
                    <a:gd name="T11" fmla="*/ 7 h 657"/>
                    <a:gd name="T12" fmla="*/ 6 w 333"/>
                    <a:gd name="T13" fmla="*/ 551 h 657"/>
                    <a:gd name="T14" fmla="*/ 11 w 333"/>
                    <a:gd name="T15" fmla="*/ 546 h 657"/>
                    <a:gd name="T16" fmla="*/ 150 w 333"/>
                    <a:gd name="T17" fmla="*/ 650 h 657"/>
                    <a:gd name="T18" fmla="*/ 332 w 333"/>
                    <a:gd name="T19" fmla="*/ 570 h 657"/>
                    <a:gd name="T20" fmla="*/ 332 w 333"/>
                    <a:gd name="T21" fmla="*/ 546 h 657"/>
                    <a:gd name="T22" fmla="*/ 326 w 333"/>
                    <a:gd name="T23" fmla="*/ 551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" h="657">
                      <a:moveTo>
                        <a:pt x="326" y="551"/>
                      </a:moveTo>
                      <a:lnTo>
                        <a:pt x="246" y="7"/>
                      </a:lnTo>
                      <a:lnTo>
                        <a:pt x="252" y="0"/>
                      </a:lnTo>
                      <a:cubicBezTo>
                        <a:pt x="231" y="45"/>
                        <a:pt x="177" y="63"/>
                        <a:pt x="133" y="42"/>
                      </a:cubicBezTo>
                      <a:cubicBezTo>
                        <a:pt x="115" y="33"/>
                        <a:pt x="100" y="19"/>
                        <a:pt x="91" y="0"/>
                      </a:cubicBezTo>
                      <a:lnTo>
                        <a:pt x="86" y="7"/>
                      </a:lnTo>
                      <a:lnTo>
                        <a:pt x="6" y="551"/>
                      </a:lnTo>
                      <a:lnTo>
                        <a:pt x="11" y="546"/>
                      </a:lnTo>
                      <a:cubicBezTo>
                        <a:pt x="0" y="597"/>
                        <a:pt x="62" y="643"/>
                        <a:pt x="150" y="650"/>
                      </a:cubicBezTo>
                      <a:cubicBezTo>
                        <a:pt x="239" y="657"/>
                        <a:pt x="320" y="621"/>
                        <a:pt x="332" y="570"/>
                      </a:cubicBezTo>
                      <a:cubicBezTo>
                        <a:pt x="333" y="562"/>
                        <a:pt x="333" y="554"/>
                        <a:pt x="332" y="546"/>
                      </a:cubicBezTo>
                      <a:lnTo>
                        <a:pt x="326" y="551"/>
                      </a:lnTo>
                      <a:close/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pic>
              <p:nvPicPr>
                <p:cNvPr id="799" name="Picture 244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00" name="Picture 245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01" name="Oval 246"/>
                <p:cNvSpPr>
                  <a:spLocks noChangeArrowheads="1"/>
                </p:cNvSpPr>
                <p:nvPr/>
              </p:nvSpPr>
              <p:spPr bwMode="auto">
                <a:xfrm>
                  <a:off x="4966" y="3005"/>
                  <a:ext cx="25" cy="24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02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4977" y="3029"/>
                  <a:ext cx="0" cy="116"/>
                </a:xfrm>
                <a:prstGeom prst="lin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03" name="Freeform 248"/>
                <p:cNvSpPr>
                  <a:spLocks noEditPoints="1"/>
                </p:cNvSpPr>
                <p:nvPr/>
              </p:nvSpPr>
              <p:spPr bwMode="auto">
                <a:xfrm>
                  <a:off x="4912" y="2974"/>
                  <a:ext cx="133" cy="86"/>
                </a:xfrm>
                <a:custGeom>
                  <a:avLst/>
                  <a:gdLst>
                    <a:gd name="T0" fmla="*/ 136 w 443"/>
                    <a:gd name="T1" fmla="*/ 57 h 286"/>
                    <a:gd name="T2" fmla="*/ 136 w 443"/>
                    <a:gd name="T3" fmla="*/ 229 h 286"/>
                    <a:gd name="T4" fmla="*/ 136 w 443"/>
                    <a:gd name="T5" fmla="*/ 229 h 286"/>
                    <a:gd name="T6" fmla="*/ 307 w 443"/>
                    <a:gd name="T7" fmla="*/ 229 h 286"/>
                    <a:gd name="T8" fmla="*/ 307 w 443"/>
                    <a:gd name="T9" fmla="*/ 57 h 286"/>
                    <a:gd name="T10" fmla="*/ 79 w 443"/>
                    <a:gd name="T11" fmla="*/ 0 h 286"/>
                    <a:gd name="T12" fmla="*/ 79 w 443"/>
                    <a:gd name="T13" fmla="*/ 286 h 286"/>
                    <a:gd name="T14" fmla="*/ 79 w 443"/>
                    <a:gd name="T15" fmla="*/ 286 h 286"/>
                    <a:gd name="T16" fmla="*/ 364 w 443"/>
                    <a:gd name="T17" fmla="*/ 286 h 286"/>
                    <a:gd name="T18" fmla="*/ 364 w 443"/>
                    <a:gd name="T1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286">
                      <a:moveTo>
                        <a:pt x="136" y="57"/>
                      </a:moveTo>
                      <a:cubicBezTo>
                        <a:pt x="88" y="105"/>
                        <a:pt x="88" y="181"/>
                        <a:pt x="136" y="229"/>
                      </a:cubicBezTo>
                      <a:cubicBezTo>
                        <a:pt x="136" y="229"/>
                        <a:pt x="136" y="229"/>
                        <a:pt x="136" y="229"/>
                      </a:cubicBezTo>
                      <a:moveTo>
                        <a:pt x="307" y="229"/>
                      </a:moveTo>
                      <a:cubicBezTo>
                        <a:pt x="354" y="181"/>
                        <a:pt x="354" y="105"/>
                        <a:pt x="307" y="57"/>
                      </a:cubicBezTo>
                      <a:moveTo>
                        <a:pt x="79" y="0"/>
                      </a:moveTo>
                      <a:cubicBezTo>
                        <a:pt x="0" y="79"/>
                        <a:pt x="0" y="207"/>
                        <a:pt x="79" y="286"/>
                      </a:cubicBezTo>
                      <a:cubicBezTo>
                        <a:pt x="79" y="286"/>
                        <a:pt x="79" y="286"/>
                        <a:pt x="79" y="286"/>
                      </a:cubicBezTo>
                      <a:moveTo>
                        <a:pt x="364" y="286"/>
                      </a:moveTo>
                      <a:cubicBezTo>
                        <a:pt x="443" y="207"/>
                        <a:pt x="443" y="79"/>
                        <a:pt x="364" y="0"/>
                      </a:cubicBezTo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04" name="Freeform 249"/>
                <p:cNvSpPr>
                  <a:spLocks noEditPoints="1"/>
                </p:cNvSpPr>
                <p:nvPr/>
              </p:nvSpPr>
              <p:spPr bwMode="auto">
                <a:xfrm>
                  <a:off x="4927" y="3005"/>
                  <a:ext cx="100" cy="335"/>
                </a:xfrm>
                <a:custGeom>
                  <a:avLst/>
                  <a:gdLst>
                    <a:gd name="T0" fmla="*/ 171 w 333"/>
                    <a:gd name="T1" fmla="*/ 417 h 1116"/>
                    <a:gd name="T2" fmla="*/ 91 w 333"/>
                    <a:gd name="T3" fmla="*/ 459 h 1116"/>
                    <a:gd name="T4" fmla="*/ 91 w 333"/>
                    <a:gd name="T5" fmla="*/ 459 h 1116"/>
                    <a:gd name="T6" fmla="*/ 11 w 333"/>
                    <a:gd name="T7" fmla="*/ 1005 h 1116"/>
                    <a:gd name="T8" fmla="*/ 150 w 333"/>
                    <a:gd name="T9" fmla="*/ 1109 h 1116"/>
                    <a:gd name="T10" fmla="*/ 332 w 333"/>
                    <a:gd name="T11" fmla="*/ 1029 h 1116"/>
                    <a:gd name="T12" fmla="*/ 332 w 333"/>
                    <a:gd name="T13" fmla="*/ 1005 h 1116"/>
                    <a:gd name="T14" fmla="*/ 332 w 333"/>
                    <a:gd name="T15" fmla="*/ 1005 h 1116"/>
                    <a:gd name="T16" fmla="*/ 252 w 333"/>
                    <a:gd name="T17" fmla="*/ 463 h 1116"/>
                    <a:gd name="T18" fmla="*/ 171 w 333"/>
                    <a:gd name="T19" fmla="*/ 417 h 1116"/>
                    <a:gd name="T20" fmla="*/ 212 w 333"/>
                    <a:gd name="T21" fmla="*/ 41 h 1116"/>
                    <a:gd name="T22" fmla="*/ 171 w 333"/>
                    <a:gd name="T23" fmla="*/ 0 h 1116"/>
                    <a:gd name="T24" fmla="*/ 131 w 333"/>
                    <a:gd name="T25" fmla="*/ 41 h 1116"/>
                    <a:gd name="T26" fmla="*/ 171 w 333"/>
                    <a:gd name="T27" fmla="*/ 81 h 1116"/>
                    <a:gd name="T28" fmla="*/ 212 w 333"/>
                    <a:gd name="T29" fmla="*/ 41 h 1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3" h="1116">
                      <a:moveTo>
                        <a:pt x="171" y="417"/>
                      </a:moveTo>
                      <a:cubicBezTo>
                        <a:pt x="130" y="417"/>
                        <a:pt x="95" y="435"/>
                        <a:pt x="91" y="459"/>
                      </a:cubicBezTo>
                      <a:lnTo>
                        <a:pt x="91" y="459"/>
                      </a:lnTo>
                      <a:lnTo>
                        <a:pt x="11" y="1005"/>
                      </a:lnTo>
                      <a:cubicBezTo>
                        <a:pt x="0" y="1056"/>
                        <a:pt x="62" y="1102"/>
                        <a:pt x="150" y="1109"/>
                      </a:cubicBezTo>
                      <a:cubicBezTo>
                        <a:pt x="239" y="1116"/>
                        <a:pt x="320" y="1080"/>
                        <a:pt x="332" y="1029"/>
                      </a:cubicBezTo>
                      <a:cubicBezTo>
                        <a:pt x="333" y="1021"/>
                        <a:pt x="333" y="1013"/>
                        <a:pt x="332" y="1005"/>
                      </a:cubicBezTo>
                      <a:lnTo>
                        <a:pt x="332" y="1005"/>
                      </a:lnTo>
                      <a:lnTo>
                        <a:pt x="252" y="463"/>
                      </a:lnTo>
                      <a:cubicBezTo>
                        <a:pt x="252" y="438"/>
                        <a:pt x="216" y="417"/>
                        <a:pt x="171" y="417"/>
                      </a:cubicBezTo>
                      <a:moveTo>
                        <a:pt x="212" y="41"/>
                      </a:moveTo>
                      <a:cubicBezTo>
                        <a:pt x="212" y="19"/>
                        <a:pt x="194" y="0"/>
                        <a:pt x="171" y="0"/>
                      </a:cubicBezTo>
                      <a:cubicBezTo>
                        <a:pt x="149" y="0"/>
                        <a:pt x="131" y="19"/>
                        <a:pt x="131" y="41"/>
                      </a:cubicBezTo>
                      <a:cubicBezTo>
                        <a:pt x="131" y="63"/>
                        <a:pt x="149" y="81"/>
                        <a:pt x="171" y="81"/>
                      </a:cubicBezTo>
                      <a:cubicBezTo>
                        <a:pt x="194" y="81"/>
                        <a:pt x="212" y="63"/>
                        <a:pt x="212" y="41"/>
                      </a:cubicBezTo>
                      <a:close/>
                    </a:path>
                  </a:pathLst>
                </a:cu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05" name="Line 250"/>
                <p:cNvSpPr>
                  <a:spLocks noChangeShapeType="1"/>
                </p:cNvSpPr>
                <p:nvPr/>
              </p:nvSpPr>
              <p:spPr bwMode="auto">
                <a:xfrm flipV="1">
                  <a:off x="4978" y="3029"/>
                  <a:ext cx="0" cy="101"/>
                </a:xfrm>
                <a:prstGeom prst="line">
                  <a:avLst/>
                </a:pr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06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33" y="3366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  <p:grpSp>
            <p:nvGrpSpPr>
              <p:cNvPr id="1263" name="Group 254"/>
              <p:cNvGrpSpPr>
                <a:grpSpLocks noChangeAspect="1"/>
              </p:cNvGrpSpPr>
              <p:nvPr/>
            </p:nvGrpSpPr>
            <p:grpSpPr bwMode="auto">
              <a:xfrm>
                <a:off x="8321676" y="4000500"/>
                <a:ext cx="795338" cy="844550"/>
                <a:chOff x="5242" y="2520"/>
                <a:chExt cx="501" cy="532"/>
              </a:xfrm>
            </p:grpSpPr>
            <p:sp>
              <p:nvSpPr>
                <p:cNvPr id="1264" name="AutoShape 25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5244" y="2520"/>
                  <a:ext cx="499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67" name="Line 257"/>
                <p:cNvSpPr>
                  <a:spLocks noChangeShapeType="1"/>
                </p:cNvSpPr>
                <p:nvPr/>
              </p:nvSpPr>
              <p:spPr bwMode="auto">
                <a:xfrm>
                  <a:off x="5338" y="2573"/>
                  <a:ext cx="0" cy="77"/>
                </a:xfrm>
                <a:prstGeom prst="line">
                  <a:avLst/>
                </a:prstGeom>
                <a:noFill/>
                <a:ln w="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75" name="Rectangle 263"/>
                <p:cNvSpPr>
                  <a:spLocks noChangeArrowheads="1"/>
                </p:cNvSpPr>
                <p:nvPr/>
              </p:nvSpPr>
              <p:spPr bwMode="auto">
                <a:xfrm>
                  <a:off x="5458" y="2679"/>
                  <a:ext cx="62" cy="4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76" name="Rectangle 264"/>
                <p:cNvSpPr>
                  <a:spLocks noChangeArrowheads="1"/>
                </p:cNvSpPr>
                <p:nvPr/>
              </p:nvSpPr>
              <p:spPr bwMode="auto">
                <a:xfrm>
                  <a:off x="5458" y="2683"/>
                  <a:ext cx="62" cy="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77" name="Rectangle 265"/>
                <p:cNvSpPr>
                  <a:spLocks noChangeArrowheads="1"/>
                </p:cNvSpPr>
                <p:nvPr/>
              </p:nvSpPr>
              <p:spPr bwMode="auto">
                <a:xfrm>
                  <a:off x="5458" y="2688"/>
                  <a:ext cx="62" cy="5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78" name="Rectangle 266"/>
                <p:cNvSpPr>
                  <a:spLocks noChangeArrowheads="1"/>
                </p:cNvSpPr>
                <p:nvPr/>
              </p:nvSpPr>
              <p:spPr bwMode="auto">
                <a:xfrm>
                  <a:off x="5458" y="2693"/>
                  <a:ext cx="62" cy="5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79" name="Rectangle 267"/>
                <p:cNvSpPr>
                  <a:spLocks noChangeArrowheads="1"/>
                </p:cNvSpPr>
                <p:nvPr/>
              </p:nvSpPr>
              <p:spPr bwMode="auto">
                <a:xfrm>
                  <a:off x="5458" y="2698"/>
                  <a:ext cx="62" cy="5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04" name="Rectangle 268"/>
                <p:cNvSpPr>
                  <a:spLocks noChangeArrowheads="1"/>
                </p:cNvSpPr>
                <p:nvPr/>
              </p:nvSpPr>
              <p:spPr bwMode="auto">
                <a:xfrm>
                  <a:off x="5458" y="2703"/>
                  <a:ext cx="62" cy="4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05" name="Rectangle 269"/>
                <p:cNvSpPr>
                  <a:spLocks noChangeArrowheads="1"/>
                </p:cNvSpPr>
                <p:nvPr/>
              </p:nvSpPr>
              <p:spPr bwMode="auto">
                <a:xfrm>
                  <a:off x="5458" y="2707"/>
                  <a:ext cx="62" cy="5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06" name="Rectangle 270"/>
                <p:cNvSpPr>
                  <a:spLocks noChangeArrowheads="1"/>
                </p:cNvSpPr>
                <p:nvPr/>
              </p:nvSpPr>
              <p:spPr bwMode="auto">
                <a:xfrm>
                  <a:off x="5458" y="2712"/>
                  <a:ext cx="62" cy="5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07" name="Oval 271"/>
                <p:cNvSpPr>
                  <a:spLocks noChangeArrowheads="1"/>
                </p:cNvSpPr>
                <p:nvPr/>
              </p:nvSpPr>
              <p:spPr bwMode="auto">
                <a:xfrm>
                  <a:off x="5464" y="2688"/>
                  <a:ext cx="48" cy="28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08" name="Rectangle 272"/>
                <p:cNvSpPr>
                  <a:spLocks noChangeArrowheads="1"/>
                </p:cNvSpPr>
                <p:nvPr/>
              </p:nvSpPr>
              <p:spPr bwMode="auto">
                <a:xfrm>
                  <a:off x="5434" y="2693"/>
                  <a:ext cx="4" cy="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09" name="Rectangle 273"/>
                <p:cNvSpPr>
                  <a:spLocks noChangeArrowheads="1"/>
                </p:cNvSpPr>
                <p:nvPr/>
              </p:nvSpPr>
              <p:spPr bwMode="auto">
                <a:xfrm>
                  <a:off x="5438" y="2693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0" name="Rectangle 274"/>
                <p:cNvSpPr>
                  <a:spLocks noChangeArrowheads="1"/>
                </p:cNvSpPr>
                <p:nvPr/>
              </p:nvSpPr>
              <p:spPr bwMode="auto">
                <a:xfrm>
                  <a:off x="5443" y="2693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1" name="Rectangle 275"/>
                <p:cNvSpPr>
                  <a:spLocks noChangeArrowheads="1"/>
                </p:cNvSpPr>
                <p:nvPr/>
              </p:nvSpPr>
              <p:spPr bwMode="auto">
                <a:xfrm>
                  <a:off x="5448" y="2693"/>
                  <a:ext cx="5" cy="206"/>
                </a:xfrm>
                <a:prstGeom prst="rect">
                  <a:avLst/>
                </a:prstGeom>
                <a:solidFill>
                  <a:srgbClr val="FB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2" name="Rectangle 276"/>
                <p:cNvSpPr>
                  <a:spLocks noChangeArrowheads="1"/>
                </p:cNvSpPr>
                <p:nvPr/>
              </p:nvSpPr>
              <p:spPr bwMode="auto">
                <a:xfrm>
                  <a:off x="5453" y="2693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3" name="Rectangle 277"/>
                <p:cNvSpPr>
                  <a:spLocks noChangeArrowheads="1"/>
                </p:cNvSpPr>
                <p:nvPr/>
              </p:nvSpPr>
              <p:spPr bwMode="auto">
                <a:xfrm>
                  <a:off x="5458" y="2693"/>
                  <a:ext cx="4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4" name="Rectangle 278"/>
                <p:cNvSpPr>
                  <a:spLocks noChangeArrowheads="1"/>
                </p:cNvSpPr>
                <p:nvPr/>
              </p:nvSpPr>
              <p:spPr bwMode="auto">
                <a:xfrm>
                  <a:off x="5462" y="2693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5" name="Rectangle 279"/>
                <p:cNvSpPr>
                  <a:spLocks noChangeArrowheads="1"/>
                </p:cNvSpPr>
                <p:nvPr/>
              </p:nvSpPr>
              <p:spPr bwMode="auto">
                <a:xfrm>
                  <a:off x="5467" y="2693"/>
                  <a:ext cx="5" cy="206"/>
                </a:xfrm>
                <a:prstGeom prst="rect">
                  <a:avLst/>
                </a:prstGeom>
                <a:solidFill>
                  <a:srgbClr val="F6F6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6" name="Rectangle 280"/>
                <p:cNvSpPr>
                  <a:spLocks noChangeArrowheads="1"/>
                </p:cNvSpPr>
                <p:nvPr/>
              </p:nvSpPr>
              <p:spPr bwMode="auto">
                <a:xfrm>
                  <a:off x="5472" y="2693"/>
                  <a:ext cx="5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7" name="Rectangle 281"/>
                <p:cNvSpPr>
                  <a:spLocks noChangeArrowheads="1"/>
                </p:cNvSpPr>
                <p:nvPr/>
              </p:nvSpPr>
              <p:spPr bwMode="auto">
                <a:xfrm>
                  <a:off x="5477" y="2693"/>
                  <a:ext cx="5" cy="206"/>
                </a:xfrm>
                <a:prstGeom prst="rect">
                  <a:avLst/>
                </a:prstGeom>
                <a:solidFill>
                  <a:srgbClr val="F3F3F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8" name="Rectangle 282"/>
                <p:cNvSpPr>
                  <a:spLocks noChangeArrowheads="1"/>
                </p:cNvSpPr>
                <p:nvPr/>
              </p:nvSpPr>
              <p:spPr bwMode="auto">
                <a:xfrm>
                  <a:off x="5482" y="2693"/>
                  <a:ext cx="4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19" name="Rectangle 283"/>
                <p:cNvSpPr>
                  <a:spLocks noChangeArrowheads="1"/>
                </p:cNvSpPr>
                <p:nvPr/>
              </p:nvSpPr>
              <p:spPr bwMode="auto">
                <a:xfrm>
                  <a:off x="5486" y="2693"/>
                  <a:ext cx="5" cy="206"/>
                </a:xfrm>
                <a:prstGeom prst="rect">
                  <a:avLst/>
                </a:prstGeom>
                <a:solidFill>
                  <a:srgbClr val="F0F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20" name="Rectangle 284"/>
                <p:cNvSpPr>
                  <a:spLocks noChangeArrowheads="1"/>
                </p:cNvSpPr>
                <p:nvPr/>
              </p:nvSpPr>
              <p:spPr bwMode="auto">
                <a:xfrm>
                  <a:off x="5491" y="2693"/>
                  <a:ext cx="5" cy="206"/>
                </a:xfrm>
                <a:prstGeom prst="rect">
                  <a:avLst/>
                </a:prstGeom>
                <a:solidFill>
                  <a:srgbClr val="F1F1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07" name="Rectangle 285"/>
                <p:cNvSpPr>
                  <a:spLocks noChangeArrowheads="1"/>
                </p:cNvSpPr>
                <p:nvPr/>
              </p:nvSpPr>
              <p:spPr bwMode="auto">
                <a:xfrm>
                  <a:off x="5496" y="2693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08" name="Rectangle 286"/>
                <p:cNvSpPr>
                  <a:spLocks noChangeArrowheads="1"/>
                </p:cNvSpPr>
                <p:nvPr/>
              </p:nvSpPr>
              <p:spPr bwMode="auto">
                <a:xfrm>
                  <a:off x="5501" y="2693"/>
                  <a:ext cx="5" cy="206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09" name="Rectangle 287"/>
                <p:cNvSpPr>
                  <a:spLocks noChangeArrowheads="1"/>
                </p:cNvSpPr>
                <p:nvPr/>
              </p:nvSpPr>
              <p:spPr bwMode="auto">
                <a:xfrm>
                  <a:off x="5506" y="2693"/>
                  <a:ext cx="4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0" name="Rectangle 288"/>
                <p:cNvSpPr>
                  <a:spLocks noChangeArrowheads="1"/>
                </p:cNvSpPr>
                <p:nvPr/>
              </p:nvSpPr>
              <p:spPr bwMode="auto">
                <a:xfrm>
                  <a:off x="5510" y="2693"/>
                  <a:ext cx="5" cy="206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1" name="Rectangle 289"/>
                <p:cNvSpPr>
                  <a:spLocks noChangeArrowheads="1"/>
                </p:cNvSpPr>
                <p:nvPr/>
              </p:nvSpPr>
              <p:spPr bwMode="auto">
                <a:xfrm>
                  <a:off x="5515" y="2693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2" name="Rectangle 290"/>
                <p:cNvSpPr>
                  <a:spLocks noChangeArrowheads="1"/>
                </p:cNvSpPr>
                <p:nvPr/>
              </p:nvSpPr>
              <p:spPr bwMode="auto">
                <a:xfrm>
                  <a:off x="5520" y="2693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3" name="Rectangle 291"/>
                <p:cNvSpPr>
                  <a:spLocks noChangeArrowheads="1"/>
                </p:cNvSpPr>
                <p:nvPr/>
              </p:nvSpPr>
              <p:spPr bwMode="auto">
                <a:xfrm>
                  <a:off x="5525" y="2693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4" name="Rectangle 292"/>
                <p:cNvSpPr>
                  <a:spLocks noChangeArrowheads="1"/>
                </p:cNvSpPr>
                <p:nvPr/>
              </p:nvSpPr>
              <p:spPr bwMode="auto">
                <a:xfrm>
                  <a:off x="5530" y="2693"/>
                  <a:ext cx="4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5" name="Rectangle 293"/>
                <p:cNvSpPr>
                  <a:spLocks noChangeArrowheads="1"/>
                </p:cNvSpPr>
                <p:nvPr/>
              </p:nvSpPr>
              <p:spPr bwMode="auto">
                <a:xfrm>
                  <a:off x="5534" y="2693"/>
                  <a:ext cx="5" cy="206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6" name="Rectangle 294"/>
                <p:cNvSpPr>
                  <a:spLocks noChangeArrowheads="1"/>
                </p:cNvSpPr>
                <p:nvPr/>
              </p:nvSpPr>
              <p:spPr bwMode="auto">
                <a:xfrm>
                  <a:off x="5539" y="2693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7" name="Freeform 295"/>
                <p:cNvSpPr>
                  <a:spLocks/>
                </p:cNvSpPr>
                <p:nvPr/>
              </p:nvSpPr>
              <p:spPr bwMode="auto">
                <a:xfrm>
                  <a:off x="5437" y="2700"/>
                  <a:ext cx="100" cy="198"/>
                </a:xfrm>
                <a:custGeom>
                  <a:avLst/>
                  <a:gdLst>
                    <a:gd name="T0" fmla="*/ 326 w 333"/>
                    <a:gd name="T1" fmla="*/ 551 h 657"/>
                    <a:gd name="T2" fmla="*/ 246 w 333"/>
                    <a:gd name="T3" fmla="*/ 7 h 657"/>
                    <a:gd name="T4" fmla="*/ 252 w 333"/>
                    <a:gd name="T5" fmla="*/ 0 h 657"/>
                    <a:gd name="T6" fmla="*/ 133 w 333"/>
                    <a:gd name="T7" fmla="*/ 42 h 657"/>
                    <a:gd name="T8" fmla="*/ 91 w 333"/>
                    <a:gd name="T9" fmla="*/ 0 h 657"/>
                    <a:gd name="T10" fmla="*/ 86 w 333"/>
                    <a:gd name="T11" fmla="*/ 7 h 657"/>
                    <a:gd name="T12" fmla="*/ 6 w 333"/>
                    <a:gd name="T13" fmla="*/ 551 h 657"/>
                    <a:gd name="T14" fmla="*/ 11 w 333"/>
                    <a:gd name="T15" fmla="*/ 546 h 657"/>
                    <a:gd name="T16" fmla="*/ 150 w 333"/>
                    <a:gd name="T17" fmla="*/ 650 h 657"/>
                    <a:gd name="T18" fmla="*/ 332 w 333"/>
                    <a:gd name="T19" fmla="*/ 570 h 657"/>
                    <a:gd name="T20" fmla="*/ 332 w 333"/>
                    <a:gd name="T21" fmla="*/ 546 h 657"/>
                    <a:gd name="T22" fmla="*/ 326 w 333"/>
                    <a:gd name="T23" fmla="*/ 551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" h="657">
                      <a:moveTo>
                        <a:pt x="326" y="551"/>
                      </a:moveTo>
                      <a:lnTo>
                        <a:pt x="246" y="7"/>
                      </a:lnTo>
                      <a:lnTo>
                        <a:pt x="252" y="0"/>
                      </a:lnTo>
                      <a:cubicBezTo>
                        <a:pt x="231" y="45"/>
                        <a:pt x="177" y="63"/>
                        <a:pt x="133" y="42"/>
                      </a:cubicBezTo>
                      <a:cubicBezTo>
                        <a:pt x="115" y="33"/>
                        <a:pt x="100" y="19"/>
                        <a:pt x="91" y="0"/>
                      </a:cubicBezTo>
                      <a:lnTo>
                        <a:pt x="86" y="7"/>
                      </a:lnTo>
                      <a:lnTo>
                        <a:pt x="6" y="551"/>
                      </a:lnTo>
                      <a:lnTo>
                        <a:pt x="11" y="546"/>
                      </a:lnTo>
                      <a:cubicBezTo>
                        <a:pt x="0" y="597"/>
                        <a:pt x="62" y="643"/>
                        <a:pt x="150" y="650"/>
                      </a:cubicBezTo>
                      <a:cubicBezTo>
                        <a:pt x="239" y="657"/>
                        <a:pt x="320" y="621"/>
                        <a:pt x="332" y="570"/>
                      </a:cubicBezTo>
                      <a:cubicBezTo>
                        <a:pt x="333" y="562"/>
                        <a:pt x="333" y="554"/>
                        <a:pt x="332" y="546"/>
                      </a:cubicBezTo>
                      <a:lnTo>
                        <a:pt x="326" y="551"/>
                      </a:lnTo>
                      <a:close/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pic>
              <p:nvPicPr>
                <p:cNvPr id="1320" name="Picture 296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67" y="2554"/>
                  <a:ext cx="39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21" name="Picture 297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67" y="2554"/>
                  <a:ext cx="39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8" name="Oval 298"/>
                <p:cNvSpPr>
                  <a:spLocks noChangeArrowheads="1"/>
                </p:cNvSpPr>
                <p:nvPr/>
              </p:nvSpPr>
              <p:spPr bwMode="auto">
                <a:xfrm>
                  <a:off x="5476" y="2563"/>
                  <a:ext cx="24" cy="24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19" name="Line 299"/>
                <p:cNvSpPr>
                  <a:spLocks noChangeShapeType="1"/>
                </p:cNvSpPr>
                <p:nvPr/>
              </p:nvSpPr>
              <p:spPr bwMode="auto">
                <a:xfrm flipV="1">
                  <a:off x="5486" y="2587"/>
                  <a:ext cx="0" cy="116"/>
                </a:xfrm>
                <a:prstGeom prst="lin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20" name="Freeform 300"/>
                <p:cNvSpPr>
                  <a:spLocks noEditPoints="1"/>
                </p:cNvSpPr>
                <p:nvPr/>
              </p:nvSpPr>
              <p:spPr bwMode="auto">
                <a:xfrm>
                  <a:off x="5422" y="2532"/>
                  <a:ext cx="133" cy="86"/>
                </a:xfrm>
                <a:custGeom>
                  <a:avLst/>
                  <a:gdLst>
                    <a:gd name="T0" fmla="*/ 136 w 443"/>
                    <a:gd name="T1" fmla="*/ 57 h 286"/>
                    <a:gd name="T2" fmla="*/ 136 w 443"/>
                    <a:gd name="T3" fmla="*/ 229 h 286"/>
                    <a:gd name="T4" fmla="*/ 136 w 443"/>
                    <a:gd name="T5" fmla="*/ 229 h 286"/>
                    <a:gd name="T6" fmla="*/ 307 w 443"/>
                    <a:gd name="T7" fmla="*/ 229 h 286"/>
                    <a:gd name="T8" fmla="*/ 307 w 443"/>
                    <a:gd name="T9" fmla="*/ 57 h 286"/>
                    <a:gd name="T10" fmla="*/ 79 w 443"/>
                    <a:gd name="T11" fmla="*/ 0 h 286"/>
                    <a:gd name="T12" fmla="*/ 79 w 443"/>
                    <a:gd name="T13" fmla="*/ 286 h 286"/>
                    <a:gd name="T14" fmla="*/ 79 w 443"/>
                    <a:gd name="T15" fmla="*/ 286 h 286"/>
                    <a:gd name="T16" fmla="*/ 364 w 443"/>
                    <a:gd name="T17" fmla="*/ 286 h 286"/>
                    <a:gd name="T18" fmla="*/ 364 w 443"/>
                    <a:gd name="T1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286">
                      <a:moveTo>
                        <a:pt x="136" y="57"/>
                      </a:moveTo>
                      <a:cubicBezTo>
                        <a:pt x="88" y="105"/>
                        <a:pt x="88" y="181"/>
                        <a:pt x="136" y="229"/>
                      </a:cubicBezTo>
                      <a:cubicBezTo>
                        <a:pt x="136" y="229"/>
                        <a:pt x="136" y="229"/>
                        <a:pt x="136" y="229"/>
                      </a:cubicBezTo>
                      <a:moveTo>
                        <a:pt x="307" y="229"/>
                      </a:moveTo>
                      <a:cubicBezTo>
                        <a:pt x="354" y="181"/>
                        <a:pt x="354" y="105"/>
                        <a:pt x="307" y="57"/>
                      </a:cubicBezTo>
                      <a:moveTo>
                        <a:pt x="79" y="0"/>
                      </a:moveTo>
                      <a:cubicBezTo>
                        <a:pt x="0" y="79"/>
                        <a:pt x="0" y="207"/>
                        <a:pt x="79" y="286"/>
                      </a:cubicBezTo>
                      <a:cubicBezTo>
                        <a:pt x="79" y="286"/>
                        <a:pt x="79" y="286"/>
                        <a:pt x="79" y="286"/>
                      </a:cubicBezTo>
                      <a:moveTo>
                        <a:pt x="364" y="286"/>
                      </a:moveTo>
                      <a:cubicBezTo>
                        <a:pt x="443" y="207"/>
                        <a:pt x="443" y="79"/>
                        <a:pt x="364" y="0"/>
                      </a:cubicBezTo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21" name="Freeform 301"/>
                <p:cNvSpPr>
                  <a:spLocks noEditPoints="1"/>
                </p:cNvSpPr>
                <p:nvPr/>
              </p:nvSpPr>
              <p:spPr bwMode="auto">
                <a:xfrm>
                  <a:off x="5437" y="2563"/>
                  <a:ext cx="100" cy="335"/>
                </a:xfrm>
                <a:custGeom>
                  <a:avLst/>
                  <a:gdLst>
                    <a:gd name="T0" fmla="*/ 171 w 333"/>
                    <a:gd name="T1" fmla="*/ 417 h 1116"/>
                    <a:gd name="T2" fmla="*/ 91 w 333"/>
                    <a:gd name="T3" fmla="*/ 459 h 1116"/>
                    <a:gd name="T4" fmla="*/ 91 w 333"/>
                    <a:gd name="T5" fmla="*/ 459 h 1116"/>
                    <a:gd name="T6" fmla="*/ 11 w 333"/>
                    <a:gd name="T7" fmla="*/ 1005 h 1116"/>
                    <a:gd name="T8" fmla="*/ 150 w 333"/>
                    <a:gd name="T9" fmla="*/ 1109 h 1116"/>
                    <a:gd name="T10" fmla="*/ 332 w 333"/>
                    <a:gd name="T11" fmla="*/ 1029 h 1116"/>
                    <a:gd name="T12" fmla="*/ 332 w 333"/>
                    <a:gd name="T13" fmla="*/ 1005 h 1116"/>
                    <a:gd name="T14" fmla="*/ 332 w 333"/>
                    <a:gd name="T15" fmla="*/ 1005 h 1116"/>
                    <a:gd name="T16" fmla="*/ 252 w 333"/>
                    <a:gd name="T17" fmla="*/ 463 h 1116"/>
                    <a:gd name="T18" fmla="*/ 171 w 333"/>
                    <a:gd name="T19" fmla="*/ 417 h 1116"/>
                    <a:gd name="T20" fmla="*/ 212 w 333"/>
                    <a:gd name="T21" fmla="*/ 41 h 1116"/>
                    <a:gd name="T22" fmla="*/ 171 w 333"/>
                    <a:gd name="T23" fmla="*/ 0 h 1116"/>
                    <a:gd name="T24" fmla="*/ 131 w 333"/>
                    <a:gd name="T25" fmla="*/ 41 h 1116"/>
                    <a:gd name="T26" fmla="*/ 171 w 333"/>
                    <a:gd name="T27" fmla="*/ 81 h 1116"/>
                    <a:gd name="T28" fmla="*/ 212 w 333"/>
                    <a:gd name="T29" fmla="*/ 41 h 1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3" h="1116">
                      <a:moveTo>
                        <a:pt x="171" y="417"/>
                      </a:moveTo>
                      <a:cubicBezTo>
                        <a:pt x="130" y="417"/>
                        <a:pt x="95" y="435"/>
                        <a:pt x="91" y="459"/>
                      </a:cubicBezTo>
                      <a:lnTo>
                        <a:pt x="91" y="459"/>
                      </a:lnTo>
                      <a:lnTo>
                        <a:pt x="11" y="1005"/>
                      </a:lnTo>
                      <a:cubicBezTo>
                        <a:pt x="0" y="1056"/>
                        <a:pt x="62" y="1102"/>
                        <a:pt x="150" y="1109"/>
                      </a:cubicBezTo>
                      <a:cubicBezTo>
                        <a:pt x="239" y="1116"/>
                        <a:pt x="320" y="1080"/>
                        <a:pt x="332" y="1029"/>
                      </a:cubicBezTo>
                      <a:cubicBezTo>
                        <a:pt x="333" y="1021"/>
                        <a:pt x="333" y="1013"/>
                        <a:pt x="332" y="1005"/>
                      </a:cubicBezTo>
                      <a:lnTo>
                        <a:pt x="332" y="1005"/>
                      </a:lnTo>
                      <a:lnTo>
                        <a:pt x="252" y="463"/>
                      </a:lnTo>
                      <a:cubicBezTo>
                        <a:pt x="252" y="438"/>
                        <a:pt x="216" y="417"/>
                        <a:pt x="171" y="417"/>
                      </a:cubicBezTo>
                      <a:moveTo>
                        <a:pt x="212" y="41"/>
                      </a:moveTo>
                      <a:cubicBezTo>
                        <a:pt x="212" y="19"/>
                        <a:pt x="194" y="0"/>
                        <a:pt x="171" y="0"/>
                      </a:cubicBezTo>
                      <a:cubicBezTo>
                        <a:pt x="149" y="0"/>
                        <a:pt x="131" y="19"/>
                        <a:pt x="131" y="41"/>
                      </a:cubicBezTo>
                      <a:cubicBezTo>
                        <a:pt x="131" y="63"/>
                        <a:pt x="149" y="81"/>
                        <a:pt x="171" y="81"/>
                      </a:cubicBezTo>
                      <a:cubicBezTo>
                        <a:pt x="194" y="81"/>
                        <a:pt x="212" y="63"/>
                        <a:pt x="212" y="41"/>
                      </a:cubicBezTo>
                      <a:close/>
                    </a:path>
                  </a:pathLst>
                </a:cu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22" name="Line 302"/>
                <p:cNvSpPr>
                  <a:spLocks noChangeShapeType="1"/>
                </p:cNvSpPr>
                <p:nvPr/>
              </p:nvSpPr>
              <p:spPr bwMode="auto">
                <a:xfrm flipV="1">
                  <a:off x="5488" y="2587"/>
                  <a:ext cx="0" cy="101"/>
                </a:xfrm>
                <a:prstGeom prst="line">
                  <a:avLst/>
                </a:pr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23" name="Rectangle 303"/>
                <p:cNvSpPr>
                  <a:spLocks noChangeArrowheads="1"/>
                </p:cNvSpPr>
                <p:nvPr/>
              </p:nvSpPr>
              <p:spPr bwMode="auto">
                <a:xfrm>
                  <a:off x="5242" y="2924"/>
                  <a:ext cx="418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US" altLang="zh-TW" sz="12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ea typeface="新細明體" pitchFamily="18" charset="-120"/>
                      <a:cs typeface="新細明體" pitchFamily="18" charset="-120"/>
                    </a:rPr>
                    <a:t>Small Cells</a:t>
                  </a:r>
                  <a:endParaRPr kumimoji="1" lang="zh-TW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</p:grpSp>
        <p:grpSp>
          <p:nvGrpSpPr>
            <p:cNvPr id="860" name="群組 859"/>
            <p:cNvGrpSpPr/>
            <p:nvPr/>
          </p:nvGrpSpPr>
          <p:grpSpPr>
            <a:xfrm>
              <a:off x="7452320" y="4279230"/>
              <a:ext cx="1352759" cy="1491902"/>
              <a:chOff x="7764255" y="3353148"/>
              <a:chExt cx="1352759" cy="1491902"/>
            </a:xfrm>
          </p:grpSpPr>
          <p:grpSp>
            <p:nvGrpSpPr>
              <p:cNvPr id="861" name="Group 202"/>
              <p:cNvGrpSpPr>
                <a:grpSpLocks noChangeAspect="1"/>
              </p:cNvGrpSpPr>
              <p:nvPr/>
            </p:nvGrpSpPr>
            <p:grpSpPr bwMode="auto">
              <a:xfrm>
                <a:off x="8137481" y="3746075"/>
                <a:ext cx="793750" cy="917578"/>
                <a:chOff x="4733" y="2962"/>
                <a:chExt cx="500" cy="578"/>
              </a:xfrm>
            </p:grpSpPr>
            <p:sp>
              <p:nvSpPr>
                <p:cNvPr id="992" name="AutoShape 201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780" y="2962"/>
                  <a:ext cx="453" cy="3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3" name="Rectangle 211"/>
                <p:cNvSpPr>
                  <a:spLocks noChangeArrowheads="1"/>
                </p:cNvSpPr>
                <p:nvPr/>
              </p:nvSpPr>
              <p:spPr bwMode="auto">
                <a:xfrm>
                  <a:off x="4948" y="3121"/>
                  <a:ext cx="62" cy="4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4" name="Rectangle 212"/>
                <p:cNvSpPr>
                  <a:spLocks noChangeArrowheads="1"/>
                </p:cNvSpPr>
                <p:nvPr/>
              </p:nvSpPr>
              <p:spPr bwMode="auto">
                <a:xfrm>
                  <a:off x="4948" y="3125"/>
                  <a:ext cx="62" cy="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5" name="Rectangle 213"/>
                <p:cNvSpPr>
                  <a:spLocks noChangeArrowheads="1"/>
                </p:cNvSpPr>
                <p:nvPr/>
              </p:nvSpPr>
              <p:spPr bwMode="auto">
                <a:xfrm>
                  <a:off x="4948" y="3130"/>
                  <a:ext cx="62" cy="5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6" name="Rectangle 214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62" cy="5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7" name="Rectangle 215"/>
                <p:cNvSpPr>
                  <a:spLocks noChangeArrowheads="1"/>
                </p:cNvSpPr>
                <p:nvPr/>
              </p:nvSpPr>
              <p:spPr bwMode="auto">
                <a:xfrm>
                  <a:off x="4948" y="3140"/>
                  <a:ext cx="62" cy="5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8" name="Rectangle 216"/>
                <p:cNvSpPr>
                  <a:spLocks noChangeArrowheads="1"/>
                </p:cNvSpPr>
                <p:nvPr/>
              </p:nvSpPr>
              <p:spPr bwMode="auto">
                <a:xfrm>
                  <a:off x="4948" y="3145"/>
                  <a:ext cx="62" cy="4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9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48" y="3149"/>
                  <a:ext cx="62" cy="5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0" name="Rectangle 218"/>
                <p:cNvSpPr>
                  <a:spLocks noChangeArrowheads="1"/>
                </p:cNvSpPr>
                <p:nvPr/>
              </p:nvSpPr>
              <p:spPr bwMode="auto">
                <a:xfrm>
                  <a:off x="4948" y="3154"/>
                  <a:ext cx="62" cy="5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1" name="Oval 219"/>
                <p:cNvSpPr>
                  <a:spLocks noChangeArrowheads="1"/>
                </p:cNvSpPr>
                <p:nvPr/>
              </p:nvSpPr>
              <p:spPr bwMode="auto">
                <a:xfrm>
                  <a:off x="4954" y="3130"/>
                  <a:ext cx="49" cy="28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2" name="Rectangle 220"/>
                <p:cNvSpPr>
                  <a:spLocks noChangeArrowheads="1"/>
                </p:cNvSpPr>
                <p:nvPr/>
              </p:nvSpPr>
              <p:spPr bwMode="auto">
                <a:xfrm>
                  <a:off x="4924" y="3135"/>
                  <a:ext cx="5" cy="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3" name="Rectangle 221"/>
                <p:cNvSpPr>
                  <a:spLocks noChangeArrowheads="1"/>
                </p:cNvSpPr>
                <p:nvPr/>
              </p:nvSpPr>
              <p:spPr bwMode="auto">
                <a:xfrm>
                  <a:off x="4929" y="3135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4" name="Rectangle 222"/>
                <p:cNvSpPr>
                  <a:spLocks noChangeArrowheads="1"/>
                </p:cNvSpPr>
                <p:nvPr/>
              </p:nvSpPr>
              <p:spPr bwMode="auto">
                <a:xfrm>
                  <a:off x="4934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5" name="Rectangle 223"/>
                <p:cNvSpPr>
                  <a:spLocks noChangeArrowheads="1"/>
                </p:cNvSpPr>
                <p:nvPr/>
              </p:nvSpPr>
              <p:spPr bwMode="auto">
                <a:xfrm>
                  <a:off x="4939" y="3135"/>
                  <a:ext cx="4" cy="206"/>
                </a:xfrm>
                <a:prstGeom prst="rect">
                  <a:avLst/>
                </a:prstGeom>
                <a:solidFill>
                  <a:srgbClr val="FB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6" name="Rectangle 224"/>
                <p:cNvSpPr>
                  <a:spLocks noChangeArrowheads="1"/>
                </p:cNvSpPr>
                <p:nvPr/>
              </p:nvSpPr>
              <p:spPr bwMode="auto">
                <a:xfrm>
                  <a:off x="4943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7" name="Rectangle 225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8" name="Rectangle 226"/>
                <p:cNvSpPr>
                  <a:spLocks noChangeArrowheads="1"/>
                </p:cNvSpPr>
                <p:nvPr/>
              </p:nvSpPr>
              <p:spPr bwMode="auto">
                <a:xfrm>
                  <a:off x="4953" y="3135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09" name="Rectangle 227"/>
                <p:cNvSpPr>
                  <a:spLocks noChangeArrowheads="1"/>
                </p:cNvSpPr>
                <p:nvPr/>
              </p:nvSpPr>
              <p:spPr bwMode="auto">
                <a:xfrm>
                  <a:off x="4958" y="3135"/>
                  <a:ext cx="5" cy="206"/>
                </a:xfrm>
                <a:prstGeom prst="rect">
                  <a:avLst/>
                </a:prstGeom>
                <a:solidFill>
                  <a:srgbClr val="F6F6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0" name="Rectangle 228"/>
                <p:cNvSpPr>
                  <a:spLocks noChangeArrowheads="1"/>
                </p:cNvSpPr>
                <p:nvPr/>
              </p:nvSpPr>
              <p:spPr bwMode="auto">
                <a:xfrm>
                  <a:off x="4963" y="3135"/>
                  <a:ext cx="4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1" name="Rectangle 229"/>
                <p:cNvSpPr>
                  <a:spLocks noChangeArrowheads="1"/>
                </p:cNvSpPr>
                <p:nvPr/>
              </p:nvSpPr>
              <p:spPr bwMode="auto">
                <a:xfrm>
                  <a:off x="4967" y="3135"/>
                  <a:ext cx="5" cy="206"/>
                </a:xfrm>
                <a:prstGeom prst="rect">
                  <a:avLst/>
                </a:prstGeom>
                <a:solidFill>
                  <a:srgbClr val="F3F3F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2" name="Rectangle 230"/>
                <p:cNvSpPr>
                  <a:spLocks noChangeArrowheads="1"/>
                </p:cNvSpPr>
                <p:nvPr/>
              </p:nvSpPr>
              <p:spPr bwMode="auto">
                <a:xfrm>
                  <a:off x="4972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3" name="Rectangle 231"/>
                <p:cNvSpPr>
                  <a:spLocks noChangeArrowheads="1"/>
                </p:cNvSpPr>
                <p:nvPr/>
              </p:nvSpPr>
              <p:spPr bwMode="auto">
                <a:xfrm>
                  <a:off x="4977" y="3135"/>
                  <a:ext cx="5" cy="206"/>
                </a:xfrm>
                <a:prstGeom prst="rect">
                  <a:avLst/>
                </a:prstGeom>
                <a:solidFill>
                  <a:srgbClr val="F0F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4" name="Rectangle 232"/>
                <p:cNvSpPr>
                  <a:spLocks noChangeArrowheads="1"/>
                </p:cNvSpPr>
                <p:nvPr/>
              </p:nvSpPr>
              <p:spPr bwMode="auto">
                <a:xfrm>
                  <a:off x="4982" y="3135"/>
                  <a:ext cx="4" cy="206"/>
                </a:xfrm>
                <a:prstGeom prst="rect">
                  <a:avLst/>
                </a:prstGeom>
                <a:solidFill>
                  <a:srgbClr val="F1F1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5" name="Rectangle 233"/>
                <p:cNvSpPr>
                  <a:spLocks noChangeArrowheads="1"/>
                </p:cNvSpPr>
                <p:nvPr/>
              </p:nvSpPr>
              <p:spPr bwMode="auto">
                <a:xfrm>
                  <a:off x="4986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6" name="Rectangle 234"/>
                <p:cNvSpPr>
                  <a:spLocks noChangeArrowheads="1"/>
                </p:cNvSpPr>
                <p:nvPr/>
              </p:nvSpPr>
              <p:spPr bwMode="auto">
                <a:xfrm>
                  <a:off x="4991" y="3135"/>
                  <a:ext cx="5" cy="206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7" name="Rectangle 235"/>
                <p:cNvSpPr>
                  <a:spLocks noChangeArrowheads="1"/>
                </p:cNvSpPr>
                <p:nvPr/>
              </p:nvSpPr>
              <p:spPr bwMode="auto">
                <a:xfrm>
                  <a:off x="4996" y="3135"/>
                  <a:ext cx="5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8" name="Rectangle 236"/>
                <p:cNvSpPr>
                  <a:spLocks noChangeArrowheads="1"/>
                </p:cNvSpPr>
                <p:nvPr/>
              </p:nvSpPr>
              <p:spPr bwMode="auto">
                <a:xfrm>
                  <a:off x="5001" y="3135"/>
                  <a:ext cx="5" cy="206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19" name="Rectangle 237"/>
                <p:cNvSpPr>
                  <a:spLocks noChangeArrowheads="1"/>
                </p:cNvSpPr>
                <p:nvPr/>
              </p:nvSpPr>
              <p:spPr bwMode="auto">
                <a:xfrm>
                  <a:off x="5006" y="3135"/>
                  <a:ext cx="4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20" name="Rectangle 238"/>
                <p:cNvSpPr>
                  <a:spLocks noChangeArrowheads="1"/>
                </p:cNvSpPr>
                <p:nvPr/>
              </p:nvSpPr>
              <p:spPr bwMode="auto">
                <a:xfrm>
                  <a:off x="5010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21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15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22" name="Rectangle 240"/>
                <p:cNvSpPr>
                  <a:spLocks noChangeArrowheads="1"/>
                </p:cNvSpPr>
                <p:nvPr/>
              </p:nvSpPr>
              <p:spPr bwMode="auto">
                <a:xfrm>
                  <a:off x="5020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23" name="Rectangle 241"/>
                <p:cNvSpPr>
                  <a:spLocks noChangeArrowheads="1"/>
                </p:cNvSpPr>
                <p:nvPr/>
              </p:nvSpPr>
              <p:spPr bwMode="auto">
                <a:xfrm>
                  <a:off x="5025" y="3135"/>
                  <a:ext cx="5" cy="206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80" name="Rectangle 242"/>
                <p:cNvSpPr>
                  <a:spLocks noChangeArrowheads="1"/>
                </p:cNvSpPr>
                <p:nvPr/>
              </p:nvSpPr>
              <p:spPr bwMode="auto">
                <a:xfrm>
                  <a:off x="5030" y="3135"/>
                  <a:ext cx="4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81" name="Freeform 243"/>
                <p:cNvSpPr>
                  <a:spLocks/>
                </p:cNvSpPr>
                <p:nvPr/>
              </p:nvSpPr>
              <p:spPr bwMode="auto">
                <a:xfrm>
                  <a:off x="4927" y="3142"/>
                  <a:ext cx="100" cy="198"/>
                </a:xfrm>
                <a:custGeom>
                  <a:avLst/>
                  <a:gdLst>
                    <a:gd name="T0" fmla="*/ 326 w 333"/>
                    <a:gd name="T1" fmla="*/ 551 h 657"/>
                    <a:gd name="T2" fmla="*/ 246 w 333"/>
                    <a:gd name="T3" fmla="*/ 7 h 657"/>
                    <a:gd name="T4" fmla="*/ 252 w 333"/>
                    <a:gd name="T5" fmla="*/ 0 h 657"/>
                    <a:gd name="T6" fmla="*/ 133 w 333"/>
                    <a:gd name="T7" fmla="*/ 42 h 657"/>
                    <a:gd name="T8" fmla="*/ 91 w 333"/>
                    <a:gd name="T9" fmla="*/ 0 h 657"/>
                    <a:gd name="T10" fmla="*/ 86 w 333"/>
                    <a:gd name="T11" fmla="*/ 7 h 657"/>
                    <a:gd name="T12" fmla="*/ 6 w 333"/>
                    <a:gd name="T13" fmla="*/ 551 h 657"/>
                    <a:gd name="T14" fmla="*/ 11 w 333"/>
                    <a:gd name="T15" fmla="*/ 546 h 657"/>
                    <a:gd name="T16" fmla="*/ 150 w 333"/>
                    <a:gd name="T17" fmla="*/ 650 h 657"/>
                    <a:gd name="T18" fmla="*/ 332 w 333"/>
                    <a:gd name="T19" fmla="*/ 570 h 657"/>
                    <a:gd name="T20" fmla="*/ 332 w 333"/>
                    <a:gd name="T21" fmla="*/ 546 h 657"/>
                    <a:gd name="T22" fmla="*/ 326 w 333"/>
                    <a:gd name="T23" fmla="*/ 551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" h="657">
                      <a:moveTo>
                        <a:pt x="326" y="551"/>
                      </a:moveTo>
                      <a:lnTo>
                        <a:pt x="246" y="7"/>
                      </a:lnTo>
                      <a:lnTo>
                        <a:pt x="252" y="0"/>
                      </a:lnTo>
                      <a:cubicBezTo>
                        <a:pt x="231" y="45"/>
                        <a:pt x="177" y="63"/>
                        <a:pt x="133" y="42"/>
                      </a:cubicBezTo>
                      <a:cubicBezTo>
                        <a:pt x="115" y="33"/>
                        <a:pt x="100" y="19"/>
                        <a:pt x="91" y="0"/>
                      </a:cubicBezTo>
                      <a:lnTo>
                        <a:pt x="86" y="7"/>
                      </a:lnTo>
                      <a:lnTo>
                        <a:pt x="6" y="551"/>
                      </a:lnTo>
                      <a:lnTo>
                        <a:pt x="11" y="546"/>
                      </a:lnTo>
                      <a:cubicBezTo>
                        <a:pt x="0" y="597"/>
                        <a:pt x="62" y="643"/>
                        <a:pt x="150" y="650"/>
                      </a:cubicBezTo>
                      <a:cubicBezTo>
                        <a:pt x="239" y="657"/>
                        <a:pt x="320" y="621"/>
                        <a:pt x="332" y="570"/>
                      </a:cubicBezTo>
                      <a:cubicBezTo>
                        <a:pt x="333" y="562"/>
                        <a:pt x="333" y="554"/>
                        <a:pt x="332" y="546"/>
                      </a:cubicBezTo>
                      <a:lnTo>
                        <a:pt x="326" y="551"/>
                      </a:lnTo>
                      <a:close/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pic>
              <p:nvPicPr>
                <p:cNvPr id="1282" name="Picture 244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283" name="Picture 245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84" name="Oval 246"/>
                <p:cNvSpPr>
                  <a:spLocks noChangeArrowheads="1"/>
                </p:cNvSpPr>
                <p:nvPr/>
              </p:nvSpPr>
              <p:spPr bwMode="auto">
                <a:xfrm>
                  <a:off x="4966" y="3005"/>
                  <a:ext cx="25" cy="24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85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4977" y="3029"/>
                  <a:ext cx="0" cy="116"/>
                </a:xfrm>
                <a:prstGeom prst="lin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86" name="Freeform 248"/>
                <p:cNvSpPr>
                  <a:spLocks noEditPoints="1"/>
                </p:cNvSpPr>
                <p:nvPr/>
              </p:nvSpPr>
              <p:spPr bwMode="auto">
                <a:xfrm>
                  <a:off x="4912" y="2974"/>
                  <a:ext cx="133" cy="86"/>
                </a:xfrm>
                <a:custGeom>
                  <a:avLst/>
                  <a:gdLst>
                    <a:gd name="T0" fmla="*/ 136 w 443"/>
                    <a:gd name="T1" fmla="*/ 57 h 286"/>
                    <a:gd name="T2" fmla="*/ 136 w 443"/>
                    <a:gd name="T3" fmla="*/ 229 h 286"/>
                    <a:gd name="T4" fmla="*/ 136 w 443"/>
                    <a:gd name="T5" fmla="*/ 229 h 286"/>
                    <a:gd name="T6" fmla="*/ 307 w 443"/>
                    <a:gd name="T7" fmla="*/ 229 h 286"/>
                    <a:gd name="T8" fmla="*/ 307 w 443"/>
                    <a:gd name="T9" fmla="*/ 57 h 286"/>
                    <a:gd name="T10" fmla="*/ 79 w 443"/>
                    <a:gd name="T11" fmla="*/ 0 h 286"/>
                    <a:gd name="T12" fmla="*/ 79 w 443"/>
                    <a:gd name="T13" fmla="*/ 286 h 286"/>
                    <a:gd name="T14" fmla="*/ 79 w 443"/>
                    <a:gd name="T15" fmla="*/ 286 h 286"/>
                    <a:gd name="T16" fmla="*/ 364 w 443"/>
                    <a:gd name="T17" fmla="*/ 286 h 286"/>
                    <a:gd name="T18" fmla="*/ 364 w 443"/>
                    <a:gd name="T1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286">
                      <a:moveTo>
                        <a:pt x="136" y="57"/>
                      </a:moveTo>
                      <a:cubicBezTo>
                        <a:pt x="88" y="105"/>
                        <a:pt x="88" y="181"/>
                        <a:pt x="136" y="229"/>
                      </a:cubicBezTo>
                      <a:cubicBezTo>
                        <a:pt x="136" y="229"/>
                        <a:pt x="136" y="229"/>
                        <a:pt x="136" y="229"/>
                      </a:cubicBezTo>
                      <a:moveTo>
                        <a:pt x="307" y="229"/>
                      </a:moveTo>
                      <a:cubicBezTo>
                        <a:pt x="354" y="181"/>
                        <a:pt x="354" y="105"/>
                        <a:pt x="307" y="57"/>
                      </a:cubicBezTo>
                      <a:moveTo>
                        <a:pt x="79" y="0"/>
                      </a:moveTo>
                      <a:cubicBezTo>
                        <a:pt x="0" y="79"/>
                        <a:pt x="0" y="207"/>
                        <a:pt x="79" y="286"/>
                      </a:cubicBezTo>
                      <a:cubicBezTo>
                        <a:pt x="79" y="286"/>
                        <a:pt x="79" y="286"/>
                        <a:pt x="79" y="286"/>
                      </a:cubicBezTo>
                      <a:moveTo>
                        <a:pt x="364" y="286"/>
                      </a:moveTo>
                      <a:cubicBezTo>
                        <a:pt x="443" y="207"/>
                        <a:pt x="443" y="79"/>
                        <a:pt x="364" y="0"/>
                      </a:cubicBezTo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87" name="Freeform 249"/>
                <p:cNvSpPr>
                  <a:spLocks noEditPoints="1"/>
                </p:cNvSpPr>
                <p:nvPr/>
              </p:nvSpPr>
              <p:spPr bwMode="auto">
                <a:xfrm>
                  <a:off x="4927" y="3005"/>
                  <a:ext cx="100" cy="335"/>
                </a:xfrm>
                <a:custGeom>
                  <a:avLst/>
                  <a:gdLst>
                    <a:gd name="T0" fmla="*/ 171 w 333"/>
                    <a:gd name="T1" fmla="*/ 417 h 1116"/>
                    <a:gd name="T2" fmla="*/ 91 w 333"/>
                    <a:gd name="T3" fmla="*/ 459 h 1116"/>
                    <a:gd name="T4" fmla="*/ 91 w 333"/>
                    <a:gd name="T5" fmla="*/ 459 h 1116"/>
                    <a:gd name="T6" fmla="*/ 11 w 333"/>
                    <a:gd name="T7" fmla="*/ 1005 h 1116"/>
                    <a:gd name="T8" fmla="*/ 150 w 333"/>
                    <a:gd name="T9" fmla="*/ 1109 h 1116"/>
                    <a:gd name="T10" fmla="*/ 332 w 333"/>
                    <a:gd name="T11" fmla="*/ 1029 h 1116"/>
                    <a:gd name="T12" fmla="*/ 332 w 333"/>
                    <a:gd name="T13" fmla="*/ 1005 h 1116"/>
                    <a:gd name="T14" fmla="*/ 332 w 333"/>
                    <a:gd name="T15" fmla="*/ 1005 h 1116"/>
                    <a:gd name="T16" fmla="*/ 252 w 333"/>
                    <a:gd name="T17" fmla="*/ 463 h 1116"/>
                    <a:gd name="T18" fmla="*/ 171 w 333"/>
                    <a:gd name="T19" fmla="*/ 417 h 1116"/>
                    <a:gd name="T20" fmla="*/ 212 w 333"/>
                    <a:gd name="T21" fmla="*/ 41 h 1116"/>
                    <a:gd name="T22" fmla="*/ 171 w 333"/>
                    <a:gd name="T23" fmla="*/ 0 h 1116"/>
                    <a:gd name="T24" fmla="*/ 131 w 333"/>
                    <a:gd name="T25" fmla="*/ 41 h 1116"/>
                    <a:gd name="T26" fmla="*/ 171 w 333"/>
                    <a:gd name="T27" fmla="*/ 81 h 1116"/>
                    <a:gd name="T28" fmla="*/ 212 w 333"/>
                    <a:gd name="T29" fmla="*/ 41 h 1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3" h="1116">
                      <a:moveTo>
                        <a:pt x="171" y="417"/>
                      </a:moveTo>
                      <a:cubicBezTo>
                        <a:pt x="130" y="417"/>
                        <a:pt x="95" y="435"/>
                        <a:pt x="91" y="459"/>
                      </a:cubicBezTo>
                      <a:lnTo>
                        <a:pt x="91" y="459"/>
                      </a:lnTo>
                      <a:lnTo>
                        <a:pt x="11" y="1005"/>
                      </a:lnTo>
                      <a:cubicBezTo>
                        <a:pt x="0" y="1056"/>
                        <a:pt x="62" y="1102"/>
                        <a:pt x="150" y="1109"/>
                      </a:cubicBezTo>
                      <a:cubicBezTo>
                        <a:pt x="239" y="1116"/>
                        <a:pt x="320" y="1080"/>
                        <a:pt x="332" y="1029"/>
                      </a:cubicBezTo>
                      <a:cubicBezTo>
                        <a:pt x="333" y="1021"/>
                        <a:pt x="333" y="1013"/>
                        <a:pt x="332" y="1005"/>
                      </a:cubicBezTo>
                      <a:lnTo>
                        <a:pt x="332" y="1005"/>
                      </a:lnTo>
                      <a:lnTo>
                        <a:pt x="252" y="463"/>
                      </a:lnTo>
                      <a:cubicBezTo>
                        <a:pt x="252" y="438"/>
                        <a:pt x="216" y="417"/>
                        <a:pt x="171" y="417"/>
                      </a:cubicBezTo>
                      <a:moveTo>
                        <a:pt x="212" y="41"/>
                      </a:moveTo>
                      <a:cubicBezTo>
                        <a:pt x="212" y="19"/>
                        <a:pt x="194" y="0"/>
                        <a:pt x="171" y="0"/>
                      </a:cubicBezTo>
                      <a:cubicBezTo>
                        <a:pt x="149" y="0"/>
                        <a:pt x="131" y="19"/>
                        <a:pt x="131" y="41"/>
                      </a:cubicBezTo>
                      <a:cubicBezTo>
                        <a:pt x="131" y="63"/>
                        <a:pt x="149" y="81"/>
                        <a:pt x="171" y="81"/>
                      </a:cubicBezTo>
                      <a:cubicBezTo>
                        <a:pt x="194" y="81"/>
                        <a:pt x="212" y="63"/>
                        <a:pt x="212" y="41"/>
                      </a:cubicBezTo>
                      <a:close/>
                    </a:path>
                  </a:pathLst>
                </a:cu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88" name="Line 250"/>
                <p:cNvSpPr>
                  <a:spLocks noChangeShapeType="1"/>
                </p:cNvSpPr>
                <p:nvPr/>
              </p:nvSpPr>
              <p:spPr bwMode="auto">
                <a:xfrm flipV="1">
                  <a:off x="4978" y="3029"/>
                  <a:ext cx="0" cy="101"/>
                </a:xfrm>
                <a:prstGeom prst="line">
                  <a:avLst/>
                </a:pr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89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33" y="3366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  <p:grpSp>
            <p:nvGrpSpPr>
              <p:cNvPr id="862" name="Group 202"/>
              <p:cNvGrpSpPr>
                <a:grpSpLocks noChangeAspect="1"/>
              </p:cNvGrpSpPr>
              <p:nvPr/>
            </p:nvGrpSpPr>
            <p:grpSpPr bwMode="auto">
              <a:xfrm>
                <a:off x="7969907" y="3511552"/>
                <a:ext cx="793750" cy="917578"/>
                <a:chOff x="4733" y="2962"/>
                <a:chExt cx="500" cy="578"/>
              </a:xfrm>
            </p:grpSpPr>
            <p:sp>
              <p:nvSpPr>
                <p:cNvPr id="950" name="AutoShape 201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780" y="2962"/>
                  <a:ext cx="453" cy="3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1" name="Rectangle 211"/>
                <p:cNvSpPr>
                  <a:spLocks noChangeArrowheads="1"/>
                </p:cNvSpPr>
                <p:nvPr/>
              </p:nvSpPr>
              <p:spPr bwMode="auto">
                <a:xfrm>
                  <a:off x="4948" y="3121"/>
                  <a:ext cx="62" cy="4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2" name="Rectangle 212"/>
                <p:cNvSpPr>
                  <a:spLocks noChangeArrowheads="1"/>
                </p:cNvSpPr>
                <p:nvPr/>
              </p:nvSpPr>
              <p:spPr bwMode="auto">
                <a:xfrm>
                  <a:off x="4948" y="3125"/>
                  <a:ext cx="62" cy="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3" name="Rectangle 213"/>
                <p:cNvSpPr>
                  <a:spLocks noChangeArrowheads="1"/>
                </p:cNvSpPr>
                <p:nvPr/>
              </p:nvSpPr>
              <p:spPr bwMode="auto">
                <a:xfrm>
                  <a:off x="4948" y="3130"/>
                  <a:ext cx="62" cy="5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4" name="Rectangle 214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62" cy="5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5" name="Rectangle 215"/>
                <p:cNvSpPr>
                  <a:spLocks noChangeArrowheads="1"/>
                </p:cNvSpPr>
                <p:nvPr/>
              </p:nvSpPr>
              <p:spPr bwMode="auto">
                <a:xfrm>
                  <a:off x="4948" y="3140"/>
                  <a:ext cx="62" cy="5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6" name="Rectangle 216"/>
                <p:cNvSpPr>
                  <a:spLocks noChangeArrowheads="1"/>
                </p:cNvSpPr>
                <p:nvPr/>
              </p:nvSpPr>
              <p:spPr bwMode="auto">
                <a:xfrm>
                  <a:off x="4948" y="3145"/>
                  <a:ext cx="62" cy="4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7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48" y="3149"/>
                  <a:ext cx="62" cy="5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8" name="Rectangle 218"/>
                <p:cNvSpPr>
                  <a:spLocks noChangeArrowheads="1"/>
                </p:cNvSpPr>
                <p:nvPr/>
              </p:nvSpPr>
              <p:spPr bwMode="auto">
                <a:xfrm>
                  <a:off x="4948" y="3154"/>
                  <a:ext cx="62" cy="5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59" name="Oval 219"/>
                <p:cNvSpPr>
                  <a:spLocks noChangeArrowheads="1"/>
                </p:cNvSpPr>
                <p:nvPr/>
              </p:nvSpPr>
              <p:spPr bwMode="auto">
                <a:xfrm>
                  <a:off x="4954" y="3130"/>
                  <a:ext cx="49" cy="28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0" name="Rectangle 220"/>
                <p:cNvSpPr>
                  <a:spLocks noChangeArrowheads="1"/>
                </p:cNvSpPr>
                <p:nvPr/>
              </p:nvSpPr>
              <p:spPr bwMode="auto">
                <a:xfrm>
                  <a:off x="4924" y="3135"/>
                  <a:ext cx="5" cy="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1" name="Rectangle 221"/>
                <p:cNvSpPr>
                  <a:spLocks noChangeArrowheads="1"/>
                </p:cNvSpPr>
                <p:nvPr/>
              </p:nvSpPr>
              <p:spPr bwMode="auto">
                <a:xfrm>
                  <a:off x="4929" y="3135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2" name="Rectangle 222"/>
                <p:cNvSpPr>
                  <a:spLocks noChangeArrowheads="1"/>
                </p:cNvSpPr>
                <p:nvPr/>
              </p:nvSpPr>
              <p:spPr bwMode="auto">
                <a:xfrm>
                  <a:off x="4934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3" name="Rectangle 223"/>
                <p:cNvSpPr>
                  <a:spLocks noChangeArrowheads="1"/>
                </p:cNvSpPr>
                <p:nvPr/>
              </p:nvSpPr>
              <p:spPr bwMode="auto">
                <a:xfrm>
                  <a:off x="4939" y="3135"/>
                  <a:ext cx="4" cy="206"/>
                </a:xfrm>
                <a:prstGeom prst="rect">
                  <a:avLst/>
                </a:prstGeom>
                <a:solidFill>
                  <a:srgbClr val="FB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4" name="Rectangle 224"/>
                <p:cNvSpPr>
                  <a:spLocks noChangeArrowheads="1"/>
                </p:cNvSpPr>
                <p:nvPr/>
              </p:nvSpPr>
              <p:spPr bwMode="auto">
                <a:xfrm>
                  <a:off x="4943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5" name="Rectangle 225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6" name="Rectangle 226"/>
                <p:cNvSpPr>
                  <a:spLocks noChangeArrowheads="1"/>
                </p:cNvSpPr>
                <p:nvPr/>
              </p:nvSpPr>
              <p:spPr bwMode="auto">
                <a:xfrm>
                  <a:off x="4953" y="3135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7" name="Rectangle 227"/>
                <p:cNvSpPr>
                  <a:spLocks noChangeArrowheads="1"/>
                </p:cNvSpPr>
                <p:nvPr/>
              </p:nvSpPr>
              <p:spPr bwMode="auto">
                <a:xfrm>
                  <a:off x="4958" y="3135"/>
                  <a:ext cx="5" cy="206"/>
                </a:xfrm>
                <a:prstGeom prst="rect">
                  <a:avLst/>
                </a:prstGeom>
                <a:solidFill>
                  <a:srgbClr val="F6F6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8" name="Rectangle 228"/>
                <p:cNvSpPr>
                  <a:spLocks noChangeArrowheads="1"/>
                </p:cNvSpPr>
                <p:nvPr/>
              </p:nvSpPr>
              <p:spPr bwMode="auto">
                <a:xfrm>
                  <a:off x="4963" y="3135"/>
                  <a:ext cx="4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69" name="Rectangle 229"/>
                <p:cNvSpPr>
                  <a:spLocks noChangeArrowheads="1"/>
                </p:cNvSpPr>
                <p:nvPr/>
              </p:nvSpPr>
              <p:spPr bwMode="auto">
                <a:xfrm>
                  <a:off x="4967" y="3135"/>
                  <a:ext cx="5" cy="206"/>
                </a:xfrm>
                <a:prstGeom prst="rect">
                  <a:avLst/>
                </a:prstGeom>
                <a:solidFill>
                  <a:srgbClr val="F3F3F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0" name="Rectangle 230"/>
                <p:cNvSpPr>
                  <a:spLocks noChangeArrowheads="1"/>
                </p:cNvSpPr>
                <p:nvPr/>
              </p:nvSpPr>
              <p:spPr bwMode="auto">
                <a:xfrm>
                  <a:off x="4972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1" name="Rectangle 231"/>
                <p:cNvSpPr>
                  <a:spLocks noChangeArrowheads="1"/>
                </p:cNvSpPr>
                <p:nvPr/>
              </p:nvSpPr>
              <p:spPr bwMode="auto">
                <a:xfrm>
                  <a:off x="4977" y="3135"/>
                  <a:ext cx="5" cy="206"/>
                </a:xfrm>
                <a:prstGeom prst="rect">
                  <a:avLst/>
                </a:prstGeom>
                <a:solidFill>
                  <a:srgbClr val="F0F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2" name="Rectangle 232"/>
                <p:cNvSpPr>
                  <a:spLocks noChangeArrowheads="1"/>
                </p:cNvSpPr>
                <p:nvPr/>
              </p:nvSpPr>
              <p:spPr bwMode="auto">
                <a:xfrm>
                  <a:off x="4982" y="3135"/>
                  <a:ext cx="4" cy="206"/>
                </a:xfrm>
                <a:prstGeom prst="rect">
                  <a:avLst/>
                </a:prstGeom>
                <a:solidFill>
                  <a:srgbClr val="F1F1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3" name="Rectangle 233"/>
                <p:cNvSpPr>
                  <a:spLocks noChangeArrowheads="1"/>
                </p:cNvSpPr>
                <p:nvPr/>
              </p:nvSpPr>
              <p:spPr bwMode="auto">
                <a:xfrm>
                  <a:off x="4986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4" name="Rectangle 234"/>
                <p:cNvSpPr>
                  <a:spLocks noChangeArrowheads="1"/>
                </p:cNvSpPr>
                <p:nvPr/>
              </p:nvSpPr>
              <p:spPr bwMode="auto">
                <a:xfrm>
                  <a:off x="4991" y="3135"/>
                  <a:ext cx="5" cy="206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5" name="Rectangle 235"/>
                <p:cNvSpPr>
                  <a:spLocks noChangeArrowheads="1"/>
                </p:cNvSpPr>
                <p:nvPr/>
              </p:nvSpPr>
              <p:spPr bwMode="auto">
                <a:xfrm>
                  <a:off x="4996" y="3135"/>
                  <a:ext cx="5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6" name="Rectangle 236"/>
                <p:cNvSpPr>
                  <a:spLocks noChangeArrowheads="1"/>
                </p:cNvSpPr>
                <p:nvPr/>
              </p:nvSpPr>
              <p:spPr bwMode="auto">
                <a:xfrm>
                  <a:off x="5001" y="3135"/>
                  <a:ext cx="5" cy="206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7" name="Rectangle 237"/>
                <p:cNvSpPr>
                  <a:spLocks noChangeArrowheads="1"/>
                </p:cNvSpPr>
                <p:nvPr/>
              </p:nvSpPr>
              <p:spPr bwMode="auto">
                <a:xfrm>
                  <a:off x="5006" y="3135"/>
                  <a:ext cx="4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8" name="Rectangle 238"/>
                <p:cNvSpPr>
                  <a:spLocks noChangeArrowheads="1"/>
                </p:cNvSpPr>
                <p:nvPr/>
              </p:nvSpPr>
              <p:spPr bwMode="auto">
                <a:xfrm>
                  <a:off x="5010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79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15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80" name="Rectangle 240"/>
                <p:cNvSpPr>
                  <a:spLocks noChangeArrowheads="1"/>
                </p:cNvSpPr>
                <p:nvPr/>
              </p:nvSpPr>
              <p:spPr bwMode="auto">
                <a:xfrm>
                  <a:off x="5020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81" name="Rectangle 241"/>
                <p:cNvSpPr>
                  <a:spLocks noChangeArrowheads="1"/>
                </p:cNvSpPr>
                <p:nvPr/>
              </p:nvSpPr>
              <p:spPr bwMode="auto">
                <a:xfrm>
                  <a:off x="5025" y="3135"/>
                  <a:ext cx="5" cy="206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82" name="Rectangle 242"/>
                <p:cNvSpPr>
                  <a:spLocks noChangeArrowheads="1"/>
                </p:cNvSpPr>
                <p:nvPr/>
              </p:nvSpPr>
              <p:spPr bwMode="auto">
                <a:xfrm>
                  <a:off x="5030" y="3135"/>
                  <a:ext cx="4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83" name="Freeform 243"/>
                <p:cNvSpPr>
                  <a:spLocks/>
                </p:cNvSpPr>
                <p:nvPr/>
              </p:nvSpPr>
              <p:spPr bwMode="auto">
                <a:xfrm>
                  <a:off x="4927" y="3142"/>
                  <a:ext cx="100" cy="198"/>
                </a:xfrm>
                <a:custGeom>
                  <a:avLst/>
                  <a:gdLst>
                    <a:gd name="T0" fmla="*/ 326 w 333"/>
                    <a:gd name="T1" fmla="*/ 551 h 657"/>
                    <a:gd name="T2" fmla="*/ 246 w 333"/>
                    <a:gd name="T3" fmla="*/ 7 h 657"/>
                    <a:gd name="T4" fmla="*/ 252 w 333"/>
                    <a:gd name="T5" fmla="*/ 0 h 657"/>
                    <a:gd name="T6" fmla="*/ 133 w 333"/>
                    <a:gd name="T7" fmla="*/ 42 h 657"/>
                    <a:gd name="T8" fmla="*/ 91 w 333"/>
                    <a:gd name="T9" fmla="*/ 0 h 657"/>
                    <a:gd name="T10" fmla="*/ 86 w 333"/>
                    <a:gd name="T11" fmla="*/ 7 h 657"/>
                    <a:gd name="T12" fmla="*/ 6 w 333"/>
                    <a:gd name="T13" fmla="*/ 551 h 657"/>
                    <a:gd name="T14" fmla="*/ 11 w 333"/>
                    <a:gd name="T15" fmla="*/ 546 h 657"/>
                    <a:gd name="T16" fmla="*/ 150 w 333"/>
                    <a:gd name="T17" fmla="*/ 650 h 657"/>
                    <a:gd name="T18" fmla="*/ 332 w 333"/>
                    <a:gd name="T19" fmla="*/ 570 h 657"/>
                    <a:gd name="T20" fmla="*/ 332 w 333"/>
                    <a:gd name="T21" fmla="*/ 546 h 657"/>
                    <a:gd name="T22" fmla="*/ 326 w 333"/>
                    <a:gd name="T23" fmla="*/ 551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" h="657">
                      <a:moveTo>
                        <a:pt x="326" y="551"/>
                      </a:moveTo>
                      <a:lnTo>
                        <a:pt x="246" y="7"/>
                      </a:lnTo>
                      <a:lnTo>
                        <a:pt x="252" y="0"/>
                      </a:lnTo>
                      <a:cubicBezTo>
                        <a:pt x="231" y="45"/>
                        <a:pt x="177" y="63"/>
                        <a:pt x="133" y="42"/>
                      </a:cubicBezTo>
                      <a:cubicBezTo>
                        <a:pt x="115" y="33"/>
                        <a:pt x="100" y="19"/>
                        <a:pt x="91" y="0"/>
                      </a:cubicBezTo>
                      <a:lnTo>
                        <a:pt x="86" y="7"/>
                      </a:lnTo>
                      <a:lnTo>
                        <a:pt x="6" y="551"/>
                      </a:lnTo>
                      <a:lnTo>
                        <a:pt x="11" y="546"/>
                      </a:lnTo>
                      <a:cubicBezTo>
                        <a:pt x="0" y="597"/>
                        <a:pt x="62" y="643"/>
                        <a:pt x="150" y="650"/>
                      </a:cubicBezTo>
                      <a:cubicBezTo>
                        <a:pt x="239" y="657"/>
                        <a:pt x="320" y="621"/>
                        <a:pt x="332" y="570"/>
                      </a:cubicBezTo>
                      <a:cubicBezTo>
                        <a:pt x="333" y="562"/>
                        <a:pt x="333" y="554"/>
                        <a:pt x="332" y="546"/>
                      </a:cubicBezTo>
                      <a:lnTo>
                        <a:pt x="326" y="551"/>
                      </a:lnTo>
                      <a:close/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pic>
              <p:nvPicPr>
                <p:cNvPr id="984" name="Picture 244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85" name="Picture 245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86" name="Oval 246"/>
                <p:cNvSpPr>
                  <a:spLocks noChangeArrowheads="1"/>
                </p:cNvSpPr>
                <p:nvPr/>
              </p:nvSpPr>
              <p:spPr bwMode="auto">
                <a:xfrm>
                  <a:off x="4966" y="3005"/>
                  <a:ext cx="25" cy="24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87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4977" y="3029"/>
                  <a:ext cx="0" cy="116"/>
                </a:xfrm>
                <a:prstGeom prst="lin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88" name="Freeform 248"/>
                <p:cNvSpPr>
                  <a:spLocks noEditPoints="1"/>
                </p:cNvSpPr>
                <p:nvPr/>
              </p:nvSpPr>
              <p:spPr bwMode="auto">
                <a:xfrm>
                  <a:off x="4912" y="2974"/>
                  <a:ext cx="133" cy="86"/>
                </a:xfrm>
                <a:custGeom>
                  <a:avLst/>
                  <a:gdLst>
                    <a:gd name="T0" fmla="*/ 136 w 443"/>
                    <a:gd name="T1" fmla="*/ 57 h 286"/>
                    <a:gd name="T2" fmla="*/ 136 w 443"/>
                    <a:gd name="T3" fmla="*/ 229 h 286"/>
                    <a:gd name="T4" fmla="*/ 136 w 443"/>
                    <a:gd name="T5" fmla="*/ 229 h 286"/>
                    <a:gd name="T6" fmla="*/ 307 w 443"/>
                    <a:gd name="T7" fmla="*/ 229 h 286"/>
                    <a:gd name="T8" fmla="*/ 307 w 443"/>
                    <a:gd name="T9" fmla="*/ 57 h 286"/>
                    <a:gd name="T10" fmla="*/ 79 w 443"/>
                    <a:gd name="T11" fmla="*/ 0 h 286"/>
                    <a:gd name="T12" fmla="*/ 79 w 443"/>
                    <a:gd name="T13" fmla="*/ 286 h 286"/>
                    <a:gd name="T14" fmla="*/ 79 w 443"/>
                    <a:gd name="T15" fmla="*/ 286 h 286"/>
                    <a:gd name="T16" fmla="*/ 364 w 443"/>
                    <a:gd name="T17" fmla="*/ 286 h 286"/>
                    <a:gd name="T18" fmla="*/ 364 w 443"/>
                    <a:gd name="T1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286">
                      <a:moveTo>
                        <a:pt x="136" y="57"/>
                      </a:moveTo>
                      <a:cubicBezTo>
                        <a:pt x="88" y="105"/>
                        <a:pt x="88" y="181"/>
                        <a:pt x="136" y="229"/>
                      </a:cubicBezTo>
                      <a:cubicBezTo>
                        <a:pt x="136" y="229"/>
                        <a:pt x="136" y="229"/>
                        <a:pt x="136" y="229"/>
                      </a:cubicBezTo>
                      <a:moveTo>
                        <a:pt x="307" y="229"/>
                      </a:moveTo>
                      <a:cubicBezTo>
                        <a:pt x="354" y="181"/>
                        <a:pt x="354" y="105"/>
                        <a:pt x="307" y="57"/>
                      </a:cubicBezTo>
                      <a:moveTo>
                        <a:pt x="79" y="0"/>
                      </a:moveTo>
                      <a:cubicBezTo>
                        <a:pt x="0" y="79"/>
                        <a:pt x="0" y="207"/>
                        <a:pt x="79" y="286"/>
                      </a:cubicBezTo>
                      <a:cubicBezTo>
                        <a:pt x="79" y="286"/>
                        <a:pt x="79" y="286"/>
                        <a:pt x="79" y="286"/>
                      </a:cubicBezTo>
                      <a:moveTo>
                        <a:pt x="364" y="286"/>
                      </a:moveTo>
                      <a:cubicBezTo>
                        <a:pt x="443" y="207"/>
                        <a:pt x="443" y="79"/>
                        <a:pt x="364" y="0"/>
                      </a:cubicBezTo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89" name="Freeform 249"/>
                <p:cNvSpPr>
                  <a:spLocks noEditPoints="1"/>
                </p:cNvSpPr>
                <p:nvPr/>
              </p:nvSpPr>
              <p:spPr bwMode="auto">
                <a:xfrm>
                  <a:off x="4927" y="3005"/>
                  <a:ext cx="100" cy="335"/>
                </a:xfrm>
                <a:custGeom>
                  <a:avLst/>
                  <a:gdLst>
                    <a:gd name="T0" fmla="*/ 171 w 333"/>
                    <a:gd name="T1" fmla="*/ 417 h 1116"/>
                    <a:gd name="T2" fmla="*/ 91 w 333"/>
                    <a:gd name="T3" fmla="*/ 459 h 1116"/>
                    <a:gd name="T4" fmla="*/ 91 w 333"/>
                    <a:gd name="T5" fmla="*/ 459 h 1116"/>
                    <a:gd name="T6" fmla="*/ 11 w 333"/>
                    <a:gd name="T7" fmla="*/ 1005 h 1116"/>
                    <a:gd name="T8" fmla="*/ 150 w 333"/>
                    <a:gd name="T9" fmla="*/ 1109 h 1116"/>
                    <a:gd name="T10" fmla="*/ 332 w 333"/>
                    <a:gd name="T11" fmla="*/ 1029 h 1116"/>
                    <a:gd name="T12" fmla="*/ 332 w 333"/>
                    <a:gd name="T13" fmla="*/ 1005 h 1116"/>
                    <a:gd name="T14" fmla="*/ 332 w 333"/>
                    <a:gd name="T15" fmla="*/ 1005 h 1116"/>
                    <a:gd name="T16" fmla="*/ 252 w 333"/>
                    <a:gd name="T17" fmla="*/ 463 h 1116"/>
                    <a:gd name="T18" fmla="*/ 171 w 333"/>
                    <a:gd name="T19" fmla="*/ 417 h 1116"/>
                    <a:gd name="T20" fmla="*/ 212 w 333"/>
                    <a:gd name="T21" fmla="*/ 41 h 1116"/>
                    <a:gd name="T22" fmla="*/ 171 w 333"/>
                    <a:gd name="T23" fmla="*/ 0 h 1116"/>
                    <a:gd name="T24" fmla="*/ 131 w 333"/>
                    <a:gd name="T25" fmla="*/ 41 h 1116"/>
                    <a:gd name="T26" fmla="*/ 171 w 333"/>
                    <a:gd name="T27" fmla="*/ 81 h 1116"/>
                    <a:gd name="T28" fmla="*/ 212 w 333"/>
                    <a:gd name="T29" fmla="*/ 41 h 1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3" h="1116">
                      <a:moveTo>
                        <a:pt x="171" y="417"/>
                      </a:moveTo>
                      <a:cubicBezTo>
                        <a:pt x="130" y="417"/>
                        <a:pt x="95" y="435"/>
                        <a:pt x="91" y="459"/>
                      </a:cubicBezTo>
                      <a:lnTo>
                        <a:pt x="91" y="459"/>
                      </a:lnTo>
                      <a:lnTo>
                        <a:pt x="11" y="1005"/>
                      </a:lnTo>
                      <a:cubicBezTo>
                        <a:pt x="0" y="1056"/>
                        <a:pt x="62" y="1102"/>
                        <a:pt x="150" y="1109"/>
                      </a:cubicBezTo>
                      <a:cubicBezTo>
                        <a:pt x="239" y="1116"/>
                        <a:pt x="320" y="1080"/>
                        <a:pt x="332" y="1029"/>
                      </a:cubicBezTo>
                      <a:cubicBezTo>
                        <a:pt x="333" y="1021"/>
                        <a:pt x="333" y="1013"/>
                        <a:pt x="332" y="1005"/>
                      </a:cubicBezTo>
                      <a:lnTo>
                        <a:pt x="332" y="1005"/>
                      </a:lnTo>
                      <a:lnTo>
                        <a:pt x="252" y="463"/>
                      </a:lnTo>
                      <a:cubicBezTo>
                        <a:pt x="252" y="438"/>
                        <a:pt x="216" y="417"/>
                        <a:pt x="171" y="417"/>
                      </a:cubicBezTo>
                      <a:moveTo>
                        <a:pt x="212" y="41"/>
                      </a:moveTo>
                      <a:cubicBezTo>
                        <a:pt x="212" y="19"/>
                        <a:pt x="194" y="0"/>
                        <a:pt x="171" y="0"/>
                      </a:cubicBezTo>
                      <a:cubicBezTo>
                        <a:pt x="149" y="0"/>
                        <a:pt x="131" y="19"/>
                        <a:pt x="131" y="41"/>
                      </a:cubicBezTo>
                      <a:cubicBezTo>
                        <a:pt x="131" y="63"/>
                        <a:pt x="149" y="81"/>
                        <a:pt x="171" y="81"/>
                      </a:cubicBezTo>
                      <a:cubicBezTo>
                        <a:pt x="194" y="81"/>
                        <a:pt x="212" y="63"/>
                        <a:pt x="212" y="41"/>
                      </a:cubicBezTo>
                      <a:close/>
                    </a:path>
                  </a:pathLst>
                </a:cu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0" name="Line 250"/>
                <p:cNvSpPr>
                  <a:spLocks noChangeShapeType="1"/>
                </p:cNvSpPr>
                <p:nvPr/>
              </p:nvSpPr>
              <p:spPr bwMode="auto">
                <a:xfrm flipV="1">
                  <a:off x="4978" y="3029"/>
                  <a:ext cx="0" cy="101"/>
                </a:xfrm>
                <a:prstGeom prst="line">
                  <a:avLst/>
                </a:pr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91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33" y="3366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  <p:grpSp>
            <p:nvGrpSpPr>
              <p:cNvPr id="863" name="Group 202"/>
              <p:cNvGrpSpPr>
                <a:grpSpLocks noChangeAspect="1"/>
              </p:cNvGrpSpPr>
              <p:nvPr/>
            </p:nvGrpSpPr>
            <p:grpSpPr bwMode="auto">
              <a:xfrm>
                <a:off x="7764255" y="3353148"/>
                <a:ext cx="793750" cy="917578"/>
                <a:chOff x="4733" y="2962"/>
                <a:chExt cx="500" cy="578"/>
              </a:xfrm>
            </p:grpSpPr>
            <p:sp>
              <p:nvSpPr>
                <p:cNvPr id="908" name="AutoShape 201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780" y="2962"/>
                  <a:ext cx="453" cy="3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09" name="Rectangle 211"/>
                <p:cNvSpPr>
                  <a:spLocks noChangeArrowheads="1"/>
                </p:cNvSpPr>
                <p:nvPr/>
              </p:nvSpPr>
              <p:spPr bwMode="auto">
                <a:xfrm>
                  <a:off x="4948" y="3121"/>
                  <a:ext cx="62" cy="4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0" name="Rectangle 212"/>
                <p:cNvSpPr>
                  <a:spLocks noChangeArrowheads="1"/>
                </p:cNvSpPr>
                <p:nvPr/>
              </p:nvSpPr>
              <p:spPr bwMode="auto">
                <a:xfrm>
                  <a:off x="4948" y="3125"/>
                  <a:ext cx="62" cy="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1" name="Rectangle 213"/>
                <p:cNvSpPr>
                  <a:spLocks noChangeArrowheads="1"/>
                </p:cNvSpPr>
                <p:nvPr/>
              </p:nvSpPr>
              <p:spPr bwMode="auto">
                <a:xfrm>
                  <a:off x="4948" y="3130"/>
                  <a:ext cx="62" cy="5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2" name="Rectangle 214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62" cy="5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3" name="Rectangle 215"/>
                <p:cNvSpPr>
                  <a:spLocks noChangeArrowheads="1"/>
                </p:cNvSpPr>
                <p:nvPr/>
              </p:nvSpPr>
              <p:spPr bwMode="auto">
                <a:xfrm>
                  <a:off x="4948" y="3140"/>
                  <a:ext cx="62" cy="5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4" name="Rectangle 216"/>
                <p:cNvSpPr>
                  <a:spLocks noChangeArrowheads="1"/>
                </p:cNvSpPr>
                <p:nvPr/>
              </p:nvSpPr>
              <p:spPr bwMode="auto">
                <a:xfrm>
                  <a:off x="4948" y="3145"/>
                  <a:ext cx="62" cy="4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5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48" y="3149"/>
                  <a:ext cx="62" cy="5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6" name="Rectangle 218"/>
                <p:cNvSpPr>
                  <a:spLocks noChangeArrowheads="1"/>
                </p:cNvSpPr>
                <p:nvPr/>
              </p:nvSpPr>
              <p:spPr bwMode="auto">
                <a:xfrm>
                  <a:off x="4948" y="3154"/>
                  <a:ext cx="62" cy="5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7" name="Oval 219"/>
                <p:cNvSpPr>
                  <a:spLocks noChangeArrowheads="1"/>
                </p:cNvSpPr>
                <p:nvPr/>
              </p:nvSpPr>
              <p:spPr bwMode="auto">
                <a:xfrm>
                  <a:off x="4954" y="3130"/>
                  <a:ext cx="49" cy="28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8" name="Rectangle 220"/>
                <p:cNvSpPr>
                  <a:spLocks noChangeArrowheads="1"/>
                </p:cNvSpPr>
                <p:nvPr/>
              </p:nvSpPr>
              <p:spPr bwMode="auto">
                <a:xfrm>
                  <a:off x="4924" y="3135"/>
                  <a:ext cx="5" cy="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19" name="Rectangle 221"/>
                <p:cNvSpPr>
                  <a:spLocks noChangeArrowheads="1"/>
                </p:cNvSpPr>
                <p:nvPr/>
              </p:nvSpPr>
              <p:spPr bwMode="auto">
                <a:xfrm>
                  <a:off x="4929" y="3135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0" name="Rectangle 222"/>
                <p:cNvSpPr>
                  <a:spLocks noChangeArrowheads="1"/>
                </p:cNvSpPr>
                <p:nvPr/>
              </p:nvSpPr>
              <p:spPr bwMode="auto">
                <a:xfrm>
                  <a:off x="4934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1" name="Rectangle 223"/>
                <p:cNvSpPr>
                  <a:spLocks noChangeArrowheads="1"/>
                </p:cNvSpPr>
                <p:nvPr/>
              </p:nvSpPr>
              <p:spPr bwMode="auto">
                <a:xfrm>
                  <a:off x="4939" y="3135"/>
                  <a:ext cx="4" cy="206"/>
                </a:xfrm>
                <a:prstGeom prst="rect">
                  <a:avLst/>
                </a:prstGeom>
                <a:solidFill>
                  <a:srgbClr val="FB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2" name="Rectangle 224"/>
                <p:cNvSpPr>
                  <a:spLocks noChangeArrowheads="1"/>
                </p:cNvSpPr>
                <p:nvPr/>
              </p:nvSpPr>
              <p:spPr bwMode="auto">
                <a:xfrm>
                  <a:off x="4943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3" name="Rectangle 225"/>
                <p:cNvSpPr>
                  <a:spLocks noChangeArrowheads="1"/>
                </p:cNvSpPr>
                <p:nvPr/>
              </p:nvSpPr>
              <p:spPr bwMode="auto">
                <a:xfrm>
                  <a:off x="4948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4" name="Rectangle 226"/>
                <p:cNvSpPr>
                  <a:spLocks noChangeArrowheads="1"/>
                </p:cNvSpPr>
                <p:nvPr/>
              </p:nvSpPr>
              <p:spPr bwMode="auto">
                <a:xfrm>
                  <a:off x="4953" y="3135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5" name="Rectangle 227"/>
                <p:cNvSpPr>
                  <a:spLocks noChangeArrowheads="1"/>
                </p:cNvSpPr>
                <p:nvPr/>
              </p:nvSpPr>
              <p:spPr bwMode="auto">
                <a:xfrm>
                  <a:off x="4958" y="3135"/>
                  <a:ext cx="5" cy="206"/>
                </a:xfrm>
                <a:prstGeom prst="rect">
                  <a:avLst/>
                </a:prstGeom>
                <a:solidFill>
                  <a:srgbClr val="F6F6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6" name="Rectangle 228"/>
                <p:cNvSpPr>
                  <a:spLocks noChangeArrowheads="1"/>
                </p:cNvSpPr>
                <p:nvPr/>
              </p:nvSpPr>
              <p:spPr bwMode="auto">
                <a:xfrm>
                  <a:off x="4963" y="3135"/>
                  <a:ext cx="4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7" name="Rectangle 229"/>
                <p:cNvSpPr>
                  <a:spLocks noChangeArrowheads="1"/>
                </p:cNvSpPr>
                <p:nvPr/>
              </p:nvSpPr>
              <p:spPr bwMode="auto">
                <a:xfrm>
                  <a:off x="4967" y="3135"/>
                  <a:ext cx="5" cy="206"/>
                </a:xfrm>
                <a:prstGeom prst="rect">
                  <a:avLst/>
                </a:prstGeom>
                <a:solidFill>
                  <a:srgbClr val="F3F3F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8" name="Rectangle 230"/>
                <p:cNvSpPr>
                  <a:spLocks noChangeArrowheads="1"/>
                </p:cNvSpPr>
                <p:nvPr/>
              </p:nvSpPr>
              <p:spPr bwMode="auto">
                <a:xfrm>
                  <a:off x="4972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29" name="Rectangle 231"/>
                <p:cNvSpPr>
                  <a:spLocks noChangeArrowheads="1"/>
                </p:cNvSpPr>
                <p:nvPr/>
              </p:nvSpPr>
              <p:spPr bwMode="auto">
                <a:xfrm>
                  <a:off x="4977" y="3135"/>
                  <a:ext cx="5" cy="206"/>
                </a:xfrm>
                <a:prstGeom prst="rect">
                  <a:avLst/>
                </a:prstGeom>
                <a:solidFill>
                  <a:srgbClr val="F0F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0" name="Rectangle 232"/>
                <p:cNvSpPr>
                  <a:spLocks noChangeArrowheads="1"/>
                </p:cNvSpPr>
                <p:nvPr/>
              </p:nvSpPr>
              <p:spPr bwMode="auto">
                <a:xfrm>
                  <a:off x="4982" y="3135"/>
                  <a:ext cx="4" cy="206"/>
                </a:xfrm>
                <a:prstGeom prst="rect">
                  <a:avLst/>
                </a:prstGeom>
                <a:solidFill>
                  <a:srgbClr val="F1F1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1" name="Rectangle 233"/>
                <p:cNvSpPr>
                  <a:spLocks noChangeArrowheads="1"/>
                </p:cNvSpPr>
                <p:nvPr/>
              </p:nvSpPr>
              <p:spPr bwMode="auto">
                <a:xfrm>
                  <a:off x="4986" y="3135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2" name="Rectangle 234"/>
                <p:cNvSpPr>
                  <a:spLocks noChangeArrowheads="1"/>
                </p:cNvSpPr>
                <p:nvPr/>
              </p:nvSpPr>
              <p:spPr bwMode="auto">
                <a:xfrm>
                  <a:off x="4991" y="3135"/>
                  <a:ext cx="5" cy="206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3" name="Rectangle 235"/>
                <p:cNvSpPr>
                  <a:spLocks noChangeArrowheads="1"/>
                </p:cNvSpPr>
                <p:nvPr/>
              </p:nvSpPr>
              <p:spPr bwMode="auto">
                <a:xfrm>
                  <a:off x="4996" y="3135"/>
                  <a:ext cx="5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4" name="Rectangle 236"/>
                <p:cNvSpPr>
                  <a:spLocks noChangeArrowheads="1"/>
                </p:cNvSpPr>
                <p:nvPr/>
              </p:nvSpPr>
              <p:spPr bwMode="auto">
                <a:xfrm>
                  <a:off x="5001" y="3135"/>
                  <a:ext cx="5" cy="206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5" name="Rectangle 237"/>
                <p:cNvSpPr>
                  <a:spLocks noChangeArrowheads="1"/>
                </p:cNvSpPr>
                <p:nvPr/>
              </p:nvSpPr>
              <p:spPr bwMode="auto">
                <a:xfrm>
                  <a:off x="5006" y="3135"/>
                  <a:ext cx="4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6" name="Rectangle 238"/>
                <p:cNvSpPr>
                  <a:spLocks noChangeArrowheads="1"/>
                </p:cNvSpPr>
                <p:nvPr/>
              </p:nvSpPr>
              <p:spPr bwMode="auto">
                <a:xfrm>
                  <a:off x="5010" y="3135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7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15" y="3135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8" name="Rectangle 240"/>
                <p:cNvSpPr>
                  <a:spLocks noChangeArrowheads="1"/>
                </p:cNvSpPr>
                <p:nvPr/>
              </p:nvSpPr>
              <p:spPr bwMode="auto">
                <a:xfrm>
                  <a:off x="5020" y="3135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39" name="Rectangle 241"/>
                <p:cNvSpPr>
                  <a:spLocks noChangeArrowheads="1"/>
                </p:cNvSpPr>
                <p:nvPr/>
              </p:nvSpPr>
              <p:spPr bwMode="auto">
                <a:xfrm>
                  <a:off x="5025" y="3135"/>
                  <a:ext cx="5" cy="206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40" name="Rectangle 242"/>
                <p:cNvSpPr>
                  <a:spLocks noChangeArrowheads="1"/>
                </p:cNvSpPr>
                <p:nvPr/>
              </p:nvSpPr>
              <p:spPr bwMode="auto">
                <a:xfrm>
                  <a:off x="5030" y="3135"/>
                  <a:ext cx="4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41" name="Freeform 243"/>
                <p:cNvSpPr>
                  <a:spLocks/>
                </p:cNvSpPr>
                <p:nvPr/>
              </p:nvSpPr>
              <p:spPr bwMode="auto">
                <a:xfrm>
                  <a:off x="4927" y="3142"/>
                  <a:ext cx="100" cy="198"/>
                </a:xfrm>
                <a:custGeom>
                  <a:avLst/>
                  <a:gdLst>
                    <a:gd name="T0" fmla="*/ 326 w 333"/>
                    <a:gd name="T1" fmla="*/ 551 h 657"/>
                    <a:gd name="T2" fmla="*/ 246 w 333"/>
                    <a:gd name="T3" fmla="*/ 7 h 657"/>
                    <a:gd name="T4" fmla="*/ 252 w 333"/>
                    <a:gd name="T5" fmla="*/ 0 h 657"/>
                    <a:gd name="T6" fmla="*/ 133 w 333"/>
                    <a:gd name="T7" fmla="*/ 42 h 657"/>
                    <a:gd name="T8" fmla="*/ 91 w 333"/>
                    <a:gd name="T9" fmla="*/ 0 h 657"/>
                    <a:gd name="T10" fmla="*/ 86 w 333"/>
                    <a:gd name="T11" fmla="*/ 7 h 657"/>
                    <a:gd name="T12" fmla="*/ 6 w 333"/>
                    <a:gd name="T13" fmla="*/ 551 h 657"/>
                    <a:gd name="T14" fmla="*/ 11 w 333"/>
                    <a:gd name="T15" fmla="*/ 546 h 657"/>
                    <a:gd name="T16" fmla="*/ 150 w 333"/>
                    <a:gd name="T17" fmla="*/ 650 h 657"/>
                    <a:gd name="T18" fmla="*/ 332 w 333"/>
                    <a:gd name="T19" fmla="*/ 570 h 657"/>
                    <a:gd name="T20" fmla="*/ 332 w 333"/>
                    <a:gd name="T21" fmla="*/ 546 h 657"/>
                    <a:gd name="T22" fmla="*/ 326 w 333"/>
                    <a:gd name="T23" fmla="*/ 551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" h="657">
                      <a:moveTo>
                        <a:pt x="326" y="551"/>
                      </a:moveTo>
                      <a:lnTo>
                        <a:pt x="246" y="7"/>
                      </a:lnTo>
                      <a:lnTo>
                        <a:pt x="252" y="0"/>
                      </a:lnTo>
                      <a:cubicBezTo>
                        <a:pt x="231" y="45"/>
                        <a:pt x="177" y="63"/>
                        <a:pt x="133" y="42"/>
                      </a:cubicBezTo>
                      <a:cubicBezTo>
                        <a:pt x="115" y="33"/>
                        <a:pt x="100" y="19"/>
                        <a:pt x="91" y="0"/>
                      </a:cubicBezTo>
                      <a:lnTo>
                        <a:pt x="86" y="7"/>
                      </a:lnTo>
                      <a:lnTo>
                        <a:pt x="6" y="551"/>
                      </a:lnTo>
                      <a:lnTo>
                        <a:pt x="11" y="546"/>
                      </a:lnTo>
                      <a:cubicBezTo>
                        <a:pt x="0" y="597"/>
                        <a:pt x="62" y="643"/>
                        <a:pt x="150" y="650"/>
                      </a:cubicBezTo>
                      <a:cubicBezTo>
                        <a:pt x="239" y="657"/>
                        <a:pt x="320" y="621"/>
                        <a:pt x="332" y="570"/>
                      </a:cubicBezTo>
                      <a:cubicBezTo>
                        <a:pt x="333" y="562"/>
                        <a:pt x="333" y="554"/>
                        <a:pt x="332" y="546"/>
                      </a:cubicBezTo>
                      <a:lnTo>
                        <a:pt x="326" y="551"/>
                      </a:lnTo>
                      <a:close/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pic>
              <p:nvPicPr>
                <p:cNvPr id="942" name="Picture 244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43" name="Picture 245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58" y="2996"/>
                  <a:ext cx="38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44" name="Oval 246"/>
                <p:cNvSpPr>
                  <a:spLocks noChangeArrowheads="1"/>
                </p:cNvSpPr>
                <p:nvPr/>
              </p:nvSpPr>
              <p:spPr bwMode="auto">
                <a:xfrm>
                  <a:off x="4966" y="3005"/>
                  <a:ext cx="25" cy="24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45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4977" y="3029"/>
                  <a:ext cx="0" cy="116"/>
                </a:xfrm>
                <a:prstGeom prst="lin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46" name="Freeform 248"/>
                <p:cNvSpPr>
                  <a:spLocks noEditPoints="1"/>
                </p:cNvSpPr>
                <p:nvPr/>
              </p:nvSpPr>
              <p:spPr bwMode="auto">
                <a:xfrm>
                  <a:off x="4912" y="2974"/>
                  <a:ext cx="133" cy="86"/>
                </a:xfrm>
                <a:custGeom>
                  <a:avLst/>
                  <a:gdLst>
                    <a:gd name="T0" fmla="*/ 136 w 443"/>
                    <a:gd name="T1" fmla="*/ 57 h 286"/>
                    <a:gd name="T2" fmla="*/ 136 w 443"/>
                    <a:gd name="T3" fmla="*/ 229 h 286"/>
                    <a:gd name="T4" fmla="*/ 136 w 443"/>
                    <a:gd name="T5" fmla="*/ 229 h 286"/>
                    <a:gd name="T6" fmla="*/ 307 w 443"/>
                    <a:gd name="T7" fmla="*/ 229 h 286"/>
                    <a:gd name="T8" fmla="*/ 307 w 443"/>
                    <a:gd name="T9" fmla="*/ 57 h 286"/>
                    <a:gd name="T10" fmla="*/ 79 w 443"/>
                    <a:gd name="T11" fmla="*/ 0 h 286"/>
                    <a:gd name="T12" fmla="*/ 79 w 443"/>
                    <a:gd name="T13" fmla="*/ 286 h 286"/>
                    <a:gd name="T14" fmla="*/ 79 w 443"/>
                    <a:gd name="T15" fmla="*/ 286 h 286"/>
                    <a:gd name="T16" fmla="*/ 364 w 443"/>
                    <a:gd name="T17" fmla="*/ 286 h 286"/>
                    <a:gd name="T18" fmla="*/ 364 w 443"/>
                    <a:gd name="T1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286">
                      <a:moveTo>
                        <a:pt x="136" y="57"/>
                      </a:moveTo>
                      <a:cubicBezTo>
                        <a:pt x="88" y="105"/>
                        <a:pt x="88" y="181"/>
                        <a:pt x="136" y="229"/>
                      </a:cubicBezTo>
                      <a:cubicBezTo>
                        <a:pt x="136" y="229"/>
                        <a:pt x="136" y="229"/>
                        <a:pt x="136" y="229"/>
                      </a:cubicBezTo>
                      <a:moveTo>
                        <a:pt x="307" y="229"/>
                      </a:moveTo>
                      <a:cubicBezTo>
                        <a:pt x="354" y="181"/>
                        <a:pt x="354" y="105"/>
                        <a:pt x="307" y="57"/>
                      </a:cubicBezTo>
                      <a:moveTo>
                        <a:pt x="79" y="0"/>
                      </a:moveTo>
                      <a:cubicBezTo>
                        <a:pt x="0" y="79"/>
                        <a:pt x="0" y="207"/>
                        <a:pt x="79" y="286"/>
                      </a:cubicBezTo>
                      <a:cubicBezTo>
                        <a:pt x="79" y="286"/>
                        <a:pt x="79" y="286"/>
                        <a:pt x="79" y="286"/>
                      </a:cubicBezTo>
                      <a:moveTo>
                        <a:pt x="364" y="286"/>
                      </a:moveTo>
                      <a:cubicBezTo>
                        <a:pt x="443" y="207"/>
                        <a:pt x="443" y="79"/>
                        <a:pt x="364" y="0"/>
                      </a:cubicBezTo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47" name="Freeform 249"/>
                <p:cNvSpPr>
                  <a:spLocks noEditPoints="1"/>
                </p:cNvSpPr>
                <p:nvPr/>
              </p:nvSpPr>
              <p:spPr bwMode="auto">
                <a:xfrm>
                  <a:off x="4927" y="3005"/>
                  <a:ext cx="100" cy="335"/>
                </a:xfrm>
                <a:custGeom>
                  <a:avLst/>
                  <a:gdLst>
                    <a:gd name="T0" fmla="*/ 171 w 333"/>
                    <a:gd name="T1" fmla="*/ 417 h 1116"/>
                    <a:gd name="T2" fmla="*/ 91 w 333"/>
                    <a:gd name="T3" fmla="*/ 459 h 1116"/>
                    <a:gd name="T4" fmla="*/ 91 w 333"/>
                    <a:gd name="T5" fmla="*/ 459 h 1116"/>
                    <a:gd name="T6" fmla="*/ 11 w 333"/>
                    <a:gd name="T7" fmla="*/ 1005 h 1116"/>
                    <a:gd name="T8" fmla="*/ 150 w 333"/>
                    <a:gd name="T9" fmla="*/ 1109 h 1116"/>
                    <a:gd name="T10" fmla="*/ 332 w 333"/>
                    <a:gd name="T11" fmla="*/ 1029 h 1116"/>
                    <a:gd name="T12" fmla="*/ 332 w 333"/>
                    <a:gd name="T13" fmla="*/ 1005 h 1116"/>
                    <a:gd name="T14" fmla="*/ 332 w 333"/>
                    <a:gd name="T15" fmla="*/ 1005 h 1116"/>
                    <a:gd name="T16" fmla="*/ 252 w 333"/>
                    <a:gd name="T17" fmla="*/ 463 h 1116"/>
                    <a:gd name="T18" fmla="*/ 171 w 333"/>
                    <a:gd name="T19" fmla="*/ 417 h 1116"/>
                    <a:gd name="T20" fmla="*/ 212 w 333"/>
                    <a:gd name="T21" fmla="*/ 41 h 1116"/>
                    <a:gd name="T22" fmla="*/ 171 w 333"/>
                    <a:gd name="T23" fmla="*/ 0 h 1116"/>
                    <a:gd name="T24" fmla="*/ 131 w 333"/>
                    <a:gd name="T25" fmla="*/ 41 h 1116"/>
                    <a:gd name="T26" fmla="*/ 171 w 333"/>
                    <a:gd name="T27" fmla="*/ 81 h 1116"/>
                    <a:gd name="T28" fmla="*/ 212 w 333"/>
                    <a:gd name="T29" fmla="*/ 41 h 1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3" h="1116">
                      <a:moveTo>
                        <a:pt x="171" y="417"/>
                      </a:moveTo>
                      <a:cubicBezTo>
                        <a:pt x="130" y="417"/>
                        <a:pt x="95" y="435"/>
                        <a:pt x="91" y="459"/>
                      </a:cubicBezTo>
                      <a:lnTo>
                        <a:pt x="91" y="459"/>
                      </a:lnTo>
                      <a:lnTo>
                        <a:pt x="11" y="1005"/>
                      </a:lnTo>
                      <a:cubicBezTo>
                        <a:pt x="0" y="1056"/>
                        <a:pt x="62" y="1102"/>
                        <a:pt x="150" y="1109"/>
                      </a:cubicBezTo>
                      <a:cubicBezTo>
                        <a:pt x="239" y="1116"/>
                        <a:pt x="320" y="1080"/>
                        <a:pt x="332" y="1029"/>
                      </a:cubicBezTo>
                      <a:cubicBezTo>
                        <a:pt x="333" y="1021"/>
                        <a:pt x="333" y="1013"/>
                        <a:pt x="332" y="1005"/>
                      </a:cubicBezTo>
                      <a:lnTo>
                        <a:pt x="332" y="1005"/>
                      </a:lnTo>
                      <a:lnTo>
                        <a:pt x="252" y="463"/>
                      </a:lnTo>
                      <a:cubicBezTo>
                        <a:pt x="252" y="438"/>
                        <a:pt x="216" y="417"/>
                        <a:pt x="171" y="417"/>
                      </a:cubicBezTo>
                      <a:moveTo>
                        <a:pt x="212" y="41"/>
                      </a:moveTo>
                      <a:cubicBezTo>
                        <a:pt x="212" y="19"/>
                        <a:pt x="194" y="0"/>
                        <a:pt x="171" y="0"/>
                      </a:cubicBezTo>
                      <a:cubicBezTo>
                        <a:pt x="149" y="0"/>
                        <a:pt x="131" y="19"/>
                        <a:pt x="131" y="41"/>
                      </a:cubicBezTo>
                      <a:cubicBezTo>
                        <a:pt x="131" y="63"/>
                        <a:pt x="149" y="81"/>
                        <a:pt x="171" y="81"/>
                      </a:cubicBezTo>
                      <a:cubicBezTo>
                        <a:pt x="194" y="81"/>
                        <a:pt x="212" y="63"/>
                        <a:pt x="212" y="41"/>
                      </a:cubicBezTo>
                      <a:close/>
                    </a:path>
                  </a:pathLst>
                </a:cu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48" name="Line 250"/>
                <p:cNvSpPr>
                  <a:spLocks noChangeShapeType="1"/>
                </p:cNvSpPr>
                <p:nvPr/>
              </p:nvSpPr>
              <p:spPr bwMode="auto">
                <a:xfrm flipV="1">
                  <a:off x="4978" y="3029"/>
                  <a:ext cx="0" cy="101"/>
                </a:xfrm>
                <a:prstGeom prst="line">
                  <a:avLst/>
                </a:pr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49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33" y="3366"/>
                  <a:ext cx="0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  <p:grpSp>
            <p:nvGrpSpPr>
              <p:cNvPr id="864" name="Group 254"/>
              <p:cNvGrpSpPr>
                <a:grpSpLocks noChangeAspect="1"/>
              </p:cNvGrpSpPr>
              <p:nvPr/>
            </p:nvGrpSpPr>
            <p:grpSpPr bwMode="auto">
              <a:xfrm>
                <a:off x="8321676" y="4000500"/>
                <a:ext cx="795338" cy="844550"/>
                <a:chOff x="5242" y="2520"/>
                <a:chExt cx="501" cy="532"/>
              </a:xfrm>
            </p:grpSpPr>
            <p:sp>
              <p:nvSpPr>
                <p:cNvPr id="865" name="AutoShape 25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5244" y="2520"/>
                  <a:ext cx="499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66" name="Line 257"/>
                <p:cNvSpPr>
                  <a:spLocks noChangeShapeType="1"/>
                </p:cNvSpPr>
                <p:nvPr/>
              </p:nvSpPr>
              <p:spPr bwMode="auto">
                <a:xfrm>
                  <a:off x="5338" y="2573"/>
                  <a:ext cx="0" cy="77"/>
                </a:xfrm>
                <a:prstGeom prst="line">
                  <a:avLst/>
                </a:prstGeom>
                <a:noFill/>
                <a:ln w="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67" name="Rectangle 263"/>
                <p:cNvSpPr>
                  <a:spLocks noChangeArrowheads="1"/>
                </p:cNvSpPr>
                <p:nvPr/>
              </p:nvSpPr>
              <p:spPr bwMode="auto">
                <a:xfrm>
                  <a:off x="5458" y="2679"/>
                  <a:ext cx="62" cy="4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68" name="Rectangle 264"/>
                <p:cNvSpPr>
                  <a:spLocks noChangeArrowheads="1"/>
                </p:cNvSpPr>
                <p:nvPr/>
              </p:nvSpPr>
              <p:spPr bwMode="auto">
                <a:xfrm>
                  <a:off x="5458" y="2683"/>
                  <a:ext cx="62" cy="5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69" name="Rectangle 265"/>
                <p:cNvSpPr>
                  <a:spLocks noChangeArrowheads="1"/>
                </p:cNvSpPr>
                <p:nvPr/>
              </p:nvSpPr>
              <p:spPr bwMode="auto">
                <a:xfrm>
                  <a:off x="5458" y="2688"/>
                  <a:ext cx="62" cy="5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0" name="Rectangle 266"/>
                <p:cNvSpPr>
                  <a:spLocks noChangeArrowheads="1"/>
                </p:cNvSpPr>
                <p:nvPr/>
              </p:nvSpPr>
              <p:spPr bwMode="auto">
                <a:xfrm>
                  <a:off x="5458" y="2693"/>
                  <a:ext cx="62" cy="5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1" name="Rectangle 267"/>
                <p:cNvSpPr>
                  <a:spLocks noChangeArrowheads="1"/>
                </p:cNvSpPr>
                <p:nvPr/>
              </p:nvSpPr>
              <p:spPr bwMode="auto">
                <a:xfrm>
                  <a:off x="5458" y="2698"/>
                  <a:ext cx="62" cy="5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2" name="Rectangle 268"/>
                <p:cNvSpPr>
                  <a:spLocks noChangeArrowheads="1"/>
                </p:cNvSpPr>
                <p:nvPr/>
              </p:nvSpPr>
              <p:spPr bwMode="auto">
                <a:xfrm>
                  <a:off x="5458" y="2703"/>
                  <a:ext cx="62" cy="4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3" name="Rectangle 269"/>
                <p:cNvSpPr>
                  <a:spLocks noChangeArrowheads="1"/>
                </p:cNvSpPr>
                <p:nvPr/>
              </p:nvSpPr>
              <p:spPr bwMode="auto">
                <a:xfrm>
                  <a:off x="5458" y="2707"/>
                  <a:ext cx="62" cy="5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4" name="Rectangle 270"/>
                <p:cNvSpPr>
                  <a:spLocks noChangeArrowheads="1"/>
                </p:cNvSpPr>
                <p:nvPr/>
              </p:nvSpPr>
              <p:spPr bwMode="auto">
                <a:xfrm>
                  <a:off x="5458" y="2712"/>
                  <a:ext cx="62" cy="5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5" name="Oval 271"/>
                <p:cNvSpPr>
                  <a:spLocks noChangeArrowheads="1"/>
                </p:cNvSpPr>
                <p:nvPr/>
              </p:nvSpPr>
              <p:spPr bwMode="auto">
                <a:xfrm>
                  <a:off x="5464" y="2688"/>
                  <a:ext cx="48" cy="28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6" name="Rectangle 272"/>
                <p:cNvSpPr>
                  <a:spLocks noChangeArrowheads="1"/>
                </p:cNvSpPr>
                <p:nvPr/>
              </p:nvSpPr>
              <p:spPr bwMode="auto">
                <a:xfrm>
                  <a:off x="5434" y="2693"/>
                  <a:ext cx="4" cy="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7" name="Rectangle 273"/>
                <p:cNvSpPr>
                  <a:spLocks noChangeArrowheads="1"/>
                </p:cNvSpPr>
                <p:nvPr/>
              </p:nvSpPr>
              <p:spPr bwMode="auto">
                <a:xfrm>
                  <a:off x="5438" y="2693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8" name="Rectangle 274"/>
                <p:cNvSpPr>
                  <a:spLocks noChangeArrowheads="1"/>
                </p:cNvSpPr>
                <p:nvPr/>
              </p:nvSpPr>
              <p:spPr bwMode="auto">
                <a:xfrm>
                  <a:off x="5443" y="2693"/>
                  <a:ext cx="5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79" name="Rectangle 275"/>
                <p:cNvSpPr>
                  <a:spLocks noChangeArrowheads="1"/>
                </p:cNvSpPr>
                <p:nvPr/>
              </p:nvSpPr>
              <p:spPr bwMode="auto">
                <a:xfrm>
                  <a:off x="5448" y="2693"/>
                  <a:ext cx="5" cy="206"/>
                </a:xfrm>
                <a:prstGeom prst="rect">
                  <a:avLst/>
                </a:prstGeom>
                <a:solidFill>
                  <a:srgbClr val="FBFB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0" name="Rectangle 276"/>
                <p:cNvSpPr>
                  <a:spLocks noChangeArrowheads="1"/>
                </p:cNvSpPr>
                <p:nvPr/>
              </p:nvSpPr>
              <p:spPr bwMode="auto">
                <a:xfrm>
                  <a:off x="5453" y="2693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1" name="Rectangle 277"/>
                <p:cNvSpPr>
                  <a:spLocks noChangeArrowheads="1"/>
                </p:cNvSpPr>
                <p:nvPr/>
              </p:nvSpPr>
              <p:spPr bwMode="auto">
                <a:xfrm>
                  <a:off x="5458" y="2693"/>
                  <a:ext cx="4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2" name="Rectangle 278"/>
                <p:cNvSpPr>
                  <a:spLocks noChangeArrowheads="1"/>
                </p:cNvSpPr>
                <p:nvPr/>
              </p:nvSpPr>
              <p:spPr bwMode="auto">
                <a:xfrm>
                  <a:off x="5462" y="2693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3" name="Rectangle 279"/>
                <p:cNvSpPr>
                  <a:spLocks noChangeArrowheads="1"/>
                </p:cNvSpPr>
                <p:nvPr/>
              </p:nvSpPr>
              <p:spPr bwMode="auto">
                <a:xfrm>
                  <a:off x="5467" y="2693"/>
                  <a:ext cx="5" cy="206"/>
                </a:xfrm>
                <a:prstGeom prst="rect">
                  <a:avLst/>
                </a:prstGeom>
                <a:solidFill>
                  <a:srgbClr val="F6F6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4" name="Rectangle 280"/>
                <p:cNvSpPr>
                  <a:spLocks noChangeArrowheads="1"/>
                </p:cNvSpPr>
                <p:nvPr/>
              </p:nvSpPr>
              <p:spPr bwMode="auto">
                <a:xfrm>
                  <a:off x="5472" y="2693"/>
                  <a:ext cx="5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5" name="Rectangle 281"/>
                <p:cNvSpPr>
                  <a:spLocks noChangeArrowheads="1"/>
                </p:cNvSpPr>
                <p:nvPr/>
              </p:nvSpPr>
              <p:spPr bwMode="auto">
                <a:xfrm>
                  <a:off x="5477" y="2693"/>
                  <a:ext cx="5" cy="206"/>
                </a:xfrm>
                <a:prstGeom prst="rect">
                  <a:avLst/>
                </a:prstGeom>
                <a:solidFill>
                  <a:srgbClr val="F3F3F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6" name="Rectangle 282"/>
                <p:cNvSpPr>
                  <a:spLocks noChangeArrowheads="1"/>
                </p:cNvSpPr>
                <p:nvPr/>
              </p:nvSpPr>
              <p:spPr bwMode="auto">
                <a:xfrm>
                  <a:off x="5482" y="2693"/>
                  <a:ext cx="4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7" name="Rectangle 283"/>
                <p:cNvSpPr>
                  <a:spLocks noChangeArrowheads="1"/>
                </p:cNvSpPr>
                <p:nvPr/>
              </p:nvSpPr>
              <p:spPr bwMode="auto">
                <a:xfrm>
                  <a:off x="5486" y="2693"/>
                  <a:ext cx="5" cy="206"/>
                </a:xfrm>
                <a:prstGeom prst="rect">
                  <a:avLst/>
                </a:prstGeom>
                <a:solidFill>
                  <a:srgbClr val="F0F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8" name="Rectangle 284"/>
                <p:cNvSpPr>
                  <a:spLocks noChangeArrowheads="1"/>
                </p:cNvSpPr>
                <p:nvPr/>
              </p:nvSpPr>
              <p:spPr bwMode="auto">
                <a:xfrm>
                  <a:off x="5491" y="2693"/>
                  <a:ext cx="5" cy="206"/>
                </a:xfrm>
                <a:prstGeom prst="rect">
                  <a:avLst/>
                </a:prstGeom>
                <a:solidFill>
                  <a:srgbClr val="F1F1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89" name="Rectangle 285"/>
                <p:cNvSpPr>
                  <a:spLocks noChangeArrowheads="1"/>
                </p:cNvSpPr>
                <p:nvPr/>
              </p:nvSpPr>
              <p:spPr bwMode="auto">
                <a:xfrm>
                  <a:off x="5496" y="2693"/>
                  <a:ext cx="5" cy="206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0" name="Rectangle 286"/>
                <p:cNvSpPr>
                  <a:spLocks noChangeArrowheads="1"/>
                </p:cNvSpPr>
                <p:nvPr/>
              </p:nvSpPr>
              <p:spPr bwMode="auto">
                <a:xfrm>
                  <a:off x="5501" y="2693"/>
                  <a:ext cx="5" cy="206"/>
                </a:xfrm>
                <a:prstGeom prst="rect">
                  <a:avLst/>
                </a:pr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1" name="Rectangle 287"/>
                <p:cNvSpPr>
                  <a:spLocks noChangeArrowheads="1"/>
                </p:cNvSpPr>
                <p:nvPr/>
              </p:nvSpPr>
              <p:spPr bwMode="auto">
                <a:xfrm>
                  <a:off x="5506" y="2693"/>
                  <a:ext cx="4" cy="206"/>
                </a:xfrm>
                <a:prstGeom prst="rect">
                  <a:avLst/>
                </a:prstGeom>
                <a:solidFill>
                  <a:srgbClr val="F5F5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2" name="Rectangle 288"/>
                <p:cNvSpPr>
                  <a:spLocks noChangeArrowheads="1"/>
                </p:cNvSpPr>
                <p:nvPr/>
              </p:nvSpPr>
              <p:spPr bwMode="auto">
                <a:xfrm>
                  <a:off x="5510" y="2693"/>
                  <a:ext cx="5" cy="206"/>
                </a:xfrm>
                <a:prstGeom prst="rect">
                  <a:avLst/>
                </a:prstGeom>
                <a:solidFill>
                  <a:srgbClr val="F7F7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3" name="Rectangle 289"/>
                <p:cNvSpPr>
                  <a:spLocks noChangeArrowheads="1"/>
                </p:cNvSpPr>
                <p:nvPr/>
              </p:nvSpPr>
              <p:spPr bwMode="auto">
                <a:xfrm>
                  <a:off x="5515" y="2693"/>
                  <a:ext cx="5" cy="206"/>
                </a:xfrm>
                <a:prstGeom prst="rect">
                  <a:avLst/>
                </a:prstGeom>
                <a:solidFill>
                  <a:srgbClr val="F8F8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4" name="Rectangle 290"/>
                <p:cNvSpPr>
                  <a:spLocks noChangeArrowheads="1"/>
                </p:cNvSpPr>
                <p:nvPr/>
              </p:nvSpPr>
              <p:spPr bwMode="auto">
                <a:xfrm>
                  <a:off x="5520" y="2693"/>
                  <a:ext cx="5" cy="206"/>
                </a:xfrm>
                <a:prstGeom prst="rect">
                  <a:avLst/>
                </a:pr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5" name="Rectangle 291"/>
                <p:cNvSpPr>
                  <a:spLocks noChangeArrowheads="1"/>
                </p:cNvSpPr>
                <p:nvPr/>
              </p:nvSpPr>
              <p:spPr bwMode="auto">
                <a:xfrm>
                  <a:off x="5525" y="2693"/>
                  <a:ext cx="5" cy="206"/>
                </a:xfrm>
                <a:prstGeom prst="rect">
                  <a:avLst/>
                </a:prstGeom>
                <a:solidFill>
                  <a:srgbClr val="FAFA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6" name="Rectangle 292"/>
                <p:cNvSpPr>
                  <a:spLocks noChangeArrowheads="1"/>
                </p:cNvSpPr>
                <p:nvPr/>
              </p:nvSpPr>
              <p:spPr bwMode="auto">
                <a:xfrm>
                  <a:off x="5530" y="2693"/>
                  <a:ext cx="4" cy="206"/>
                </a:xfrm>
                <a:prstGeom prst="rect">
                  <a:avLst/>
                </a:prstGeom>
                <a:solidFill>
                  <a:srgbClr val="FCFC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7" name="Rectangle 293"/>
                <p:cNvSpPr>
                  <a:spLocks noChangeArrowheads="1"/>
                </p:cNvSpPr>
                <p:nvPr/>
              </p:nvSpPr>
              <p:spPr bwMode="auto">
                <a:xfrm>
                  <a:off x="5534" y="2693"/>
                  <a:ext cx="5" cy="206"/>
                </a:xfrm>
                <a:prstGeom prst="rect">
                  <a:avLst/>
                </a:prstGeom>
                <a:solidFill>
                  <a:srgbClr val="FDFD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8" name="Rectangle 294"/>
                <p:cNvSpPr>
                  <a:spLocks noChangeArrowheads="1"/>
                </p:cNvSpPr>
                <p:nvPr/>
              </p:nvSpPr>
              <p:spPr bwMode="auto">
                <a:xfrm>
                  <a:off x="5539" y="2693"/>
                  <a:ext cx="5" cy="206"/>
                </a:xfrm>
                <a:prstGeom prst="rect">
                  <a:avLst/>
                </a:pr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899" name="Freeform 295"/>
                <p:cNvSpPr>
                  <a:spLocks/>
                </p:cNvSpPr>
                <p:nvPr/>
              </p:nvSpPr>
              <p:spPr bwMode="auto">
                <a:xfrm>
                  <a:off x="5437" y="2700"/>
                  <a:ext cx="100" cy="198"/>
                </a:xfrm>
                <a:custGeom>
                  <a:avLst/>
                  <a:gdLst>
                    <a:gd name="T0" fmla="*/ 326 w 333"/>
                    <a:gd name="T1" fmla="*/ 551 h 657"/>
                    <a:gd name="T2" fmla="*/ 246 w 333"/>
                    <a:gd name="T3" fmla="*/ 7 h 657"/>
                    <a:gd name="T4" fmla="*/ 252 w 333"/>
                    <a:gd name="T5" fmla="*/ 0 h 657"/>
                    <a:gd name="T6" fmla="*/ 133 w 333"/>
                    <a:gd name="T7" fmla="*/ 42 h 657"/>
                    <a:gd name="T8" fmla="*/ 91 w 333"/>
                    <a:gd name="T9" fmla="*/ 0 h 657"/>
                    <a:gd name="T10" fmla="*/ 86 w 333"/>
                    <a:gd name="T11" fmla="*/ 7 h 657"/>
                    <a:gd name="T12" fmla="*/ 6 w 333"/>
                    <a:gd name="T13" fmla="*/ 551 h 657"/>
                    <a:gd name="T14" fmla="*/ 11 w 333"/>
                    <a:gd name="T15" fmla="*/ 546 h 657"/>
                    <a:gd name="T16" fmla="*/ 150 w 333"/>
                    <a:gd name="T17" fmla="*/ 650 h 657"/>
                    <a:gd name="T18" fmla="*/ 332 w 333"/>
                    <a:gd name="T19" fmla="*/ 570 h 657"/>
                    <a:gd name="T20" fmla="*/ 332 w 333"/>
                    <a:gd name="T21" fmla="*/ 546 h 657"/>
                    <a:gd name="T22" fmla="*/ 326 w 333"/>
                    <a:gd name="T23" fmla="*/ 551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" h="657">
                      <a:moveTo>
                        <a:pt x="326" y="551"/>
                      </a:moveTo>
                      <a:lnTo>
                        <a:pt x="246" y="7"/>
                      </a:lnTo>
                      <a:lnTo>
                        <a:pt x="252" y="0"/>
                      </a:lnTo>
                      <a:cubicBezTo>
                        <a:pt x="231" y="45"/>
                        <a:pt x="177" y="63"/>
                        <a:pt x="133" y="42"/>
                      </a:cubicBezTo>
                      <a:cubicBezTo>
                        <a:pt x="115" y="33"/>
                        <a:pt x="100" y="19"/>
                        <a:pt x="91" y="0"/>
                      </a:cubicBezTo>
                      <a:lnTo>
                        <a:pt x="86" y="7"/>
                      </a:lnTo>
                      <a:lnTo>
                        <a:pt x="6" y="551"/>
                      </a:lnTo>
                      <a:lnTo>
                        <a:pt x="11" y="546"/>
                      </a:lnTo>
                      <a:cubicBezTo>
                        <a:pt x="0" y="597"/>
                        <a:pt x="62" y="643"/>
                        <a:pt x="150" y="650"/>
                      </a:cubicBezTo>
                      <a:cubicBezTo>
                        <a:pt x="239" y="657"/>
                        <a:pt x="320" y="621"/>
                        <a:pt x="332" y="570"/>
                      </a:cubicBezTo>
                      <a:cubicBezTo>
                        <a:pt x="333" y="562"/>
                        <a:pt x="333" y="554"/>
                        <a:pt x="332" y="546"/>
                      </a:cubicBezTo>
                      <a:lnTo>
                        <a:pt x="326" y="551"/>
                      </a:lnTo>
                      <a:close/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pic>
              <p:nvPicPr>
                <p:cNvPr id="900" name="Picture 296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67" y="2554"/>
                  <a:ext cx="39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01" name="Picture 297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67" y="2554"/>
                  <a:ext cx="39" cy="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02" name="Oval 298"/>
                <p:cNvSpPr>
                  <a:spLocks noChangeArrowheads="1"/>
                </p:cNvSpPr>
                <p:nvPr/>
              </p:nvSpPr>
              <p:spPr bwMode="auto">
                <a:xfrm>
                  <a:off x="5476" y="2563"/>
                  <a:ext cx="24" cy="24"/>
                </a:xfrm>
                <a:prstGeom prst="ellips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03" name="Line 299"/>
                <p:cNvSpPr>
                  <a:spLocks noChangeShapeType="1"/>
                </p:cNvSpPr>
                <p:nvPr/>
              </p:nvSpPr>
              <p:spPr bwMode="auto">
                <a:xfrm flipV="1">
                  <a:off x="5486" y="2587"/>
                  <a:ext cx="0" cy="116"/>
                </a:xfrm>
                <a:prstGeom prst="line">
                  <a:avLst/>
                </a:pr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04" name="Freeform 300"/>
                <p:cNvSpPr>
                  <a:spLocks noEditPoints="1"/>
                </p:cNvSpPr>
                <p:nvPr/>
              </p:nvSpPr>
              <p:spPr bwMode="auto">
                <a:xfrm>
                  <a:off x="5422" y="2532"/>
                  <a:ext cx="133" cy="86"/>
                </a:xfrm>
                <a:custGeom>
                  <a:avLst/>
                  <a:gdLst>
                    <a:gd name="T0" fmla="*/ 136 w 443"/>
                    <a:gd name="T1" fmla="*/ 57 h 286"/>
                    <a:gd name="T2" fmla="*/ 136 w 443"/>
                    <a:gd name="T3" fmla="*/ 229 h 286"/>
                    <a:gd name="T4" fmla="*/ 136 w 443"/>
                    <a:gd name="T5" fmla="*/ 229 h 286"/>
                    <a:gd name="T6" fmla="*/ 307 w 443"/>
                    <a:gd name="T7" fmla="*/ 229 h 286"/>
                    <a:gd name="T8" fmla="*/ 307 w 443"/>
                    <a:gd name="T9" fmla="*/ 57 h 286"/>
                    <a:gd name="T10" fmla="*/ 79 w 443"/>
                    <a:gd name="T11" fmla="*/ 0 h 286"/>
                    <a:gd name="T12" fmla="*/ 79 w 443"/>
                    <a:gd name="T13" fmla="*/ 286 h 286"/>
                    <a:gd name="T14" fmla="*/ 79 w 443"/>
                    <a:gd name="T15" fmla="*/ 286 h 286"/>
                    <a:gd name="T16" fmla="*/ 364 w 443"/>
                    <a:gd name="T17" fmla="*/ 286 h 286"/>
                    <a:gd name="T18" fmla="*/ 364 w 443"/>
                    <a:gd name="T1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3" h="286">
                      <a:moveTo>
                        <a:pt x="136" y="57"/>
                      </a:moveTo>
                      <a:cubicBezTo>
                        <a:pt x="88" y="105"/>
                        <a:pt x="88" y="181"/>
                        <a:pt x="136" y="229"/>
                      </a:cubicBezTo>
                      <a:cubicBezTo>
                        <a:pt x="136" y="229"/>
                        <a:pt x="136" y="229"/>
                        <a:pt x="136" y="229"/>
                      </a:cubicBezTo>
                      <a:moveTo>
                        <a:pt x="307" y="229"/>
                      </a:moveTo>
                      <a:cubicBezTo>
                        <a:pt x="354" y="181"/>
                        <a:pt x="354" y="105"/>
                        <a:pt x="307" y="57"/>
                      </a:cubicBezTo>
                      <a:moveTo>
                        <a:pt x="79" y="0"/>
                      </a:moveTo>
                      <a:cubicBezTo>
                        <a:pt x="0" y="79"/>
                        <a:pt x="0" y="207"/>
                        <a:pt x="79" y="286"/>
                      </a:cubicBezTo>
                      <a:cubicBezTo>
                        <a:pt x="79" y="286"/>
                        <a:pt x="79" y="286"/>
                        <a:pt x="79" y="286"/>
                      </a:cubicBezTo>
                      <a:moveTo>
                        <a:pt x="364" y="286"/>
                      </a:moveTo>
                      <a:cubicBezTo>
                        <a:pt x="443" y="207"/>
                        <a:pt x="443" y="79"/>
                        <a:pt x="364" y="0"/>
                      </a:cubicBezTo>
                    </a:path>
                  </a:pathLst>
                </a:custGeom>
                <a:noFill/>
                <a:ln w="6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05" name="Freeform 301"/>
                <p:cNvSpPr>
                  <a:spLocks noEditPoints="1"/>
                </p:cNvSpPr>
                <p:nvPr/>
              </p:nvSpPr>
              <p:spPr bwMode="auto">
                <a:xfrm>
                  <a:off x="5437" y="2563"/>
                  <a:ext cx="100" cy="335"/>
                </a:xfrm>
                <a:custGeom>
                  <a:avLst/>
                  <a:gdLst>
                    <a:gd name="T0" fmla="*/ 171 w 333"/>
                    <a:gd name="T1" fmla="*/ 417 h 1116"/>
                    <a:gd name="T2" fmla="*/ 91 w 333"/>
                    <a:gd name="T3" fmla="*/ 459 h 1116"/>
                    <a:gd name="T4" fmla="*/ 91 w 333"/>
                    <a:gd name="T5" fmla="*/ 459 h 1116"/>
                    <a:gd name="T6" fmla="*/ 11 w 333"/>
                    <a:gd name="T7" fmla="*/ 1005 h 1116"/>
                    <a:gd name="T8" fmla="*/ 150 w 333"/>
                    <a:gd name="T9" fmla="*/ 1109 h 1116"/>
                    <a:gd name="T10" fmla="*/ 332 w 333"/>
                    <a:gd name="T11" fmla="*/ 1029 h 1116"/>
                    <a:gd name="T12" fmla="*/ 332 w 333"/>
                    <a:gd name="T13" fmla="*/ 1005 h 1116"/>
                    <a:gd name="T14" fmla="*/ 332 w 333"/>
                    <a:gd name="T15" fmla="*/ 1005 h 1116"/>
                    <a:gd name="T16" fmla="*/ 252 w 333"/>
                    <a:gd name="T17" fmla="*/ 463 h 1116"/>
                    <a:gd name="T18" fmla="*/ 171 w 333"/>
                    <a:gd name="T19" fmla="*/ 417 h 1116"/>
                    <a:gd name="T20" fmla="*/ 212 w 333"/>
                    <a:gd name="T21" fmla="*/ 41 h 1116"/>
                    <a:gd name="T22" fmla="*/ 171 w 333"/>
                    <a:gd name="T23" fmla="*/ 0 h 1116"/>
                    <a:gd name="T24" fmla="*/ 131 w 333"/>
                    <a:gd name="T25" fmla="*/ 41 h 1116"/>
                    <a:gd name="T26" fmla="*/ 171 w 333"/>
                    <a:gd name="T27" fmla="*/ 81 h 1116"/>
                    <a:gd name="T28" fmla="*/ 212 w 333"/>
                    <a:gd name="T29" fmla="*/ 41 h 1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3" h="1116">
                      <a:moveTo>
                        <a:pt x="171" y="417"/>
                      </a:moveTo>
                      <a:cubicBezTo>
                        <a:pt x="130" y="417"/>
                        <a:pt x="95" y="435"/>
                        <a:pt x="91" y="459"/>
                      </a:cubicBezTo>
                      <a:lnTo>
                        <a:pt x="91" y="459"/>
                      </a:lnTo>
                      <a:lnTo>
                        <a:pt x="11" y="1005"/>
                      </a:lnTo>
                      <a:cubicBezTo>
                        <a:pt x="0" y="1056"/>
                        <a:pt x="62" y="1102"/>
                        <a:pt x="150" y="1109"/>
                      </a:cubicBezTo>
                      <a:cubicBezTo>
                        <a:pt x="239" y="1116"/>
                        <a:pt x="320" y="1080"/>
                        <a:pt x="332" y="1029"/>
                      </a:cubicBezTo>
                      <a:cubicBezTo>
                        <a:pt x="333" y="1021"/>
                        <a:pt x="333" y="1013"/>
                        <a:pt x="332" y="1005"/>
                      </a:cubicBezTo>
                      <a:lnTo>
                        <a:pt x="332" y="1005"/>
                      </a:lnTo>
                      <a:lnTo>
                        <a:pt x="252" y="463"/>
                      </a:lnTo>
                      <a:cubicBezTo>
                        <a:pt x="252" y="438"/>
                        <a:pt x="216" y="417"/>
                        <a:pt x="171" y="417"/>
                      </a:cubicBezTo>
                      <a:moveTo>
                        <a:pt x="212" y="41"/>
                      </a:moveTo>
                      <a:cubicBezTo>
                        <a:pt x="212" y="19"/>
                        <a:pt x="194" y="0"/>
                        <a:pt x="171" y="0"/>
                      </a:cubicBezTo>
                      <a:cubicBezTo>
                        <a:pt x="149" y="0"/>
                        <a:pt x="131" y="19"/>
                        <a:pt x="131" y="41"/>
                      </a:cubicBezTo>
                      <a:cubicBezTo>
                        <a:pt x="131" y="63"/>
                        <a:pt x="149" y="81"/>
                        <a:pt x="171" y="81"/>
                      </a:cubicBezTo>
                      <a:cubicBezTo>
                        <a:pt x="194" y="81"/>
                        <a:pt x="212" y="63"/>
                        <a:pt x="212" y="41"/>
                      </a:cubicBezTo>
                      <a:close/>
                    </a:path>
                  </a:pathLst>
                </a:cu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06" name="Line 302"/>
                <p:cNvSpPr>
                  <a:spLocks noChangeShapeType="1"/>
                </p:cNvSpPr>
                <p:nvPr/>
              </p:nvSpPr>
              <p:spPr bwMode="auto">
                <a:xfrm flipV="1">
                  <a:off x="5488" y="2587"/>
                  <a:ext cx="0" cy="101"/>
                </a:xfrm>
                <a:prstGeom prst="line">
                  <a:avLst/>
                </a:prstGeom>
                <a:noFill/>
                <a:ln w="12" cap="rnd">
                  <a:solidFill>
                    <a:srgbClr val="40404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907" name="Rectangle 303"/>
                <p:cNvSpPr>
                  <a:spLocks noChangeArrowheads="1"/>
                </p:cNvSpPr>
                <p:nvPr/>
              </p:nvSpPr>
              <p:spPr bwMode="auto">
                <a:xfrm>
                  <a:off x="5242" y="2924"/>
                  <a:ext cx="418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US" altLang="zh-TW" sz="12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ea typeface="新細明體" pitchFamily="18" charset="-120"/>
                      <a:cs typeface="新細明體" pitchFamily="18" charset="-120"/>
                    </a:rPr>
                    <a:t>Small Cells</a:t>
                  </a:r>
                  <a:endParaRPr kumimoji="1" lang="zh-TW" alt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</p:grpSp>
      </p:grpSp>
      <p:pic>
        <p:nvPicPr>
          <p:cNvPr id="826" name="圖片 825"/>
          <p:cNvPicPr>
            <a:picLocks noChangeAspect="1"/>
          </p:cNvPicPr>
          <p:nvPr/>
        </p:nvPicPr>
        <p:blipFill rotWithShape="1"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64"/>
          <a:stretch/>
        </p:blipFill>
        <p:spPr>
          <a:xfrm>
            <a:off x="124024" y="5085184"/>
            <a:ext cx="6248176" cy="1342626"/>
          </a:xfrm>
          <a:prstGeom prst="rect">
            <a:avLst/>
          </a:prstGeom>
        </p:spPr>
      </p:pic>
      <p:sp>
        <p:nvSpPr>
          <p:cNvPr id="7" name="橢圓 6"/>
          <p:cNvSpPr/>
          <p:nvPr/>
        </p:nvSpPr>
        <p:spPr bwMode="auto">
          <a:xfrm>
            <a:off x="4622800" y="5589240"/>
            <a:ext cx="123825" cy="89018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6516216" y="6074132"/>
            <a:ext cx="1083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</a:rPr>
              <a:t>Replaced by</a:t>
            </a:r>
          </a:p>
          <a:p>
            <a:r>
              <a:rPr lang="en-US" altLang="zh-TW" sz="1400" b="1" dirty="0" smtClean="0">
                <a:solidFill>
                  <a:srgbClr val="FF0000"/>
                </a:solidFill>
              </a:rPr>
              <a:t>IEEE 802.16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51" name="直線單箭頭接點 50"/>
          <p:cNvCxnSpPr>
            <a:stCxn id="7" idx="5"/>
            <a:endCxn id="37" idx="1"/>
          </p:cNvCxnSpPr>
          <p:nvPr/>
        </p:nvCxnSpPr>
        <p:spPr bwMode="auto">
          <a:xfrm flipV="1">
            <a:off x="4728491" y="6335742"/>
            <a:ext cx="1787725" cy="133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4" name="直線單箭頭接點 423"/>
          <p:cNvCxnSpPr/>
          <p:nvPr/>
        </p:nvCxnSpPr>
        <p:spPr bwMode="auto">
          <a:xfrm flipH="1">
            <a:off x="7373941" y="5323020"/>
            <a:ext cx="377825" cy="751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4" name="文字方塊 463"/>
          <p:cNvSpPr txBox="1"/>
          <p:nvPr/>
        </p:nvSpPr>
        <p:spPr>
          <a:xfrm>
            <a:off x="1682235" y="6335742"/>
            <a:ext cx="293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 smtClean="0"/>
              <a:t>GPON reference architecture</a:t>
            </a:r>
            <a:endParaRPr lang="zh-TW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3759443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altLang="zh-TW" sz="3600" dirty="0" smtClean="0"/>
              <a:t>Considerations of Capacity Requirements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688632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Use cases</a:t>
            </a:r>
          </a:p>
          <a:p>
            <a:pPr lvl="1"/>
            <a:r>
              <a:rPr lang="en-US" altLang="zh-TW" dirty="0" smtClean="0"/>
              <a:t>Point-to-point</a:t>
            </a:r>
          </a:p>
          <a:p>
            <a:pPr lvl="1"/>
            <a:r>
              <a:rPr lang="en-US" altLang="zh-TW" dirty="0" smtClean="0"/>
              <a:t>Point-to-multiple-point</a:t>
            </a:r>
          </a:p>
          <a:p>
            <a:pPr lvl="2"/>
            <a:r>
              <a:rPr lang="en-US" altLang="zh-TW" dirty="0" smtClean="0"/>
              <a:t>What is the max. number of multiple points the standard can support?</a:t>
            </a:r>
          </a:p>
          <a:p>
            <a:r>
              <a:rPr lang="en-US" altLang="zh-TW" dirty="0" smtClean="0"/>
              <a:t>Min. and Max. DL/UL throughout per link</a:t>
            </a:r>
          </a:p>
          <a:p>
            <a:pPr lvl="1"/>
            <a:r>
              <a:rPr lang="en-US" altLang="zh-TW" dirty="0" smtClean="0"/>
              <a:t>TDD DL &amp; UL symmetric or asymmetric?</a:t>
            </a:r>
          </a:p>
          <a:p>
            <a:pPr lvl="1"/>
            <a:r>
              <a:rPr lang="en-US" altLang="zh-TW" dirty="0" smtClean="0"/>
              <a:t>As a backhaul application, should it guarantee  Min. bandwidth and Max. latency?</a:t>
            </a:r>
          </a:p>
          <a:p>
            <a:r>
              <a:rPr lang="en-US" altLang="zh-TW" dirty="0" smtClean="0"/>
              <a:t>Example</a:t>
            </a:r>
          </a:p>
          <a:p>
            <a:pPr lvl="1"/>
            <a:r>
              <a:rPr lang="en-US" altLang="zh-TW" dirty="0" smtClean="0"/>
              <a:t>Max. DL/UL throughput per link: 10Mbps/10Mbps</a:t>
            </a:r>
          </a:p>
          <a:p>
            <a:pPr lvl="2"/>
            <a:r>
              <a:rPr lang="en-US" altLang="zh-TW" dirty="0" smtClean="0"/>
              <a:t>Depends on operational requirements such as coverage and services</a:t>
            </a:r>
          </a:p>
          <a:p>
            <a:pPr lvl="1"/>
            <a:r>
              <a:rPr lang="en-US" altLang="zh-TW" dirty="0" smtClean="0"/>
              <a:t>Max. number of multiple points: 4</a:t>
            </a:r>
          </a:p>
          <a:p>
            <a:pPr lvl="2"/>
            <a:r>
              <a:rPr lang="en-US" altLang="zh-TW" dirty="0" smtClean="0"/>
              <a:t>A master feeder needs to handle 4 slaves’ DL/UL links, so the total throughput required by the master feeder is no less than 40Mbps/40Mbps</a:t>
            </a:r>
          </a:p>
          <a:p>
            <a:pPr lvl="1"/>
            <a:r>
              <a:rPr lang="en-US" altLang="zh-TW" dirty="0" smtClean="0"/>
              <a:t>Configure PHY/MAC profiles of the master feeder to support the required total throughput</a:t>
            </a:r>
          </a:p>
          <a:p>
            <a:pPr lvl="2"/>
            <a:r>
              <a:rPr lang="en-US" altLang="zh-TW" dirty="0" smtClean="0"/>
              <a:t>Bandwidth to use</a:t>
            </a:r>
          </a:p>
          <a:p>
            <a:pPr lvl="2"/>
            <a:r>
              <a:rPr lang="en-US" altLang="zh-TW" dirty="0" smtClean="0"/>
              <a:t>MCS</a:t>
            </a:r>
          </a:p>
          <a:p>
            <a:pPr lvl="2"/>
            <a:r>
              <a:rPr lang="en-US" altLang="zh-TW" dirty="0" smtClean="0"/>
              <a:t>Number of streams (MIMO)</a:t>
            </a:r>
          </a:p>
          <a:p>
            <a:pPr lvl="2"/>
            <a:r>
              <a:rPr lang="en-US" altLang="zh-TW" dirty="0" smtClean="0"/>
              <a:t>BW request and </a:t>
            </a:r>
            <a:r>
              <a:rPr lang="en-US" altLang="zh-TW" dirty="0" err="1" smtClean="0"/>
              <a:t>QoS</a:t>
            </a:r>
            <a:r>
              <a:rPr lang="en-US" altLang="zh-TW" dirty="0" smtClean="0"/>
              <a:t> strategies</a:t>
            </a:r>
          </a:p>
          <a:p>
            <a:pPr lvl="2"/>
            <a:r>
              <a:rPr lang="en-US" altLang="zh-TW" dirty="0" smtClean="0"/>
              <a:t>Others…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8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Issues of Multiple Hops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Issue 1: based on the existed IEEE 802.16 TDD architecture, a middle hop should support </a:t>
            </a:r>
            <a:r>
              <a:rPr lang="en-US" altLang="zh-TW" dirty="0" err="1" smtClean="0"/>
              <a:t>Tx</a:t>
            </a:r>
            <a:r>
              <a:rPr lang="en-US" altLang="zh-TW" dirty="0" smtClean="0"/>
              <a:t> and Rx simultaneously</a:t>
            </a:r>
          </a:p>
          <a:p>
            <a:pPr lvl="1"/>
            <a:r>
              <a:rPr lang="en-US" altLang="zh-TW" dirty="0" smtClean="0"/>
              <a:t>For example, if Site B is a client of Site A, and Site C is a client of Site B, then Site B needs to enable </a:t>
            </a:r>
            <a:r>
              <a:rPr lang="en-US" altLang="zh-TW" dirty="0" err="1" smtClean="0"/>
              <a:t>Tx</a:t>
            </a:r>
            <a:r>
              <a:rPr lang="en-US" altLang="zh-TW" dirty="0" smtClean="0"/>
              <a:t> mode (UL to Site A) and Rx mode (UL from Site C)</a:t>
            </a:r>
          </a:p>
          <a:p>
            <a:r>
              <a:rPr lang="en-US" altLang="zh-TW" dirty="0" smtClean="0"/>
              <a:t>Issue 2: the site that is closer to the feeder might be the bottleneck</a:t>
            </a:r>
          </a:p>
          <a:p>
            <a:pPr lvl="1"/>
            <a:r>
              <a:rPr lang="en-US" altLang="zh-TW" dirty="0" smtClean="0"/>
              <a:t>For example, Site A (closer to the feeder) needs to handle the traffic of Site A, Site B and Site C</a:t>
            </a:r>
          </a:p>
          <a:p>
            <a:r>
              <a:rPr lang="en-US" altLang="zh-TW" dirty="0" smtClean="0"/>
              <a:t>Issue3: more hops, longer latency</a:t>
            </a:r>
          </a:p>
          <a:p>
            <a:pPr lvl="1"/>
            <a:r>
              <a:rPr lang="en-US" altLang="zh-TW" dirty="0" smtClean="0"/>
              <a:t>For example, Site C will suffer longer</a:t>
            </a:r>
            <a:br>
              <a:rPr lang="en-US" altLang="zh-TW" dirty="0" smtClean="0"/>
            </a:br>
            <a:r>
              <a:rPr lang="en-US" altLang="zh-TW" dirty="0" smtClean="0"/>
              <a:t>latency </a:t>
            </a:r>
          </a:p>
          <a:p>
            <a:r>
              <a:rPr lang="en-US" altLang="zh-TW" dirty="0" smtClean="0"/>
              <a:t>The frame structure of protocol </a:t>
            </a:r>
            <a:br>
              <a:rPr lang="en-US" altLang="zh-TW" dirty="0" smtClean="0"/>
            </a:br>
            <a:r>
              <a:rPr lang="en-US" altLang="zh-TW" dirty="0" smtClean="0"/>
              <a:t>might be re-defined to solve these </a:t>
            </a:r>
            <a:br>
              <a:rPr lang="en-US" altLang="zh-TW" dirty="0" smtClean="0"/>
            </a:br>
            <a:r>
              <a:rPr lang="en-US" altLang="zh-TW" dirty="0" smtClean="0"/>
              <a:t>issues.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11" name="閃電 10"/>
          <p:cNvSpPr/>
          <p:nvPr/>
        </p:nvSpPr>
        <p:spPr>
          <a:xfrm rot="19452250">
            <a:off x="5138895" y="4807818"/>
            <a:ext cx="480320" cy="760310"/>
          </a:xfrm>
          <a:prstGeom prst="lightningBol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4811683" y="5612283"/>
            <a:ext cx="133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>
                <a:solidFill>
                  <a:srgbClr val="FF0000"/>
                </a:solidFill>
              </a:rPr>
              <a:t>Bottleneck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grpSp>
        <p:nvGrpSpPr>
          <p:cNvPr id="52" name="群組 51"/>
          <p:cNvGrpSpPr/>
          <p:nvPr/>
        </p:nvGrpSpPr>
        <p:grpSpPr>
          <a:xfrm>
            <a:off x="5364088" y="3720786"/>
            <a:ext cx="3636070" cy="3002892"/>
            <a:chOff x="5393956" y="3755132"/>
            <a:chExt cx="3636070" cy="3002892"/>
          </a:xfrm>
        </p:grpSpPr>
        <p:grpSp>
          <p:nvGrpSpPr>
            <p:cNvPr id="6" name="群組 5"/>
            <p:cNvGrpSpPr/>
            <p:nvPr/>
          </p:nvGrpSpPr>
          <p:grpSpPr>
            <a:xfrm>
              <a:off x="8273066" y="5371274"/>
              <a:ext cx="756960" cy="1368152"/>
              <a:chOff x="3179644" y="1196752"/>
              <a:chExt cx="2328460" cy="5256584"/>
            </a:xfrm>
          </p:grpSpPr>
          <p:pic>
            <p:nvPicPr>
              <p:cNvPr id="39" name="Picture 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1154" y="2058884"/>
                <a:ext cx="1576950" cy="43944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40" name="群組 39"/>
              <p:cNvGrpSpPr/>
              <p:nvPr/>
            </p:nvGrpSpPr>
            <p:grpSpPr>
              <a:xfrm>
                <a:off x="3179644" y="1196752"/>
                <a:ext cx="1018197" cy="1532457"/>
                <a:chOff x="2132989" y="3119539"/>
                <a:chExt cx="1018197" cy="1532457"/>
              </a:xfrm>
            </p:grpSpPr>
            <p:pic>
              <p:nvPicPr>
                <p:cNvPr id="41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4221304">
                  <a:off x="2126170" y="3848350"/>
                  <a:ext cx="980648" cy="62664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cxnSp>
              <p:nvCxnSpPr>
                <p:cNvPr id="42" name="直線接點 41"/>
                <p:cNvCxnSpPr/>
                <p:nvPr/>
              </p:nvCxnSpPr>
              <p:spPr>
                <a:xfrm flipV="1">
                  <a:off x="2545876" y="3445032"/>
                  <a:ext cx="0" cy="236494"/>
                </a:xfrm>
                <a:prstGeom prst="line">
                  <a:avLst/>
                </a:prstGeom>
                <a:ln w="63500" cap="rnd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接點 42"/>
                <p:cNvCxnSpPr/>
                <p:nvPr/>
              </p:nvCxnSpPr>
              <p:spPr>
                <a:xfrm flipV="1">
                  <a:off x="2752320" y="3616435"/>
                  <a:ext cx="0" cy="236494"/>
                </a:xfrm>
                <a:prstGeom prst="line">
                  <a:avLst/>
                </a:prstGeom>
                <a:ln w="63500" cap="rnd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橢圓 43"/>
                <p:cNvSpPr/>
                <p:nvPr/>
              </p:nvSpPr>
              <p:spPr>
                <a:xfrm>
                  <a:off x="2597487" y="3411758"/>
                  <a:ext cx="137629" cy="135140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5" name="橢圓 44"/>
                <p:cNvSpPr/>
                <p:nvPr/>
              </p:nvSpPr>
              <p:spPr>
                <a:xfrm>
                  <a:off x="2461761" y="3280223"/>
                  <a:ext cx="406182" cy="396542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6" name="橢圓 45"/>
                <p:cNvSpPr/>
                <p:nvPr/>
              </p:nvSpPr>
              <p:spPr>
                <a:xfrm>
                  <a:off x="2305025" y="3119539"/>
                  <a:ext cx="722553" cy="720080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47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32989" y="4222085"/>
                  <a:ext cx="254872" cy="4156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889949" y="4222085"/>
                  <a:ext cx="261237" cy="4156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grpSp>
          <p:nvGrpSpPr>
            <p:cNvPr id="7" name="群組 6"/>
            <p:cNvGrpSpPr/>
            <p:nvPr/>
          </p:nvGrpSpPr>
          <p:grpSpPr>
            <a:xfrm>
              <a:off x="7123819" y="4470619"/>
              <a:ext cx="756960" cy="1368152"/>
              <a:chOff x="3179644" y="1196752"/>
              <a:chExt cx="2328460" cy="5256584"/>
            </a:xfrm>
          </p:grpSpPr>
          <p:pic>
            <p:nvPicPr>
              <p:cNvPr id="29" name="Picture 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1154" y="2058884"/>
                <a:ext cx="1576950" cy="43944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30" name="群組 29"/>
              <p:cNvGrpSpPr/>
              <p:nvPr/>
            </p:nvGrpSpPr>
            <p:grpSpPr>
              <a:xfrm>
                <a:off x="3179644" y="1196752"/>
                <a:ext cx="1018197" cy="1532457"/>
                <a:chOff x="2132989" y="3119539"/>
                <a:chExt cx="1018197" cy="1532457"/>
              </a:xfrm>
            </p:grpSpPr>
            <p:pic>
              <p:nvPicPr>
                <p:cNvPr id="31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4221304">
                  <a:off x="2126170" y="3848350"/>
                  <a:ext cx="980648" cy="62664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cxnSp>
              <p:nvCxnSpPr>
                <p:cNvPr id="32" name="直線接點 31"/>
                <p:cNvCxnSpPr/>
                <p:nvPr/>
              </p:nvCxnSpPr>
              <p:spPr>
                <a:xfrm flipV="1">
                  <a:off x="2545876" y="3445032"/>
                  <a:ext cx="0" cy="236494"/>
                </a:xfrm>
                <a:prstGeom prst="line">
                  <a:avLst/>
                </a:prstGeom>
                <a:ln w="63500" cap="rnd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接點 32"/>
                <p:cNvCxnSpPr/>
                <p:nvPr/>
              </p:nvCxnSpPr>
              <p:spPr>
                <a:xfrm flipV="1">
                  <a:off x="2752320" y="3616435"/>
                  <a:ext cx="0" cy="236494"/>
                </a:xfrm>
                <a:prstGeom prst="line">
                  <a:avLst/>
                </a:prstGeom>
                <a:ln w="63500" cap="rnd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橢圓 33"/>
                <p:cNvSpPr/>
                <p:nvPr/>
              </p:nvSpPr>
              <p:spPr>
                <a:xfrm>
                  <a:off x="2597487" y="3411758"/>
                  <a:ext cx="137629" cy="135140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5" name="橢圓 34"/>
                <p:cNvSpPr/>
                <p:nvPr/>
              </p:nvSpPr>
              <p:spPr>
                <a:xfrm>
                  <a:off x="2461761" y="3280223"/>
                  <a:ext cx="406182" cy="396542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6" name="橢圓 35"/>
                <p:cNvSpPr/>
                <p:nvPr/>
              </p:nvSpPr>
              <p:spPr>
                <a:xfrm>
                  <a:off x="2305025" y="3119539"/>
                  <a:ext cx="722553" cy="720080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37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32989" y="4222085"/>
                  <a:ext cx="254872" cy="4156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889949" y="4222085"/>
                  <a:ext cx="261237" cy="4156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grpSp>
          <p:nvGrpSpPr>
            <p:cNvPr id="8" name="群組 7"/>
            <p:cNvGrpSpPr/>
            <p:nvPr/>
          </p:nvGrpSpPr>
          <p:grpSpPr>
            <a:xfrm>
              <a:off x="5881682" y="5112873"/>
              <a:ext cx="756960" cy="1368152"/>
              <a:chOff x="3179644" y="1196752"/>
              <a:chExt cx="2328460" cy="5256584"/>
            </a:xfrm>
          </p:grpSpPr>
          <p:pic>
            <p:nvPicPr>
              <p:cNvPr id="19" name="Picture 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1154" y="2058884"/>
                <a:ext cx="1576950" cy="43944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20" name="群組 19"/>
              <p:cNvGrpSpPr/>
              <p:nvPr/>
            </p:nvGrpSpPr>
            <p:grpSpPr>
              <a:xfrm>
                <a:off x="3179644" y="1196752"/>
                <a:ext cx="1018197" cy="1532457"/>
                <a:chOff x="2132989" y="3119539"/>
                <a:chExt cx="1018197" cy="1532457"/>
              </a:xfrm>
            </p:grpSpPr>
            <p:pic>
              <p:nvPicPr>
                <p:cNvPr id="21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4221304">
                  <a:off x="2126170" y="3848350"/>
                  <a:ext cx="980648" cy="62664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cxnSp>
              <p:nvCxnSpPr>
                <p:cNvPr id="22" name="直線接點 21"/>
                <p:cNvCxnSpPr/>
                <p:nvPr/>
              </p:nvCxnSpPr>
              <p:spPr>
                <a:xfrm flipV="1">
                  <a:off x="2545876" y="3445032"/>
                  <a:ext cx="0" cy="236494"/>
                </a:xfrm>
                <a:prstGeom prst="line">
                  <a:avLst/>
                </a:prstGeom>
                <a:ln w="63500" cap="rnd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接點 22"/>
                <p:cNvCxnSpPr/>
                <p:nvPr/>
              </p:nvCxnSpPr>
              <p:spPr>
                <a:xfrm flipV="1">
                  <a:off x="2752320" y="3616435"/>
                  <a:ext cx="0" cy="236494"/>
                </a:xfrm>
                <a:prstGeom prst="line">
                  <a:avLst/>
                </a:prstGeom>
                <a:ln w="63500" cap="rnd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橢圓 23"/>
                <p:cNvSpPr/>
                <p:nvPr/>
              </p:nvSpPr>
              <p:spPr>
                <a:xfrm>
                  <a:off x="2597487" y="3411758"/>
                  <a:ext cx="137629" cy="135140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" name="橢圓 24"/>
                <p:cNvSpPr/>
                <p:nvPr/>
              </p:nvSpPr>
              <p:spPr>
                <a:xfrm>
                  <a:off x="2461761" y="3280223"/>
                  <a:ext cx="406182" cy="396542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" name="橢圓 25"/>
                <p:cNvSpPr/>
                <p:nvPr/>
              </p:nvSpPr>
              <p:spPr>
                <a:xfrm>
                  <a:off x="2305025" y="3119539"/>
                  <a:ext cx="722553" cy="720080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27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32989" y="4222085"/>
                  <a:ext cx="254872" cy="4156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889949" y="4222085"/>
                  <a:ext cx="261237" cy="4156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閃電 8"/>
            <p:cNvSpPr/>
            <p:nvPr/>
          </p:nvSpPr>
          <p:spPr>
            <a:xfrm>
              <a:off x="7770221" y="5112873"/>
              <a:ext cx="360040" cy="190882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閃電 9"/>
            <p:cNvSpPr/>
            <p:nvPr/>
          </p:nvSpPr>
          <p:spPr>
            <a:xfrm rot="17918667">
              <a:off x="6403179" y="4870752"/>
              <a:ext cx="470926" cy="298688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橢圓 11"/>
            <p:cNvSpPr/>
            <p:nvPr/>
          </p:nvSpPr>
          <p:spPr>
            <a:xfrm>
              <a:off x="5393956" y="4811670"/>
              <a:ext cx="216024" cy="84656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5702576" y="4124464"/>
              <a:ext cx="2730500" cy="1156935"/>
            </a:xfrm>
            <a:custGeom>
              <a:avLst/>
              <a:gdLst>
                <a:gd name="connsiteX0" fmla="*/ 0 w 2730500"/>
                <a:gd name="connsiteY0" fmla="*/ 661635 h 1156935"/>
                <a:gd name="connsiteX1" fmla="*/ 355600 w 2730500"/>
                <a:gd name="connsiteY1" fmla="*/ 928335 h 1156935"/>
                <a:gd name="connsiteX2" fmla="*/ 1587500 w 2730500"/>
                <a:gd name="connsiteY2" fmla="*/ 1235 h 1156935"/>
                <a:gd name="connsiteX3" fmla="*/ 2730500 w 2730500"/>
                <a:gd name="connsiteY3" fmla="*/ 1156935 h 115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30500" h="1156935">
                  <a:moveTo>
                    <a:pt x="0" y="661635"/>
                  </a:moveTo>
                  <a:cubicBezTo>
                    <a:pt x="45508" y="850018"/>
                    <a:pt x="91017" y="1038402"/>
                    <a:pt x="355600" y="928335"/>
                  </a:cubicBezTo>
                  <a:cubicBezTo>
                    <a:pt x="620183" y="818268"/>
                    <a:pt x="1191683" y="-36865"/>
                    <a:pt x="1587500" y="1235"/>
                  </a:cubicBezTo>
                  <a:cubicBezTo>
                    <a:pt x="1983317" y="39335"/>
                    <a:pt x="2356908" y="598135"/>
                    <a:pt x="2730500" y="1156935"/>
                  </a:cubicBezTo>
                </a:path>
              </a:pathLst>
            </a:custGeom>
            <a:noFill/>
            <a:ln>
              <a:solidFill>
                <a:srgbClr val="0070C0"/>
              </a:solidFill>
              <a:prstDash val="sysDash"/>
              <a:headEnd type="triangl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6638642" y="3755132"/>
              <a:ext cx="13355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 smtClean="0">
                  <a:solidFill>
                    <a:srgbClr val="0070C0"/>
                  </a:solidFill>
                </a:rPr>
                <a:t>Latency</a:t>
              </a:r>
              <a:endParaRPr lang="zh-TW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8050396" y="5789687"/>
              <a:ext cx="71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b="1" dirty="0" smtClean="0"/>
                <a:t>Small cell BS</a:t>
              </a:r>
              <a:endParaRPr lang="zh-TW" altLang="en-US" sz="1200" b="1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877864" y="4875599"/>
              <a:ext cx="71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b="1" dirty="0" smtClean="0"/>
                <a:t>Small cell BS</a:t>
              </a:r>
              <a:endParaRPr lang="zh-TW" altLang="en-US" sz="1200" b="1" dirty="0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140928" y="5470511"/>
              <a:ext cx="71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b="1" dirty="0" smtClean="0"/>
                <a:t>Small cell BS</a:t>
              </a:r>
              <a:endParaRPr lang="zh-TW" altLang="en-US" sz="1200" b="1" dirty="0"/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5881682" y="6396335"/>
              <a:ext cx="7102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b="1" dirty="0" smtClean="0"/>
                <a:t>Site A</a:t>
              </a:r>
              <a:endParaRPr lang="zh-TW" altLang="en-US" sz="1200" b="1" dirty="0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7099705" y="5812535"/>
              <a:ext cx="7102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b="1" dirty="0" smtClean="0"/>
                <a:t>Site B</a:t>
              </a:r>
              <a:endParaRPr lang="zh-TW" altLang="en-US" sz="1200" b="1" dirty="0"/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7936295" y="6481025"/>
              <a:ext cx="7102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b="1" dirty="0" smtClean="0"/>
                <a:t>Site C</a:t>
              </a:r>
              <a:endParaRPr lang="zh-TW" alt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0831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579</Words>
  <Application>Microsoft Macintosh PowerPoint</Application>
  <PresentationFormat>On-screen Show (4:3)</PresentationFormat>
  <Paragraphs>129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佈景主題</vt:lpstr>
      <vt:lpstr>PowerPoint Presentation</vt:lpstr>
      <vt:lpstr>SCB Deployment Considerations</vt:lpstr>
      <vt:lpstr>P2MP GPON Design Reference</vt:lpstr>
      <vt:lpstr>Considerations of Capacity Requirements</vt:lpstr>
      <vt:lpstr>Issues of Multiple Hops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SCB discussion</dc:title>
  <dc:creator>yoonhaan</dc:creator>
  <cp:lastModifiedBy>CHING-TARNG HSIEH</cp:lastModifiedBy>
  <cp:revision>41</cp:revision>
  <dcterms:modified xsi:type="dcterms:W3CDTF">2013-01-09T10:50:18Z</dcterms:modified>
</cp:coreProperties>
</file>