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5" r:id="rId4"/>
    <p:sldId id="278" r:id="rId5"/>
    <p:sldId id="268" r:id="rId6"/>
    <p:sldId id="279" r:id="rId7"/>
    <p:sldId id="271" r:id="rId8"/>
    <p:sldId id="272" r:id="rId9"/>
    <p:sldId id="274" r:id="rId10"/>
    <p:sldId id="27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47" autoAdjust="0"/>
  </p:normalViewPr>
  <p:slideViewPr>
    <p:cSldViewPr>
      <p:cViewPr varScale="1">
        <p:scale>
          <a:sx n="99" d="100"/>
          <a:sy n="99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113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11/15/2012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802.16-12-0697-01-Gdoc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28575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</a:t>
            </a:r>
            <a:r>
              <a:rPr lang="en-US" sz="1400" b="1" dirty="0" smtClean="0">
                <a:latin typeface="Times" pitchFamily="1" charset="0"/>
              </a:rPr>
              <a:t>#82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802.16-12-0697-01-Gdoc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2012-11-15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</a:t>
            </a:r>
            <a:r>
              <a:rPr lang="en-US" dirty="0" smtClean="0">
                <a:latin typeface="Times" pitchFamily="1" charset="0"/>
              </a:rPr>
              <a:t>#82 (San Antonio, TX) </a:t>
            </a:r>
            <a:r>
              <a:rPr lang="en-US" dirty="0" smtClean="0">
                <a:latin typeface="Times" pitchFamily="1" charset="0"/>
              </a:rPr>
              <a:t>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Sponsor Recirculation Ballots	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September– November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</a:t>
            </a:r>
            <a:r>
              <a:rPr lang="en-US" sz="2000" dirty="0" smtClean="0">
                <a:ea typeface="ＭＳ Ｐゴシック"/>
                <a:cs typeface="ＭＳ Ｐゴシック"/>
              </a:rPr>
              <a:t>November 2012</a:t>
            </a:r>
            <a:endParaRPr lang="en-US" sz="2000" dirty="0" smtClean="0">
              <a:ea typeface="ＭＳ Ｐゴシック"/>
              <a:cs typeface="ＭＳ Ｐゴシック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</a:t>
            </a:r>
            <a:r>
              <a:rPr lang="en-US" sz="2000" dirty="0" smtClean="0">
                <a:ea typeface="ＭＳ Ｐゴシック"/>
                <a:cs typeface="ＭＳ Ｐゴシック"/>
              </a:rPr>
              <a:t>March 2013</a:t>
            </a:r>
            <a:endParaRPr lang="en-US" sz="2000" dirty="0" smtClean="0">
              <a:ea typeface="ＭＳ Ｐゴシック"/>
              <a:cs typeface="ＭＳ Ｐゴシック"/>
            </a:endParaRP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77200" y="52578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</a:t>
            </a:r>
            <a:r>
              <a:rPr lang="en-US" sz="4000" dirty="0" smtClean="0">
                <a:ea typeface="ＭＳ Ｐゴシック" pitchFamily="34" charset="-128"/>
              </a:rPr>
              <a:t>#82, San Antonio, </a:t>
            </a:r>
            <a:r>
              <a:rPr lang="en-US" sz="4000" dirty="0" err="1" smtClean="0">
                <a:ea typeface="ＭＳ Ｐゴシック" pitchFamily="34" charset="-128"/>
              </a:rPr>
              <a:t>Tx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15 November 2012</a:t>
            </a:r>
            <a:endParaRPr lang="en-US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on </a:t>
            </a:r>
            <a:r>
              <a:rPr lang="en-US" dirty="0" smtClean="0">
                <a:ea typeface="ＭＳ Ｐゴシック" pitchFamily="34" charset="-128"/>
              </a:rPr>
              <a:t>802.16n/D6. </a:t>
            </a:r>
            <a:r>
              <a:rPr lang="en-US" dirty="0" smtClean="0">
                <a:ea typeface="ＭＳ Ｐゴシック" pitchFamily="34" charset="-128"/>
              </a:rPr>
              <a:t>Resolutions are  in commentary </a:t>
            </a:r>
            <a:r>
              <a:rPr lang="en-US" dirty="0" smtClean="0">
                <a:ea typeface="ＭＳ Ｐゴシック" pitchFamily="34" charset="-128"/>
              </a:rPr>
              <a:t>database: </a:t>
            </a:r>
            <a:r>
              <a:rPr lang="en-US" b="1" dirty="0" smtClean="0"/>
              <a:t>IEEE </a:t>
            </a:r>
            <a:r>
              <a:rPr lang="en-US" b="1" dirty="0" smtClean="0"/>
              <a:t>802.16-12-0645-02-Gdoc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54 </a:t>
            </a:r>
            <a:r>
              <a:rPr lang="en-US" dirty="0" smtClean="0">
                <a:ea typeface="ＭＳ Ｐゴシック" pitchFamily="34" charset="-128"/>
              </a:rPr>
              <a:t>accepted/accept </a:t>
            </a:r>
            <a:r>
              <a:rPr lang="en-US" dirty="0" smtClean="0">
                <a:ea typeface="ＭＳ Ｐゴシック" pitchFamily="34" charset="-128"/>
              </a:rPr>
              <a:t>modified, or withdrawn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 0 rejected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Accomplishments this week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on </a:t>
            </a:r>
            <a:r>
              <a:rPr lang="en-US" dirty="0" smtClean="0">
                <a:ea typeface="ＭＳ Ｐゴシック" pitchFamily="34" charset="-128"/>
              </a:rPr>
              <a:t>802.16.1a/D6. </a:t>
            </a:r>
            <a:r>
              <a:rPr lang="en-US" dirty="0" smtClean="0">
                <a:ea typeface="ＭＳ Ｐゴシック" pitchFamily="34" charset="-128"/>
              </a:rPr>
              <a:t>Resolutions are in commentary database: </a:t>
            </a:r>
            <a:r>
              <a:rPr lang="en-US" b="1" dirty="0" smtClean="0">
                <a:ea typeface="ＭＳ Ｐゴシック" pitchFamily="34" charset="-128"/>
              </a:rPr>
              <a:t>IEEE </a:t>
            </a:r>
            <a:r>
              <a:rPr lang="en-US" b="1" dirty="0" smtClean="0">
                <a:ea typeface="ＭＳ Ｐゴシック" pitchFamily="34" charset="-128"/>
              </a:rPr>
              <a:t>802.</a:t>
            </a:r>
            <a:r>
              <a:rPr lang="en-US" b="1" dirty="0" smtClean="0"/>
              <a:t>16-12-0646-02-Gdoc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45 </a:t>
            </a:r>
            <a:r>
              <a:rPr lang="en-US" dirty="0" smtClean="0">
                <a:ea typeface="ＭＳ Ｐゴシック" pitchFamily="34" charset="-128"/>
              </a:rPr>
              <a:t>accepted / accept modified, </a:t>
            </a:r>
            <a:r>
              <a:rPr lang="en-US" dirty="0" smtClean="0">
                <a:ea typeface="ＭＳ Ｐゴシック" pitchFamily="34" charset="-128"/>
              </a:rPr>
              <a:t>or withdrawn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0 rejected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#82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/>
              <a:t>IEEE </a:t>
            </a:r>
            <a:r>
              <a:rPr lang="en-US" b="1" dirty="0" smtClean="0"/>
              <a:t>802.16-12-0697-01-Gdoc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802.16n/D6 </a:t>
            </a:r>
            <a:r>
              <a:rPr lang="en-US" dirty="0" smtClean="0"/>
              <a:t>: </a:t>
            </a:r>
            <a:r>
              <a:rPr lang="en-US" b="1" dirty="0" smtClean="0"/>
              <a:t>IEEE </a:t>
            </a:r>
            <a:r>
              <a:rPr lang="en-US" b="1" dirty="0" smtClean="0"/>
              <a:t>802.16-12-0645-02-Gdoc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/>
              <a:t>802.16.1a/D6: </a:t>
            </a:r>
            <a:r>
              <a:rPr lang="en-US" b="1" dirty="0" smtClean="0">
                <a:ea typeface="ＭＳ Ｐゴシック" pitchFamily="34" charset="-128"/>
              </a:rPr>
              <a:t>IEEE </a:t>
            </a:r>
            <a:r>
              <a:rPr lang="en-US" b="1" dirty="0" smtClean="0">
                <a:ea typeface="ＭＳ Ｐゴシック" pitchFamily="34" charset="-128"/>
              </a:rPr>
              <a:t>802.</a:t>
            </a:r>
            <a:r>
              <a:rPr lang="en-US" b="1" dirty="0" smtClean="0"/>
              <a:t>16-12-0646-02-Gdoc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</a:t>
            </a:r>
            <a:r>
              <a:rPr lang="en-US" dirty="0" smtClean="0"/>
              <a:t>#82 </a:t>
            </a:r>
            <a:r>
              <a:rPr lang="en-US" dirty="0" smtClean="0"/>
              <a:t>– </a:t>
            </a:r>
            <a:r>
              <a:rPr lang="en-US" b="1" dirty="0" smtClean="0"/>
              <a:t>IEEE 802</a:t>
            </a:r>
            <a:r>
              <a:rPr lang="en-US" b="1" dirty="0" smtClean="0"/>
              <a:t>.</a:t>
            </a:r>
            <a:r>
              <a:rPr lang="en-US" b="1" dirty="0" smtClean="0"/>
              <a:t> 16-12-0698-00-Gdoc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</a:t>
            </a:r>
            <a:r>
              <a:rPr lang="en-US" dirty="0" smtClean="0"/>
              <a:t>Recirculation </a:t>
            </a:r>
            <a:r>
              <a:rPr lang="en-US" dirty="0" smtClean="0"/>
              <a:t>(Available </a:t>
            </a:r>
            <a:r>
              <a:rPr lang="en-US" dirty="0" smtClean="0"/>
              <a:t>Dec 5)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</a:t>
            </a:r>
            <a:r>
              <a:rPr lang="en-US" b="1" dirty="0" smtClean="0"/>
              <a:t>P802.16n/D7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</a:t>
            </a:r>
            <a:r>
              <a:rPr lang="en-US" b="1" dirty="0" smtClean="0"/>
              <a:t>P802.16.1a/D7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Motion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"To authorize the editor to generate Draft P802.16n/D7 based on Draft P802.16n/D6 and the comment resolutions in “IEEE 802.16-12-0645-02-Gdoc”,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802.16-12-0694, and forward Draft P802.16n/D7 for Recirculation Sponsor Ballot”</a:t>
            </a:r>
          </a:p>
          <a:p>
            <a:pPr lvl="1"/>
            <a:r>
              <a:rPr lang="en-US" dirty="0" smtClean="0"/>
              <a:t>Motion Passes: 	9: 0: </a:t>
            </a:r>
            <a:r>
              <a:rPr lang="en-US" dirty="0" smtClean="0"/>
              <a:t>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"To authorize the editor to generate Draft P802.16.1a/D7 based on Draft P802.16.1a/D6 and the comment resolutions in "IEEE 802.16-12-0646-02-Gdoc”,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802.16-12-0695, and forward Draft P802.16.1a/D7 for Recirculation Sponsor Ballot.”</a:t>
            </a:r>
          </a:p>
          <a:p>
            <a:pPr lvl="1"/>
            <a:r>
              <a:rPr lang="en-US" dirty="0" smtClean="0"/>
              <a:t>Motion Passes:</a:t>
            </a:r>
            <a:r>
              <a:rPr lang="en-US" dirty="0" smtClean="0"/>
              <a:t>		9 : 0 :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P802.16n/D7 based on Draft P802.16n/D6 and the comment resolutions in “IEEE 802.16-12-0645-02-Gdoc”,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802.16-12-0694, and forward Draft P802.16n/D7 for Recirculation Sponsor Ballot”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P802.16.1a/D7 based on Draft P802.16.1a/D6 and the comment resolutions in "IEEE 802.16-12-0646-02-Gdoc”,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802.16-12-0695, and forward Draft P802.16.1a/D7 for Recirculation Sponsor Ballot.”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</a:t>
            </a:r>
            <a:r>
              <a:rPr lang="en-US" dirty="0" smtClean="0"/>
              <a:t>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 5:		D7 Drafts Available</a:t>
            </a:r>
          </a:p>
          <a:p>
            <a:r>
              <a:rPr lang="en-US" dirty="0" smtClean="0"/>
              <a:t>Dec 10:  		Start Sponsor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Dec 10 – Dec 31 : Sponsor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Jan 7:		Reply Comments Due</a:t>
            </a:r>
          </a:p>
          <a:p>
            <a:r>
              <a:rPr lang="en-US" dirty="0" smtClean="0"/>
              <a:t>Jan 14-18: 	Session #83 – Vancouver</a:t>
            </a:r>
          </a:p>
          <a:p>
            <a:r>
              <a:rPr lang="en-US" dirty="0" smtClean="0"/>
              <a:t>Jan 21:		Updated drafts to D8 (if needed)</a:t>
            </a:r>
          </a:p>
          <a:p>
            <a:r>
              <a:rPr lang="en-US" dirty="0" smtClean="0"/>
              <a:t>Jan 24:		Opening of Confirmation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1774</TotalTime>
  <Words>313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GRIDMAN Closing Report  Session #82, San Antonio, Tx</vt:lpstr>
      <vt:lpstr>Accomplishments this week</vt:lpstr>
      <vt:lpstr>Accomplishments this week (2)</vt:lpstr>
      <vt:lpstr>Session #82 Output Documents</vt:lpstr>
      <vt:lpstr>Task Group Motion Results</vt:lpstr>
      <vt:lpstr>WG Motion 1</vt:lpstr>
      <vt:lpstr>WG Motion 2</vt:lpstr>
      <vt:lpstr>Schedule before Session #83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206</cp:revision>
  <cp:lastPrinted>1998-02-10T13:28:06Z</cp:lastPrinted>
  <dcterms:created xsi:type="dcterms:W3CDTF">2011-12-30T17:06:23Z</dcterms:created>
  <dcterms:modified xsi:type="dcterms:W3CDTF">2012-11-15T22:35:06Z</dcterms:modified>
</cp:coreProperties>
</file>