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1" r:id="rId2"/>
    <p:sldId id="262" r:id="rId3"/>
    <p:sldId id="265" r:id="rId4"/>
    <p:sldId id="278" r:id="rId5"/>
    <p:sldId id="268" r:id="rId6"/>
    <p:sldId id="279" r:id="rId7"/>
    <p:sldId id="271" r:id="rId8"/>
    <p:sldId id="272" r:id="rId9"/>
    <p:sldId id="274" r:id="rId10"/>
    <p:sldId id="275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3" autoAdjust="0"/>
    <p:restoredTop sz="94647" autoAdjust="0"/>
  </p:normalViewPr>
  <p:slideViewPr>
    <p:cSldViewPr>
      <p:cViewPr varScale="1">
        <p:scale>
          <a:sx n="99" d="100"/>
          <a:sy n="99" d="100"/>
        </p:scale>
        <p:origin x="-5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533400" y="6519446"/>
            <a:ext cx="11131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11/14/2012</a:t>
            </a:r>
            <a:endParaRPr lang="en-US" sz="1600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429000" y="6477000"/>
            <a:ext cx="3108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ea typeface="ＭＳ Ｐゴシック" pitchFamily="34" charset="-128"/>
              </a:rPr>
              <a:t>IEEE </a:t>
            </a:r>
            <a:r>
              <a:rPr lang="en-US" sz="1800" dirty="0" smtClean="0">
                <a:ea typeface="ＭＳ Ｐゴシック" pitchFamily="34" charset="-128"/>
              </a:rPr>
              <a:t>802.16-12-0697-00-Gdoc</a:t>
            </a:r>
            <a:endParaRPr lang="en-US" sz="1800" dirty="0" smtClean="0">
              <a:ea typeface="ＭＳ Ｐゴシック" pitchFamily="34" charset="-128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8610600" y="6400800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8539803-700D-4076-8C04-2C588C844B6F}" type="slidenum">
              <a:rPr lang="en-US" sz="20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20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924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GRIDMAN Task Group Closing Report - Session </a:t>
            </a:r>
            <a:r>
              <a:rPr lang="en-US" sz="1400" b="1" dirty="0" smtClean="0">
                <a:latin typeface="Times" pitchFamily="1" charset="0"/>
              </a:rPr>
              <a:t>#82</a:t>
            </a:r>
            <a:endParaRPr lang="en-US" sz="1400" dirty="0" smtClean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802.16-12-01-0616-00-Gdoc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2012-11-15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Tim Godfrey	</a:t>
            </a:r>
            <a:r>
              <a:rPr lang="en-US" dirty="0">
                <a:latin typeface="Times" pitchFamily="1" charset="0"/>
              </a:rPr>
              <a:t>		Voice:	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EPRI		</a:t>
            </a:r>
            <a:r>
              <a:rPr lang="en-US" dirty="0">
                <a:latin typeface="Times" pitchFamily="1" charset="0"/>
              </a:rPr>
              <a:t>		E-mail:	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			</a:t>
            </a: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Session </a:t>
            </a:r>
            <a:r>
              <a:rPr lang="en-US" dirty="0" smtClean="0">
                <a:latin typeface="Times" pitchFamily="1" charset="0"/>
              </a:rPr>
              <a:t>#82 (San Antonio, </a:t>
            </a:r>
            <a:r>
              <a:rPr lang="en-US" dirty="0" err="1" smtClean="0">
                <a:latin typeface="Times" pitchFamily="1" charset="0"/>
              </a:rPr>
              <a:t>Tx</a:t>
            </a:r>
            <a:r>
              <a:rPr lang="en-US" dirty="0" smtClean="0">
                <a:latin typeface="Times" pitchFamily="1" charset="0"/>
              </a:rPr>
              <a:t>) </a:t>
            </a:r>
            <a:r>
              <a:rPr lang="en-US" dirty="0" smtClean="0">
                <a:latin typeface="Times" pitchFamily="1" charset="0"/>
              </a:rPr>
              <a:t>Closing Report for GRIDMAN Task Group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648200" y="15240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 smtClean="0">
                <a:ea typeface="ＭＳ Ｐゴシック" pitchFamily="34" charset="-128"/>
              </a:rPr>
              <a:t>GRIDMAN Timetable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Approved SRD    			Nov 2010  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SARM finalized, AWD </a:t>
            </a:r>
            <a:r>
              <a:rPr lang="en-US" sz="2000" dirty="0" err="1" smtClean="0">
                <a:solidFill>
                  <a:srgbClr val="7F7F7F"/>
                </a:solidFill>
                <a:ea typeface="ＭＳ Ｐゴシック"/>
                <a:cs typeface="ＭＳ Ｐゴシック"/>
              </a:rPr>
              <a:t>ToC</a:t>
            </a: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 approved	Jan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Mar - July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Sept 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/ TG internal review ballot 	Nov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WG LB 				Jan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Recirc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 1    				Mar 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Recirc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 2    				May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Start Sponsor Ballot			July 2012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Sponsor Recirculation Ballots		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September– November 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Sponsor  completed – Fwd to </a:t>
            </a:r>
            <a:r>
              <a:rPr lang="en-US" sz="2000" dirty="0" err="1" smtClean="0">
                <a:ea typeface="ＭＳ Ｐゴシック"/>
                <a:cs typeface="ＭＳ Ｐゴシック"/>
              </a:rPr>
              <a:t>Nescom</a:t>
            </a:r>
            <a:r>
              <a:rPr lang="en-US" sz="2000" dirty="0" smtClean="0">
                <a:ea typeface="ＭＳ Ｐゴシック"/>
                <a:cs typeface="ＭＳ Ｐゴシック"/>
              </a:rPr>
              <a:t>	</a:t>
            </a:r>
            <a:r>
              <a:rPr lang="en-US" sz="2000" dirty="0" smtClean="0">
                <a:ea typeface="ＭＳ Ｐゴシック"/>
                <a:cs typeface="ＭＳ Ｐゴシック"/>
              </a:rPr>
              <a:t>November 2012</a:t>
            </a:r>
            <a:endParaRPr lang="en-US" sz="2000" dirty="0" smtClean="0">
              <a:ea typeface="ＭＳ Ｐゴシック"/>
              <a:cs typeface="ＭＳ Ｐゴシック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Approved Std      			</a:t>
            </a:r>
            <a:r>
              <a:rPr lang="en-US" sz="2000" dirty="0" smtClean="0">
                <a:ea typeface="ＭＳ Ｐゴシック"/>
                <a:cs typeface="ＭＳ Ｐゴシック"/>
              </a:rPr>
              <a:t>March 2013</a:t>
            </a:r>
            <a:endParaRPr lang="en-US" sz="2000" dirty="0" smtClean="0">
              <a:ea typeface="ＭＳ Ｐゴシック"/>
              <a:cs typeface="ＭＳ Ｐゴシック"/>
            </a:endParaRPr>
          </a:p>
        </p:txBody>
      </p:sp>
      <p:sp>
        <p:nvSpPr>
          <p:cNvPr id="15364" name="Left Arrow 4"/>
          <p:cNvSpPr>
            <a:spLocks noChangeArrowheads="1"/>
          </p:cNvSpPr>
          <p:nvPr/>
        </p:nvSpPr>
        <p:spPr bwMode="auto">
          <a:xfrm>
            <a:off x="8077200" y="5257800"/>
            <a:ext cx="533400" cy="304800"/>
          </a:xfrm>
          <a:prstGeom prst="lef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eaLnBrk="1" hangingPunct="1"/>
            <a:r>
              <a:rPr lang="en-US" sz="4000" dirty="0" smtClean="0">
                <a:ea typeface="ＭＳ Ｐゴシック" pitchFamily="34" charset="-128"/>
              </a:rPr>
              <a:t>GRIDMAN Closing Report</a:t>
            </a:r>
            <a:br>
              <a:rPr lang="en-US" sz="4000" dirty="0" smtClean="0">
                <a:ea typeface="ＭＳ Ｐゴシック" pitchFamily="34" charset="-128"/>
              </a:rPr>
            </a:br>
            <a:r>
              <a:rPr lang="en-US" sz="4000" dirty="0" smtClean="0">
                <a:ea typeface="ＭＳ Ｐゴシック" pitchFamily="34" charset="-128"/>
              </a:rPr>
              <a:t/>
            </a:r>
            <a:br>
              <a:rPr lang="en-US" sz="4000" dirty="0" smtClean="0">
                <a:ea typeface="ＭＳ Ｐゴシック" pitchFamily="34" charset="-128"/>
              </a:rPr>
            </a:br>
            <a:r>
              <a:rPr lang="en-US" sz="4000" dirty="0" smtClean="0">
                <a:ea typeface="ＭＳ Ｐゴシック" pitchFamily="34" charset="-128"/>
              </a:rPr>
              <a:t>Session </a:t>
            </a:r>
            <a:r>
              <a:rPr lang="en-US" sz="4000" dirty="0" smtClean="0">
                <a:ea typeface="ＭＳ Ｐゴシック" pitchFamily="34" charset="-128"/>
              </a:rPr>
              <a:t>#82, San Antonio, </a:t>
            </a:r>
            <a:r>
              <a:rPr lang="en-US" sz="4000" dirty="0" err="1" smtClean="0">
                <a:ea typeface="ＭＳ Ｐゴシック" pitchFamily="34" charset="-128"/>
              </a:rPr>
              <a:t>Tx</a:t>
            </a:r>
            <a:endParaRPr lang="en-US" sz="4000" dirty="0" smtClean="0">
              <a:ea typeface="ＭＳ Ｐゴシック" pitchFamily="34" charset="-128"/>
            </a:endParaRPr>
          </a:p>
        </p:txBody>
      </p:sp>
      <p:sp>
        <p:nvSpPr>
          <p:cNvPr id="4100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  <a:ea typeface="ＭＳ Ｐゴシック" pitchFamily="34" charset="-128"/>
              </a:rPr>
              <a:t>15 November 2012</a:t>
            </a:r>
            <a:endParaRPr lang="en-US" dirty="0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Accomplishments this week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5486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Resolved all </a:t>
            </a:r>
            <a:r>
              <a:rPr lang="en-US" dirty="0" smtClean="0">
                <a:ea typeface="ＭＳ Ｐゴシック" pitchFamily="34" charset="-128"/>
              </a:rPr>
              <a:t>comments </a:t>
            </a:r>
            <a:r>
              <a:rPr lang="en-US" dirty="0" smtClean="0">
                <a:ea typeface="ＭＳ Ｐゴシック" pitchFamily="34" charset="-128"/>
              </a:rPr>
              <a:t>on </a:t>
            </a:r>
            <a:r>
              <a:rPr lang="en-US" dirty="0" smtClean="0">
                <a:ea typeface="ＭＳ Ｐゴシック" pitchFamily="34" charset="-128"/>
              </a:rPr>
              <a:t>802.16n/D6. </a:t>
            </a:r>
            <a:r>
              <a:rPr lang="en-US" dirty="0" smtClean="0">
                <a:ea typeface="ＭＳ Ｐゴシック" pitchFamily="34" charset="-128"/>
              </a:rPr>
              <a:t>Resolutions are  in commentary </a:t>
            </a:r>
            <a:r>
              <a:rPr lang="en-US" dirty="0" smtClean="0">
                <a:ea typeface="ＭＳ Ｐゴシック" pitchFamily="34" charset="-128"/>
              </a:rPr>
              <a:t>database: </a:t>
            </a:r>
            <a:r>
              <a:rPr lang="en-US" b="1" dirty="0" smtClean="0"/>
              <a:t>IEEE </a:t>
            </a:r>
            <a:r>
              <a:rPr lang="en-US" b="1" dirty="0" smtClean="0"/>
              <a:t>802.16-12-0645-02-Gdoc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54 </a:t>
            </a:r>
            <a:r>
              <a:rPr lang="en-US" dirty="0" smtClean="0">
                <a:ea typeface="ＭＳ Ｐゴシック" pitchFamily="34" charset="-128"/>
              </a:rPr>
              <a:t>accepted/accept </a:t>
            </a:r>
            <a:r>
              <a:rPr lang="en-US" dirty="0" smtClean="0">
                <a:ea typeface="ＭＳ Ｐゴシック" pitchFamily="34" charset="-128"/>
              </a:rPr>
              <a:t>modified, or withdrawn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 0 rejected, </a:t>
            </a: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Accomplishments this week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Resolved all </a:t>
            </a:r>
            <a:r>
              <a:rPr lang="en-US" dirty="0" smtClean="0">
                <a:ea typeface="ＭＳ Ｐゴシック" pitchFamily="34" charset="-128"/>
              </a:rPr>
              <a:t>comments </a:t>
            </a:r>
            <a:r>
              <a:rPr lang="en-US" dirty="0" smtClean="0">
                <a:ea typeface="ＭＳ Ｐゴシック" pitchFamily="34" charset="-128"/>
              </a:rPr>
              <a:t>on </a:t>
            </a:r>
            <a:r>
              <a:rPr lang="en-US" dirty="0" smtClean="0">
                <a:ea typeface="ＭＳ Ｐゴシック" pitchFamily="34" charset="-128"/>
              </a:rPr>
              <a:t>802.16.1a/D6. </a:t>
            </a:r>
            <a:r>
              <a:rPr lang="en-US" dirty="0" smtClean="0">
                <a:ea typeface="ＭＳ Ｐゴシック" pitchFamily="34" charset="-128"/>
              </a:rPr>
              <a:t>Resolutions are in commentary database: </a:t>
            </a:r>
            <a:r>
              <a:rPr lang="en-US" b="1" dirty="0" smtClean="0">
                <a:ea typeface="ＭＳ Ｐゴシック" pitchFamily="34" charset="-128"/>
              </a:rPr>
              <a:t>IEEE </a:t>
            </a:r>
            <a:r>
              <a:rPr lang="en-US" b="1" dirty="0" smtClean="0">
                <a:ea typeface="ＭＳ Ｐゴシック" pitchFamily="34" charset="-128"/>
              </a:rPr>
              <a:t>802.</a:t>
            </a:r>
            <a:r>
              <a:rPr lang="en-US" b="1" dirty="0" smtClean="0"/>
              <a:t>16-12-0646-02-Gdoc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45 </a:t>
            </a:r>
            <a:r>
              <a:rPr lang="en-US" dirty="0" smtClean="0">
                <a:ea typeface="ＭＳ Ｐゴシック" pitchFamily="34" charset="-128"/>
              </a:rPr>
              <a:t>accepted / accept modified, </a:t>
            </a:r>
            <a:r>
              <a:rPr lang="en-US" dirty="0" smtClean="0">
                <a:ea typeface="ＭＳ Ｐゴシック" pitchFamily="34" charset="-128"/>
              </a:rPr>
              <a:t>or withdrawn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0 rejected</a:t>
            </a: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Session </a:t>
            </a:r>
            <a:r>
              <a:rPr lang="en-US" dirty="0" smtClean="0"/>
              <a:t>#82 </a:t>
            </a:r>
            <a:r>
              <a:rPr lang="en-US" dirty="0" smtClean="0"/>
              <a:t>Output Documents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This closing Report – </a:t>
            </a:r>
            <a:r>
              <a:rPr lang="en-US" b="1" dirty="0" smtClean="0"/>
              <a:t>IEEE </a:t>
            </a:r>
            <a:r>
              <a:rPr lang="en-US" b="1" dirty="0" smtClean="0"/>
              <a:t>802.16-12-0697-00-Gdoc</a:t>
            </a: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GRIDMAN Commentary Database at end of Session for </a:t>
            </a:r>
            <a:r>
              <a:rPr lang="en-US" dirty="0" smtClean="0">
                <a:ea typeface="ＭＳ Ｐゴシック" pitchFamily="34" charset="-128"/>
              </a:rPr>
              <a:t>802.16n/D6 </a:t>
            </a:r>
            <a:r>
              <a:rPr lang="en-US" dirty="0" smtClean="0"/>
              <a:t>: </a:t>
            </a:r>
            <a:r>
              <a:rPr lang="en-US" b="1" dirty="0" smtClean="0"/>
              <a:t>IEEE </a:t>
            </a:r>
            <a:r>
              <a:rPr lang="en-US" b="1" dirty="0" smtClean="0"/>
              <a:t>802.16-12-0645-02-Gdoc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GRIDMAN Commentary Database at end of Session for </a:t>
            </a:r>
            <a:r>
              <a:rPr lang="en-US" dirty="0" smtClean="0"/>
              <a:t>802.16.1a/D6: </a:t>
            </a:r>
            <a:r>
              <a:rPr lang="en-US" b="1" dirty="0" smtClean="0">
                <a:ea typeface="ＭＳ Ｐゴシック" pitchFamily="34" charset="-128"/>
              </a:rPr>
              <a:t>IEEE </a:t>
            </a:r>
            <a:r>
              <a:rPr lang="en-US" b="1" dirty="0" smtClean="0">
                <a:ea typeface="ＭＳ Ｐゴシック" pitchFamily="34" charset="-128"/>
              </a:rPr>
              <a:t>802.</a:t>
            </a:r>
            <a:r>
              <a:rPr lang="en-US" b="1" dirty="0" smtClean="0"/>
              <a:t>16-12-0646-02-Gdoc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Minutes of Session </a:t>
            </a:r>
            <a:r>
              <a:rPr lang="en-US" dirty="0" smtClean="0"/>
              <a:t>#82 </a:t>
            </a:r>
            <a:r>
              <a:rPr lang="en-US" dirty="0" smtClean="0"/>
              <a:t>– </a:t>
            </a:r>
            <a:r>
              <a:rPr lang="en-US" b="1" dirty="0" smtClean="0"/>
              <a:t>IEEE 802</a:t>
            </a:r>
            <a:r>
              <a:rPr lang="en-US" b="1" dirty="0" smtClean="0"/>
              <a:t>.</a:t>
            </a:r>
            <a:r>
              <a:rPr lang="en-US" b="1" dirty="0" smtClean="0"/>
              <a:t> 16-12-0698-00-Gdoc</a:t>
            </a: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Two Drafts for </a:t>
            </a:r>
            <a:r>
              <a:rPr lang="en-US" dirty="0" smtClean="0"/>
              <a:t>Recirculation </a:t>
            </a:r>
            <a:r>
              <a:rPr lang="en-US" dirty="0" smtClean="0"/>
              <a:t>(Available </a:t>
            </a:r>
            <a:r>
              <a:rPr lang="en-US" dirty="0" smtClean="0"/>
              <a:t>Dec 5) </a:t>
            </a:r>
            <a:endParaRPr lang="en-US" dirty="0" smtClean="0"/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On 802.16-2012:		</a:t>
            </a:r>
            <a:r>
              <a:rPr lang="en-US" b="1" dirty="0" smtClean="0"/>
              <a:t> </a:t>
            </a:r>
            <a:r>
              <a:rPr lang="en-US" b="1" dirty="0" smtClean="0"/>
              <a:t>P802.16n/D7 </a:t>
            </a:r>
            <a:endParaRPr lang="en-US" b="1" dirty="0" smtClean="0"/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On 802.16.1-2012:	</a:t>
            </a:r>
            <a:r>
              <a:rPr lang="en-US" b="1" dirty="0" smtClean="0"/>
              <a:t> </a:t>
            </a:r>
            <a:r>
              <a:rPr lang="en-US" b="1" dirty="0" smtClean="0"/>
              <a:t>P802.16.1a/D7</a:t>
            </a:r>
            <a:endParaRPr lang="en-US" b="1" dirty="0" smtClean="0"/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Group Motion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"To authorize the editor to generate Draft P802.16n/D7 based on Draft P802.16n/D6 and the comment resolutions in “IEEE 802.16-12-0645-02-Gdoc”, to process the </a:t>
            </a:r>
            <a:r>
              <a:rPr lang="en-US" dirty="0" err="1" smtClean="0"/>
              <a:t>RevCom</a:t>
            </a:r>
            <a:r>
              <a:rPr lang="en-US" dirty="0" smtClean="0"/>
              <a:t> Conditional Approval request in document 802.16-12-0694, and forward Draft P802.16n/D7 for Recirculation Sponsor Ballot”</a:t>
            </a:r>
          </a:p>
          <a:p>
            <a:pPr lvl="1"/>
            <a:r>
              <a:rPr lang="en-US" dirty="0" smtClean="0"/>
              <a:t>Motion Passes: 	9: 0: </a:t>
            </a:r>
            <a:r>
              <a:rPr lang="en-US" dirty="0" smtClean="0"/>
              <a:t>0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"To authorize the editor to generate Draft P802.16.1a/D7 based on Draft P802.16.1a/D6 and the comment resolutions in "IEEE 802.16-12-0646-02-Gdoc”, to process the </a:t>
            </a:r>
            <a:r>
              <a:rPr lang="en-US" dirty="0" err="1" smtClean="0"/>
              <a:t>RevCom</a:t>
            </a:r>
            <a:r>
              <a:rPr lang="en-US" dirty="0" smtClean="0"/>
              <a:t> Conditional Approval request in document 802.16-12-0695, and forward Draft P802.16.1a/D7 for Recirculation Sponsor Ballot.”</a:t>
            </a:r>
          </a:p>
          <a:p>
            <a:pPr lvl="1"/>
            <a:r>
              <a:rPr lang="en-US" dirty="0" smtClean="0"/>
              <a:t>Motion Passes:</a:t>
            </a:r>
            <a:r>
              <a:rPr lang="en-US" dirty="0" smtClean="0"/>
              <a:t>		9 : 0 : 0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 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WG Motion:</a:t>
            </a:r>
          </a:p>
          <a:p>
            <a:r>
              <a:rPr lang="en-US" dirty="0" smtClean="0"/>
              <a:t>"To authorize the editor to generate Draft P802.16n/D7 based on Draft P802.16n/D6 and the comment resolutions in “IEEE 802.16-12-0645-02-Gdoc”, to process the </a:t>
            </a:r>
            <a:r>
              <a:rPr lang="en-US" dirty="0" err="1" smtClean="0"/>
              <a:t>RevCom</a:t>
            </a:r>
            <a:r>
              <a:rPr lang="en-US" dirty="0" smtClean="0"/>
              <a:t> Conditional Approval request in document 802.16-12-0694, and forward Draft P802.16n/D7 for Recirculation Sponsor Ballot”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Moved</a:t>
            </a:r>
            <a:r>
              <a:rPr lang="en-US" dirty="0" smtClean="0"/>
              <a:t>:   	Tim Godfrey		</a:t>
            </a:r>
          </a:p>
          <a:p>
            <a:pPr lvl="1"/>
            <a:r>
              <a:rPr lang="en-US" dirty="0" smtClean="0"/>
              <a:t>Second:	</a:t>
            </a:r>
          </a:p>
          <a:p>
            <a:pPr lvl="1"/>
            <a:r>
              <a:rPr lang="en-US" dirty="0" smtClean="0"/>
              <a:t>Vote: 	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 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WG Motion:</a:t>
            </a:r>
          </a:p>
          <a:p>
            <a:r>
              <a:rPr lang="en-US" dirty="0" smtClean="0"/>
              <a:t>"To authorize the editor to generate Draft P802.16.1a/D7 based on Draft P802.16.1a/D6 and the comment resolutions in "IEEE 802.16-12-0646-02-Gdoc”, to process the </a:t>
            </a:r>
            <a:r>
              <a:rPr lang="en-US" dirty="0" err="1" smtClean="0"/>
              <a:t>RevCom</a:t>
            </a:r>
            <a:r>
              <a:rPr lang="en-US" dirty="0" smtClean="0"/>
              <a:t> Conditional Approval request in document 802.16-12-0695, and forward Draft P802.16.1a/D7 for Recirculation Sponsor Ballot.”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Moved</a:t>
            </a:r>
            <a:r>
              <a:rPr lang="en-US" dirty="0" smtClean="0"/>
              <a:t>:   	Tim Godfrey		</a:t>
            </a:r>
          </a:p>
          <a:p>
            <a:pPr lvl="1"/>
            <a:r>
              <a:rPr lang="en-US" dirty="0" smtClean="0"/>
              <a:t>Second:	</a:t>
            </a:r>
          </a:p>
          <a:p>
            <a:pPr lvl="1"/>
            <a:r>
              <a:rPr lang="en-US" dirty="0" smtClean="0"/>
              <a:t>Vote: 	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before Session #</a:t>
            </a:r>
            <a:r>
              <a:rPr lang="en-US" dirty="0" smtClean="0"/>
              <a:t>83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 5:		D7 Drafts Available</a:t>
            </a:r>
          </a:p>
          <a:p>
            <a:r>
              <a:rPr lang="en-US" dirty="0" smtClean="0"/>
              <a:t>Dec 10:  		Start Sponsor </a:t>
            </a:r>
            <a:r>
              <a:rPr lang="en-US" dirty="0" err="1" smtClean="0"/>
              <a:t>Recirc</a:t>
            </a:r>
            <a:r>
              <a:rPr lang="en-US" dirty="0" smtClean="0"/>
              <a:t> Ballot</a:t>
            </a:r>
          </a:p>
          <a:p>
            <a:r>
              <a:rPr lang="en-US" dirty="0" smtClean="0"/>
              <a:t>Dec 10 – Dec 31 : Sponsor </a:t>
            </a:r>
            <a:r>
              <a:rPr lang="en-US" dirty="0" err="1" smtClean="0"/>
              <a:t>Recirc</a:t>
            </a:r>
            <a:r>
              <a:rPr lang="en-US" dirty="0" smtClean="0"/>
              <a:t> Ballot</a:t>
            </a:r>
          </a:p>
          <a:p>
            <a:r>
              <a:rPr lang="en-US" dirty="0" smtClean="0"/>
              <a:t>Jan 7:		Reply Comments Due</a:t>
            </a:r>
          </a:p>
          <a:p>
            <a:r>
              <a:rPr lang="en-US" dirty="0" smtClean="0"/>
              <a:t>Jan 14-18: 	Session #83 – Vancouver</a:t>
            </a:r>
          </a:p>
          <a:p>
            <a:r>
              <a:rPr lang="en-US" dirty="0" smtClean="0"/>
              <a:t>Jan 21:		Updated drafts to D8 (if needed)</a:t>
            </a:r>
          </a:p>
          <a:p>
            <a:r>
              <a:rPr lang="en-US" dirty="0" smtClean="0"/>
              <a:t>Jan 24:		Opening of Confirmation Ballot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1755</TotalTime>
  <Words>312</Words>
  <Application>Microsoft Office PowerPoint</Application>
  <PresentationFormat>On-screen Show (4:3)</PresentationFormat>
  <Paragraphs>85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Template</vt:lpstr>
      <vt:lpstr>Slide 1</vt:lpstr>
      <vt:lpstr>GRIDMAN Closing Report  Session #82, San Antonio, Tx</vt:lpstr>
      <vt:lpstr>Accomplishments this week</vt:lpstr>
      <vt:lpstr>Accomplishments this week (2)</vt:lpstr>
      <vt:lpstr>Session #82 Output Documents</vt:lpstr>
      <vt:lpstr>Task Group Motion Results</vt:lpstr>
      <vt:lpstr>WG Motion 1</vt:lpstr>
      <vt:lpstr>WG Motion 2</vt:lpstr>
      <vt:lpstr>Schedule before Session #83</vt:lpstr>
      <vt:lpstr>GRIDMAN Timetable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Tim Godfrey</cp:lastModifiedBy>
  <cp:revision>203</cp:revision>
  <cp:lastPrinted>1998-02-10T13:28:06Z</cp:lastPrinted>
  <dcterms:created xsi:type="dcterms:W3CDTF">2011-12-30T17:06:23Z</dcterms:created>
  <dcterms:modified xsi:type="dcterms:W3CDTF">2012-11-15T22:16:12Z</dcterms:modified>
</cp:coreProperties>
</file>