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4" r:id="rId2"/>
    <p:sldId id="266" r:id="rId3"/>
    <p:sldId id="274" r:id="rId4"/>
    <p:sldId id="276" r:id="rId5"/>
    <p:sldId id="278" r:id="rId6"/>
    <p:sldId id="279" r:id="rId7"/>
    <p:sldId id="280" r:id="rId8"/>
    <p:sldId id="277"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11" autoAdjust="0"/>
    <p:restoredTop sz="94660"/>
  </p:normalViewPr>
  <p:slideViewPr>
    <p:cSldViewPr>
      <p:cViewPr varScale="1">
        <p:scale>
          <a:sx n="93" d="100"/>
          <a:sy n="93" d="100"/>
        </p:scale>
        <p:origin x="-66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709314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3364249784"/>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35D3F77B-8DB2-464D-B056-00F2D72238A7}" type="slidenum">
              <a:rPr lang="en-US" smtClean="0"/>
              <a:pPr>
                <a:defRPr/>
              </a:pPr>
              <a:t>1</a:t>
            </a:fld>
            <a:endParaRPr lang="en-US"/>
          </a:p>
        </p:txBody>
      </p:sp>
      <p:sp>
        <p:nvSpPr>
          <p:cNvPr id="13315" name="Rectangle 1"/>
          <p:cNvSpPr>
            <a:spLocks noGrp="1" noChangeArrowheads="1"/>
          </p:cNvSpPr>
          <p:nvPr>
            <p:ph type="title"/>
          </p:nvPr>
        </p:nvSpPr>
        <p:spPr>
          <a:xfrm>
            <a:off x="457200" y="92075"/>
            <a:ext cx="8102600" cy="6667500"/>
          </a:xfrm>
        </p:spPr>
        <p:txBody>
          <a:bodyPr/>
          <a:lstStyle/>
          <a:p>
            <a:r>
              <a:rPr lang="en-US" b="1" dirty="0" smtClean="0"/>
              <a:t/>
            </a:r>
            <a:br>
              <a:rPr lang="en-US" b="1" dirty="0" smtClean="0"/>
            </a:br>
            <a:r>
              <a:rPr lang="en-US" b="1" dirty="0" smtClean="0"/>
              <a:t>Proposal for an </a:t>
            </a:r>
            <a:br>
              <a:rPr lang="en-US" b="1" dirty="0" smtClean="0"/>
            </a:br>
            <a:r>
              <a:rPr lang="en-US" b="1" dirty="0" smtClean="0"/>
              <a:t>IEEE 802 EC </a:t>
            </a:r>
            <a:r>
              <a:rPr lang="en-US" b="1" dirty="0" err="1" smtClean="0"/>
              <a:t>OmniRAN</a:t>
            </a:r>
            <a:r>
              <a:rPr lang="en-US" b="1" dirty="0" smtClean="0"/>
              <a:t> Study Group</a:t>
            </a:r>
            <a:br>
              <a:rPr lang="en-US" b="1" dirty="0" smtClean="0"/>
            </a:br>
            <a:r>
              <a:rPr lang="en-US" dirty="0" smtClean="0"/>
              <a:t/>
            </a:r>
            <a:br>
              <a:rPr lang="en-US" dirty="0" smtClean="0"/>
            </a:br>
            <a:r>
              <a:rPr lang="en-US" dirty="0" smtClean="0"/>
              <a:t/>
            </a:r>
            <a:br>
              <a:rPr lang="en-US" dirty="0" smtClean="0"/>
            </a:br>
            <a:r>
              <a:rPr lang="en-US" sz="2400" dirty="0" smtClean="0"/>
              <a:t/>
            </a:r>
            <a:br>
              <a:rPr lang="en-US" sz="2400" dirty="0" smtClean="0"/>
            </a:br>
            <a:r>
              <a:rPr lang="en-US" sz="2400" dirty="0" smtClean="0"/>
              <a:t>15 November 2012</a:t>
            </a:r>
            <a:r>
              <a:rPr lang="en-US" dirty="0" smtClean="0"/>
              <a:t/>
            </a:r>
            <a:br>
              <a:rPr lang="en-US" dirty="0" smtClean="0"/>
            </a:br>
            <a:r>
              <a:rPr lang="en-US" dirty="0" smtClean="0"/>
              <a:t/>
            </a:r>
            <a:br>
              <a:rPr lang="en-US" dirty="0" smtClean="0"/>
            </a:br>
            <a:r>
              <a:rPr lang="en-US" sz="2400" kern="1200" dirty="0" smtClean="0">
                <a:solidFill>
                  <a:srgbClr val="000000"/>
                </a:solidFill>
              </a:rPr>
              <a:t/>
            </a:r>
            <a:br>
              <a:rPr lang="en-US" sz="2400" kern="1200" dirty="0" smtClean="0">
                <a:solidFill>
                  <a:srgbClr val="000000"/>
                </a:solidFill>
              </a:rPr>
            </a:br>
            <a:r>
              <a:rPr lang="en-US" sz="2400" kern="1200" dirty="0" smtClean="0">
                <a:solidFill>
                  <a:srgbClr val="000000"/>
                </a:solidFill>
              </a:rPr>
              <a:t>Harry Bims</a:t>
            </a:r>
            <a:r>
              <a:rPr lang="en-US" sz="2400" kern="1200" dirty="0" smtClean="0">
                <a:solidFill>
                  <a:srgbClr val="000000"/>
                </a:solidFill>
              </a:rPr>
              <a:t> (</a:t>
            </a:r>
            <a:r>
              <a:rPr lang="en-US" sz="2400" kern="1200" dirty="0" err="1" smtClean="0">
                <a:solidFill>
                  <a:srgbClr val="000000"/>
                </a:solidFill>
              </a:rPr>
              <a:t>HetNet</a:t>
            </a:r>
            <a:r>
              <a:rPr lang="en-US" sz="2400" kern="1200" dirty="0" smtClean="0">
                <a:solidFill>
                  <a:srgbClr val="000000"/>
                </a:solidFill>
              </a:rPr>
              <a:t> Study Group Chair</a:t>
            </a:r>
            <a:r>
              <a:rPr lang="en-US" sz="2400" kern="1200" dirty="0" smtClean="0">
                <a:solidFill>
                  <a:srgbClr val="000000"/>
                </a:solidFill>
              </a:rPr>
              <a:t>) </a:t>
            </a:r>
            <a:r>
              <a:rPr lang="en-US" sz="2400" kern="1200" dirty="0" smtClean="0">
                <a:solidFill>
                  <a:srgbClr val="000000"/>
                </a:solidFill>
              </a:rPr>
              <a:t/>
            </a:r>
            <a:br>
              <a:rPr lang="en-US" sz="2400" kern="1200" dirty="0" smtClean="0">
                <a:solidFill>
                  <a:srgbClr val="000000"/>
                </a:solidFill>
              </a:rPr>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1200" dirty="0" smtClean="0">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B0B1958B-D12C-964B-83D4-EF2B897ABF13}" type="slidenum">
              <a:rPr lang="en-US" smtClean="0"/>
              <a:pPr>
                <a:defRPr/>
              </a:pPr>
              <a:t>2</a:t>
            </a:fld>
            <a:endParaRPr lang="en-US"/>
          </a:p>
        </p:txBody>
      </p:sp>
      <p:sp>
        <p:nvSpPr>
          <p:cNvPr id="14339" name="Rectangle 1"/>
          <p:cNvSpPr>
            <a:spLocks noGrp="1" noChangeArrowheads="1"/>
          </p:cNvSpPr>
          <p:nvPr>
            <p:ph type="title"/>
          </p:nvPr>
        </p:nvSpPr>
        <p:spPr/>
        <p:txBody>
          <a:bodyPr/>
          <a:lstStyle/>
          <a:p>
            <a:pPr eaLnBrk="1" hangingPunct="1"/>
            <a:r>
              <a:rPr lang="en-US" dirty="0" smtClean="0"/>
              <a:t>“</a:t>
            </a:r>
            <a:r>
              <a:rPr lang="en-US" dirty="0" err="1" smtClean="0"/>
              <a:t>OmniRAN</a:t>
            </a:r>
            <a:r>
              <a:rPr lang="en-US" dirty="0" smtClean="0"/>
              <a:t>” </a:t>
            </a:r>
            <a:r>
              <a:rPr lang="en-US" dirty="0"/>
              <a:t>Terminology</a:t>
            </a:r>
          </a:p>
        </p:txBody>
      </p:sp>
      <p:sp>
        <p:nvSpPr>
          <p:cNvPr id="14340" name="Rectangle 2"/>
          <p:cNvSpPr>
            <a:spLocks noGrp="1" noChangeArrowheads="1"/>
          </p:cNvSpPr>
          <p:nvPr>
            <p:ph type="body" idx="1"/>
          </p:nvPr>
        </p:nvSpPr>
        <p:spPr/>
        <p:txBody>
          <a:bodyPr/>
          <a:lstStyle/>
          <a:p>
            <a:pPr eaLnBrk="1" hangingPunct="1"/>
            <a:r>
              <a:rPr lang="en-US" sz="2600" dirty="0" smtClean="0"/>
              <a:t>OMNI: </a:t>
            </a:r>
            <a:r>
              <a:rPr lang="en-US" sz="2600" dirty="0"/>
              <a:t>“Open Mobile Network Interface”</a:t>
            </a:r>
            <a:endParaRPr lang="en-US" sz="2600" dirty="0" smtClean="0"/>
          </a:p>
          <a:p>
            <a:pPr eaLnBrk="1" hangingPunct="1"/>
            <a:r>
              <a:rPr lang="en-US" sz="2600" dirty="0" smtClean="0"/>
              <a:t>IEEE </a:t>
            </a:r>
            <a:r>
              <a:rPr lang="en-US" sz="2600" dirty="0"/>
              <a:t>“Area Networks”, such as:</a:t>
            </a:r>
          </a:p>
          <a:p>
            <a:pPr marL="742950" lvl="1" eaLnBrk="1" hangingPunct="1"/>
            <a:r>
              <a:rPr lang="en-US" sz="2200" dirty="0"/>
              <a:t>LAN: Local Area Network</a:t>
            </a:r>
          </a:p>
          <a:p>
            <a:pPr marL="742950" lvl="1" eaLnBrk="1" hangingPunct="1"/>
            <a:r>
              <a:rPr lang="en-US" sz="2200" dirty="0"/>
              <a:t>MAN: Metropolitan Area Network</a:t>
            </a:r>
          </a:p>
          <a:p>
            <a:pPr marL="742950" lvl="1" eaLnBrk="1" hangingPunct="1"/>
            <a:r>
              <a:rPr lang="en-US" sz="2200" dirty="0"/>
              <a:t>PAN: Personal Area </a:t>
            </a:r>
            <a:r>
              <a:rPr lang="en-US" sz="2200" dirty="0" smtClean="0"/>
              <a:t>Network</a:t>
            </a:r>
          </a:p>
          <a:p>
            <a:pPr lvl="1" eaLnBrk="1" hangingPunct="1"/>
            <a:r>
              <a:rPr lang="en-US" sz="2200" dirty="0" smtClean="0"/>
              <a:t>RAN: Regional Area Network</a:t>
            </a:r>
          </a:p>
          <a:p>
            <a:pPr marL="742950" lvl="1" eaLnBrk="1" hangingPunct="1"/>
            <a:r>
              <a:rPr lang="en-US" sz="2200" dirty="0" smtClean="0"/>
              <a:t>etc.</a:t>
            </a:r>
            <a:endParaRPr lang="en-US" sz="2600" dirty="0" smtClean="0"/>
          </a:p>
          <a:p>
            <a:pPr eaLnBrk="1" hangingPunct="1"/>
            <a:r>
              <a:rPr lang="en-US" sz="2600" dirty="0" err="1" smtClean="0"/>
              <a:t>OmniRAN</a:t>
            </a:r>
            <a:r>
              <a:rPr lang="en-US" sz="2600" dirty="0"/>
              <a:t>:</a:t>
            </a:r>
          </a:p>
          <a:p>
            <a:pPr marL="742950" lvl="1" eaLnBrk="1" hangingPunct="1"/>
            <a:r>
              <a:rPr lang="en-US" sz="2400" dirty="0"/>
              <a:t>“Omni-Range Area Network”, based on OMNI</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3</a:t>
            </a:fld>
            <a:endParaRPr lang="en-US"/>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err="1"/>
              <a:t>OmniRAN</a:t>
            </a:r>
            <a:r>
              <a:rPr lang="en-US" dirty="0" smtClean="0"/>
              <a:t> History</a:t>
            </a:r>
            <a:endParaRPr lang="en-US" dirty="0"/>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400" dirty="0" smtClean="0"/>
              <a:t>Mar 16: IEEE 802 initiated 802.16 </a:t>
            </a:r>
            <a:r>
              <a:rPr lang="en-US" sz="2400" dirty="0" err="1" smtClean="0"/>
              <a:t>HetNet</a:t>
            </a:r>
            <a:r>
              <a:rPr lang="en-US" sz="2400" dirty="0" smtClean="0"/>
              <a:t> Study Group (SG)</a:t>
            </a:r>
          </a:p>
          <a:p>
            <a:pPr eaLnBrk="1" hangingPunct="1"/>
            <a:r>
              <a:rPr lang="en-US" sz="2400" dirty="0" smtClean="0"/>
              <a:t>May 14-17: First </a:t>
            </a:r>
            <a:r>
              <a:rPr lang="en-US" sz="2400" dirty="0" err="1" smtClean="0"/>
              <a:t>HetNet</a:t>
            </a:r>
            <a:r>
              <a:rPr lang="en-US" sz="2400" dirty="0" smtClean="0"/>
              <a:t> SG session, resulting in</a:t>
            </a:r>
          </a:p>
          <a:p>
            <a:pPr marL="742950" lvl="1" eaLnBrk="1" hangingPunct="1"/>
            <a:r>
              <a:rPr lang="en-US" sz="2400" dirty="0" smtClean="0"/>
              <a:t>Call for Contributions on OMNI standard</a:t>
            </a:r>
          </a:p>
          <a:p>
            <a:pPr eaLnBrk="1" hangingPunct="1"/>
            <a:r>
              <a:rPr lang="en-US" sz="2400" dirty="0" smtClean="0"/>
              <a:t>July 16: IEEE 802 </a:t>
            </a:r>
            <a:r>
              <a:rPr lang="en-US" sz="2400" dirty="0" err="1" smtClean="0"/>
              <a:t>OmniRAN</a:t>
            </a:r>
            <a:r>
              <a:rPr lang="en-US" sz="2400" dirty="0" smtClean="0"/>
              <a:t> Tutorial</a:t>
            </a:r>
          </a:p>
          <a:p>
            <a:pPr eaLnBrk="1" hangingPunct="1"/>
            <a:r>
              <a:rPr lang="en-US" sz="2400" dirty="0" smtClean="0"/>
              <a:t>July 16-19: Second </a:t>
            </a:r>
            <a:r>
              <a:rPr lang="en-US" sz="2400" dirty="0" err="1" smtClean="0"/>
              <a:t>HetNet</a:t>
            </a:r>
            <a:r>
              <a:rPr lang="en-US" sz="2400" dirty="0" smtClean="0"/>
              <a:t> SG session</a:t>
            </a:r>
          </a:p>
          <a:p>
            <a:pPr eaLnBrk="1" hangingPunct="1"/>
            <a:r>
              <a:rPr lang="en-US" sz="2400" dirty="0" smtClean="0"/>
              <a:t>July 20: </a:t>
            </a:r>
            <a:r>
              <a:rPr lang="en-US" sz="2400" dirty="0" err="1" smtClean="0"/>
              <a:t>HetNet</a:t>
            </a:r>
            <a:r>
              <a:rPr lang="en-US" sz="2400" dirty="0" smtClean="0"/>
              <a:t> SG renewal</a:t>
            </a:r>
          </a:p>
          <a:p>
            <a:pPr eaLnBrk="1" hangingPunct="1"/>
            <a:r>
              <a:rPr lang="en-US" sz="2400" dirty="0" smtClean="0"/>
              <a:t>July 25: IEEE 802 / IETF coordination meeting (Milpitas)</a:t>
            </a:r>
          </a:p>
          <a:p>
            <a:pPr eaLnBrk="1" hangingPunct="1"/>
            <a:r>
              <a:rPr lang="en-US" sz="2400" dirty="0" smtClean="0"/>
              <a:t>Sep 17-21: Third </a:t>
            </a:r>
            <a:r>
              <a:rPr lang="en-US" sz="2400" dirty="0" err="1" smtClean="0"/>
              <a:t>HetNet</a:t>
            </a:r>
            <a:r>
              <a:rPr lang="en-US" sz="2400" dirty="0" smtClean="0"/>
              <a:t> SG session</a:t>
            </a:r>
          </a:p>
          <a:p>
            <a:pPr eaLnBrk="1" hangingPunct="1"/>
            <a:r>
              <a:rPr lang="en-US" sz="2400" dirty="0" smtClean="0"/>
              <a:t>Nov 12-15: Fourth </a:t>
            </a:r>
            <a:r>
              <a:rPr lang="en-US" sz="2400" dirty="0" err="1" smtClean="0"/>
              <a:t>HetNet</a:t>
            </a:r>
            <a:r>
              <a:rPr lang="en-US" sz="2400" dirty="0" smtClean="0"/>
              <a:t> SG session</a:t>
            </a:r>
          </a:p>
          <a:p>
            <a:pPr lvl="1" eaLnBrk="1" hangingPunct="1"/>
            <a:r>
              <a:rPr lang="en-US" sz="2000" dirty="0" smtClean="0"/>
              <a:t>Two contributions from non-participants expressing interest and need</a:t>
            </a:r>
          </a:p>
          <a:p>
            <a:pPr lvl="2" eaLnBrk="1" hangingPunct="1"/>
            <a:r>
              <a:rPr lang="en-US" sz="1600" dirty="0" smtClean="0"/>
              <a:t>“The use of OMNIRAN can open the door to the use of more IEEE 802 technologies as part of the </a:t>
            </a:r>
            <a:r>
              <a:rPr lang="en-US" sz="1600" dirty="0" err="1" smtClean="0"/>
              <a:t>operator´s</a:t>
            </a:r>
            <a:r>
              <a:rPr lang="en-US" sz="1600" dirty="0" smtClean="0"/>
              <a:t> RAN in a managed way” {“RAN”: radio access network}</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8F1EC5C6-4241-4940-BA14-9888DAD7B126}" type="slidenum">
              <a:rPr lang="en-US" smtClean="0"/>
              <a:pPr>
                <a:defRPr/>
              </a:pPr>
              <a:t>4</a:t>
            </a:fld>
            <a:endParaRPr lang="en-US"/>
          </a:p>
        </p:txBody>
      </p:sp>
      <p:sp>
        <p:nvSpPr>
          <p:cNvPr id="24579" name="Rectangle 1"/>
          <p:cNvSpPr>
            <a:spLocks noGrp="1" noChangeArrowheads="1"/>
          </p:cNvSpPr>
          <p:nvPr>
            <p:ph type="title"/>
          </p:nvPr>
        </p:nvSpPr>
        <p:spPr>
          <a:xfrm>
            <a:off x="457200" y="92075"/>
            <a:ext cx="8229600" cy="1127125"/>
          </a:xfrm>
        </p:spPr>
        <p:txBody>
          <a:bodyPr/>
          <a:lstStyle/>
          <a:p>
            <a:pPr eaLnBrk="1" hangingPunct="1"/>
            <a:r>
              <a:rPr lang="en-US"/>
              <a:t>July 16 OmniRAN Tutorial</a:t>
            </a:r>
          </a:p>
        </p:txBody>
      </p:sp>
      <p:sp>
        <p:nvSpPr>
          <p:cNvPr id="24580" name="Rectangle 2"/>
          <p:cNvSpPr>
            <a:spLocks noGrp="1" noChangeArrowheads="1"/>
          </p:cNvSpPr>
          <p:nvPr>
            <p:ph type="body" idx="1"/>
          </p:nvPr>
        </p:nvSpPr>
        <p:spPr>
          <a:xfrm>
            <a:off x="457200" y="1257300"/>
            <a:ext cx="8229600" cy="5588000"/>
          </a:xfrm>
        </p:spPr>
        <p:txBody>
          <a:bodyPr/>
          <a:lstStyle/>
          <a:p>
            <a:pPr eaLnBrk="1" hangingPunct="1"/>
            <a:r>
              <a:rPr lang="en-US" sz="2400" dirty="0"/>
              <a:t>Audience:</a:t>
            </a:r>
            <a:r>
              <a:rPr lang="en-US" sz="2400" dirty="0" smtClean="0"/>
              <a:t> </a:t>
            </a:r>
            <a:r>
              <a:rPr lang="en-US" sz="2400" dirty="0" smtClean="0">
                <a:latin typeface="Arial"/>
                <a:cs typeface="Arial"/>
              </a:rPr>
              <a:t>IEEE </a:t>
            </a:r>
            <a:r>
              <a:rPr lang="en-US" sz="2400" dirty="0">
                <a:latin typeface="Arial"/>
                <a:cs typeface="Arial"/>
              </a:rPr>
              <a:t>802 Plenary, San Diego</a:t>
            </a:r>
          </a:p>
          <a:p>
            <a:pPr eaLnBrk="1" hangingPunct="1"/>
            <a:r>
              <a:rPr lang="en-US" sz="2400" dirty="0"/>
              <a:t>Title: </a:t>
            </a:r>
            <a:r>
              <a:rPr lang="en-US" sz="2400" dirty="0">
                <a:latin typeface="Arial"/>
                <a:ea typeface="Arial Italic" charset="0"/>
                <a:cs typeface="Arial"/>
                <a:sym typeface="Arial Italic" charset="0"/>
              </a:rPr>
              <a:t>Heterogeneous Networking among the IEEE 802 Family – Proposal for an Open Mobile Network Interface (OMNI) Standard</a:t>
            </a:r>
            <a:endParaRPr lang="en-US" sz="2400" dirty="0">
              <a:latin typeface="Arial"/>
              <a:cs typeface="Arial"/>
              <a:sym typeface="Arial Italic" charset="0"/>
            </a:endParaRPr>
          </a:p>
          <a:p>
            <a:pPr marL="742950" lvl="1" eaLnBrk="1" hangingPunct="1"/>
            <a:r>
              <a:rPr lang="en-US" sz="1800" dirty="0">
                <a:latin typeface="+mj-lt"/>
              </a:rPr>
              <a:t>Roger </a:t>
            </a:r>
            <a:r>
              <a:rPr lang="en-US" sz="1800" dirty="0" smtClean="0">
                <a:latin typeface="+mj-lt"/>
              </a:rPr>
              <a:t>Marks (</a:t>
            </a:r>
            <a:r>
              <a:rPr lang="en-US" sz="1800" dirty="0" err="1" smtClean="0">
                <a:latin typeface="+mj-lt"/>
              </a:rPr>
              <a:t>Consensii</a:t>
            </a:r>
            <a:r>
              <a:rPr lang="en-US" sz="1800" dirty="0" smtClean="0">
                <a:latin typeface="+mj-lt"/>
              </a:rPr>
              <a:t> LLC; 802.16 Member and Chair)</a:t>
            </a:r>
          </a:p>
          <a:p>
            <a:pPr lvl="1" eaLnBrk="1" hangingPunct="1"/>
            <a:r>
              <a:rPr lang="en-US" sz="1800" dirty="0" smtClean="0">
                <a:latin typeface="+mj-lt"/>
              </a:rPr>
              <a:t>Harry </a:t>
            </a:r>
            <a:r>
              <a:rPr lang="en-US" sz="1800" dirty="0" err="1" smtClean="0">
                <a:latin typeface="+mj-lt"/>
              </a:rPr>
              <a:t>Bims</a:t>
            </a:r>
            <a:r>
              <a:rPr lang="en-US" sz="1800" dirty="0" smtClean="0">
                <a:latin typeface="+mj-lt"/>
              </a:rPr>
              <a:t> (</a:t>
            </a:r>
            <a:r>
              <a:rPr lang="en-US" sz="1800" dirty="0" err="1" smtClean="0">
                <a:latin typeface="+mj-lt"/>
              </a:rPr>
              <a:t>Bims</a:t>
            </a:r>
            <a:r>
              <a:rPr lang="en-US" sz="1800" dirty="0" smtClean="0">
                <a:latin typeface="+mj-lt"/>
              </a:rPr>
              <a:t> Laboratories, Inc.; 802.16 Member &amp; </a:t>
            </a:r>
            <a:r>
              <a:rPr lang="en-US" sz="1800" dirty="0" err="1" smtClean="0">
                <a:latin typeface="+mj-lt"/>
              </a:rPr>
              <a:t>HetNet</a:t>
            </a:r>
            <a:r>
              <a:rPr lang="en-US" sz="1800" dirty="0" smtClean="0">
                <a:latin typeface="+mj-lt"/>
              </a:rPr>
              <a:t> SG Chair)</a:t>
            </a:r>
          </a:p>
          <a:p>
            <a:pPr marL="742950" lvl="1" eaLnBrk="1" hangingPunct="1"/>
            <a:r>
              <a:rPr lang="en-US" sz="1800" dirty="0">
                <a:latin typeface="+mj-lt"/>
              </a:rPr>
              <a:t>Max </a:t>
            </a:r>
            <a:r>
              <a:rPr lang="en-US" sz="1800" dirty="0" err="1">
                <a:latin typeface="+mj-lt"/>
              </a:rPr>
              <a:t>Riegel</a:t>
            </a:r>
            <a:r>
              <a:rPr lang="en-US" sz="1800" dirty="0">
                <a:latin typeface="+mj-lt"/>
              </a:rPr>
              <a:t> (</a:t>
            </a:r>
            <a:r>
              <a:rPr lang="en-US" sz="1800" dirty="0" smtClean="0">
                <a:latin typeface="+mj-lt"/>
              </a:rPr>
              <a:t>Nokia Siemens Networks; 802.11 Member)</a:t>
            </a:r>
            <a:endParaRPr lang="en-US" sz="1800" dirty="0">
              <a:latin typeface="+mj-lt"/>
            </a:endParaRPr>
          </a:p>
          <a:p>
            <a:pPr marL="742950" lvl="1" eaLnBrk="1" hangingPunct="1"/>
            <a:r>
              <a:rPr lang="en-US" sz="1800" dirty="0">
                <a:latin typeface="+mj-lt"/>
              </a:rPr>
              <a:t>Charlie Perkins (</a:t>
            </a:r>
            <a:r>
              <a:rPr lang="en-US" sz="1800" dirty="0" err="1" smtClean="0">
                <a:latin typeface="+mj-lt"/>
              </a:rPr>
              <a:t>Huawei</a:t>
            </a:r>
            <a:r>
              <a:rPr lang="en-US" sz="1800" dirty="0" smtClean="0">
                <a:latin typeface="+mj-lt"/>
              </a:rPr>
              <a:t>; 802.21 Member)</a:t>
            </a:r>
            <a:endParaRPr lang="en-US" sz="1800" dirty="0">
              <a:latin typeface="+mj-lt"/>
            </a:endParaRPr>
          </a:p>
          <a:p>
            <a:pPr marL="742950" lvl="1" eaLnBrk="1" hangingPunct="1"/>
            <a:r>
              <a:rPr lang="en-US" sz="1800" dirty="0">
                <a:latin typeface="+mj-lt"/>
              </a:rPr>
              <a:t>Juan Carlos Zuniga </a:t>
            </a:r>
            <a:r>
              <a:rPr lang="en-US" sz="1800" dirty="0" smtClean="0">
                <a:latin typeface="+mj-lt"/>
              </a:rPr>
              <a:t>(</a:t>
            </a:r>
            <a:r>
              <a:rPr lang="en-US" sz="1800" dirty="0" err="1" smtClean="0">
                <a:latin typeface="+mj-lt"/>
              </a:rPr>
              <a:t>InterDigital</a:t>
            </a:r>
            <a:r>
              <a:rPr lang="en-US" sz="1800" dirty="0" smtClean="0">
                <a:latin typeface="+mj-lt"/>
              </a:rPr>
              <a:t>; former 802.21 Vice Chair)</a:t>
            </a:r>
            <a:endParaRPr lang="en-US" sz="1800" dirty="0">
              <a:latin typeface="+mj-lt"/>
            </a:endParaRPr>
          </a:p>
          <a:p>
            <a:pPr eaLnBrk="1" hangingPunct="1"/>
            <a:r>
              <a:rPr lang="en-US" sz="1500" dirty="0"/>
              <a:t>Abstract: Proposals arising in the IEEE 802.16 Study Group on Heterogeneous Networks (</a:t>
            </a:r>
            <a:r>
              <a:rPr lang="en-US" sz="1500" dirty="0" err="1"/>
              <a:t>HetNet</a:t>
            </a:r>
            <a:r>
              <a:rPr lang="en-US" sz="1500" dirty="0"/>
              <a:t> Study Group) have suggested the development of a new IEEE 802 Open Mobile Network Interface (OMNI) standard to specify a common method of heterogeneous networking among all (or at least many) IEEE 802 access technologies for mobile broadband IP services. This tutorial highlights discussions within the Study Group and current plans, particularly in the context of related activities and specifications from other organizations, including IETF and the WiMAX Forum. The intent is to inform IEEE 802 participants about the current thoughts, directions and evolving plans, including considerations about the best home for eventual standardization work, and to encourage additional perspectives.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5</a:t>
            </a:fld>
            <a:endParaRPr lang="en-US"/>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err="1"/>
              <a:t>OmniRAN</a:t>
            </a:r>
            <a:r>
              <a:rPr lang="en-US" dirty="0" smtClean="0"/>
              <a:t> SG Schedule Expectations</a:t>
            </a:r>
            <a:endParaRPr lang="en-US" dirty="0"/>
          </a:p>
        </p:txBody>
      </p:sp>
      <p:sp>
        <p:nvSpPr>
          <p:cNvPr id="22532" name="Rectangle 2"/>
          <p:cNvSpPr>
            <a:spLocks noGrp="1" noChangeArrowheads="1"/>
          </p:cNvSpPr>
          <p:nvPr>
            <p:ph type="body" idx="1"/>
          </p:nvPr>
        </p:nvSpPr>
        <p:spPr>
          <a:xfrm>
            <a:off x="457200" y="1143000"/>
            <a:ext cx="8229600" cy="5715000"/>
          </a:xfrm>
        </p:spPr>
        <p:txBody>
          <a:bodyPr/>
          <a:lstStyle/>
          <a:p>
            <a:pPr eaLnBrk="1" hangingPunct="1"/>
            <a:r>
              <a:rPr lang="en-US" sz="2400" dirty="0" smtClean="0"/>
              <a:t>2012-11-16: approval of EC SG</a:t>
            </a:r>
          </a:p>
          <a:p>
            <a:pPr lvl="1" eaLnBrk="1" hangingPunct="1"/>
            <a:r>
              <a:rPr lang="en-US" sz="2000" dirty="0" smtClean="0"/>
              <a:t>Issue call for contributions and external SDO communications</a:t>
            </a:r>
          </a:p>
          <a:p>
            <a:pPr eaLnBrk="1" hangingPunct="1"/>
            <a:r>
              <a:rPr lang="en-US" sz="2400" dirty="0" smtClean="0"/>
              <a:t>2013-01-14 through 2013-01-18: first EC SG meeting</a:t>
            </a:r>
          </a:p>
          <a:p>
            <a:pPr lvl="1" eaLnBrk="1" hangingPunct="1"/>
            <a:r>
              <a:rPr lang="en-US" sz="2000" dirty="0" smtClean="0"/>
              <a:t>Vancouver</a:t>
            </a:r>
          </a:p>
          <a:p>
            <a:pPr eaLnBrk="1" hangingPunct="1"/>
            <a:r>
              <a:rPr lang="en-US" sz="2400" dirty="0" smtClean="0"/>
              <a:t>2013-03-18 through 2013-03-22: second EC SG meeting</a:t>
            </a:r>
          </a:p>
          <a:p>
            <a:pPr lvl="1" eaLnBrk="1" hangingPunct="1"/>
            <a:r>
              <a:rPr lang="en-US" sz="2000" dirty="0" smtClean="0"/>
              <a:t>Orlando</a:t>
            </a:r>
          </a:p>
          <a:p>
            <a:pPr lvl="1" eaLnBrk="1" hangingPunct="1"/>
            <a:r>
              <a:rPr lang="en-US" sz="2000" dirty="0" smtClean="0"/>
              <a:t>Presentation to IETF groups at meeting the prior week</a:t>
            </a:r>
          </a:p>
          <a:p>
            <a:pPr lvl="1" eaLnBrk="1" hangingPunct="1"/>
            <a:r>
              <a:rPr lang="en-US" sz="2000" dirty="0" smtClean="0"/>
              <a:t>Expectation for SG renewal request</a:t>
            </a:r>
          </a:p>
          <a:p>
            <a:pPr eaLnBrk="1" hangingPunct="1"/>
            <a:r>
              <a:rPr lang="en-US" sz="2400" dirty="0" smtClean="0"/>
              <a:t>2013-05-13 through 2013-05-17: third EC SG meeting</a:t>
            </a:r>
          </a:p>
          <a:p>
            <a:pPr lvl="1" eaLnBrk="1" hangingPunct="1"/>
            <a:r>
              <a:rPr lang="en-US" sz="2000" dirty="0" smtClean="0"/>
              <a:t>Waikoloa</a:t>
            </a:r>
          </a:p>
          <a:p>
            <a:pPr lvl="1" eaLnBrk="1" hangingPunct="1"/>
            <a:r>
              <a:rPr lang="en-US" sz="2000" dirty="0" smtClean="0"/>
              <a:t>PAR drafting and preparation for submission to EC</a:t>
            </a:r>
          </a:p>
          <a:p>
            <a:pPr eaLnBrk="1" hangingPunct="1"/>
            <a:r>
              <a:rPr lang="en-US" sz="2400" dirty="0" smtClean="0"/>
              <a:t>2013-07-15 through 2013-07-19: fourth EC SG meeting</a:t>
            </a:r>
          </a:p>
          <a:p>
            <a:pPr lvl="1" eaLnBrk="1" hangingPunct="1"/>
            <a:r>
              <a:rPr lang="en-US" sz="2000" dirty="0" smtClean="0"/>
              <a:t>Geneva</a:t>
            </a:r>
          </a:p>
          <a:p>
            <a:pPr lvl="1" eaLnBrk="1" hangingPunct="1"/>
            <a:r>
              <a:rPr lang="en-US" sz="2000" dirty="0" smtClean="0"/>
              <a:t>Expectation of EC approval of draft PAR</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6</a:t>
            </a:fld>
            <a:endParaRPr lang="en-US"/>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t>Call for Contributions Content</a:t>
            </a:r>
            <a:endParaRPr lang="en-US" dirty="0"/>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1800" dirty="0" smtClean="0"/>
              <a:t>On 15 November 2012, the IEEE 802 Executive Committee chartered the </a:t>
            </a:r>
            <a:r>
              <a:rPr lang="en-US" sz="1800" dirty="0" err="1" smtClean="0"/>
              <a:t>OmniRAN</a:t>
            </a:r>
            <a:r>
              <a:rPr lang="en-US" sz="1800" dirty="0" smtClean="0"/>
              <a:t> Executive Committee Study Group (SG) to study an Open Mobile Network Interface for Omni-Range Area Networks. The SG is chartered through 22 March 2013, with an expectation of renewal through 19 July 2013. The will meet the week of 14 January 2013 in Vancouver, Canada and the week of 18 March in Orlando, USA.</a:t>
            </a:r>
          </a:p>
          <a:p>
            <a:pPr eaLnBrk="1" hangingPunct="1"/>
            <a:r>
              <a:rPr lang="en-US" sz="1800" dirty="0" smtClean="0"/>
              <a:t>Further details are available in documentation at the SG web site &lt;link&gt;.</a:t>
            </a:r>
          </a:p>
          <a:p>
            <a:pPr eaLnBrk="1" hangingPunct="1"/>
            <a:r>
              <a:rPr lang="en-US" sz="1800" dirty="0" smtClean="0"/>
              <a:t>The SG hereby solicits input documentation to progress the development of the work. The Study Group particularly seeks inputs on the following topics:</a:t>
            </a:r>
          </a:p>
          <a:p>
            <a:pPr eaLnBrk="1" hangingPunct="1">
              <a:buNone/>
            </a:pPr>
            <a:r>
              <a:rPr lang="en-US" sz="1800" dirty="0" smtClean="0"/>
              <a:t>(1) </a:t>
            </a:r>
            <a:r>
              <a:rPr lang="en-US" sz="1800" dirty="0" err="1" smtClean="0"/>
              <a:t>OmniRAN</a:t>
            </a:r>
            <a:r>
              <a:rPr lang="en-US" sz="1800" dirty="0" smtClean="0"/>
              <a:t> use cases.</a:t>
            </a:r>
          </a:p>
          <a:p>
            <a:pPr eaLnBrk="1" hangingPunct="1">
              <a:buNone/>
            </a:pPr>
            <a:r>
              <a:rPr lang="en-US" sz="1800" dirty="0" smtClean="0"/>
              <a:t>(2)	Proposals regarding the </a:t>
            </a:r>
            <a:r>
              <a:rPr lang="en-US" sz="1800" dirty="0" err="1" smtClean="0"/>
              <a:t>OmniRAN</a:t>
            </a:r>
            <a:r>
              <a:rPr lang="en-US" sz="1800" dirty="0" smtClean="0"/>
              <a:t> architecture as it might be developed within IEEE 802.</a:t>
            </a:r>
          </a:p>
          <a:p>
            <a:pPr eaLnBrk="1" hangingPunct="1">
              <a:buNone/>
            </a:pPr>
            <a:r>
              <a:rPr lang="en-US" sz="1800" dirty="0" smtClean="0"/>
              <a:t>(3) Proposals regarding the specific functionality to be provided by the </a:t>
            </a:r>
            <a:r>
              <a:rPr lang="en-US" sz="1800" dirty="0" err="1" smtClean="0"/>
              <a:t>OmniRAN</a:t>
            </a:r>
            <a:r>
              <a:rPr lang="en-US" sz="1800" dirty="0" smtClean="0"/>
              <a:t>, with prioritization expectations for the first project.</a:t>
            </a:r>
          </a:p>
          <a:p>
            <a:pPr eaLnBrk="1" hangingPunct="1"/>
            <a:r>
              <a:rPr lang="en-US" sz="1800" dirty="0" smtClean="0"/>
              <a:t>Instructions for document submission</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7</a:t>
            </a:fld>
            <a:endParaRPr lang="en-US"/>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t>Initial External SDO Communications Content</a:t>
            </a:r>
            <a:endParaRPr lang="en-US" dirty="0"/>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smtClean="0"/>
              <a:t>To: IETF, 3GPP, Broadband Forum, </a:t>
            </a:r>
            <a:r>
              <a:rPr lang="en-US" sz="2800" dirty="0" err="1" smtClean="0"/>
              <a:t>CableLabs</a:t>
            </a:r>
            <a:r>
              <a:rPr lang="en-US" sz="2800" dirty="0" smtClean="0"/>
              <a:t>, WiMAX Forum, Wi-Fi Alliance, Wireless Broadband Alliance, and others as appropriate</a:t>
            </a:r>
          </a:p>
          <a:p>
            <a:pPr eaLnBrk="1" hangingPunct="1"/>
            <a:r>
              <a:rPr lang="en-US" sz="2800" dirty="0" smtClean="0"/>
              <a:t>Content:</a:t>
            </a:r>
          </a:p>
          <a:p>
            <a:pPr lvl="1" eaLnBrk="1" hangingPunct="1"/>
            <a:r>
              <a:rPr lang="en-US" sz="2000" dirty="0" smtClean="0"/>
              <a:t>Notification of the initiation of the new SG</a:t>
            </a:r>
          </a:p>
          <a:p>
            <a:pPr lvl="1" eaLnBrk="1" hangingPunct="1"/>
            <a:r>
              <a:rPr lang="en-US" sz="2000" dirty="0" smtClean="0"/>
              <a:t>Call attention to EC SG document created from IEEE 802.16-12-0670R1</a:t>
            </a:r>
          </a:p>
          <a:p>
            <a:pPr lvl="1" eaLnBrk="1" hangingPunct="1"/>
            <a:r>
              <a:rPr lang="en-US" sz="2000" dirty="0" smtClean="0"/>
              <a:t>Call attention to the Call for Contributions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8F1EC5C6-4241-4940-BA14-9888DAD7B126}" type="slidenum">
              <a:rPr lang="en-US" smtClean="0"/>
              <a:pPr>
                <a:defRPr/>
              </a:pPr>
              <a:t>8</a:t>
            </a:fld>
            <a:endParaRPr lang="en-US"/>
          </a:p>
        </p:txBody>
      </p:sp>
      <p:sp>
        <p:nvSpPr>
          <p:cNvPr id="24579" name="Rectangle 1"/>
          <p:cNvSpPr>
            <a:spLocks noGrp="1" noChangeArrowheads="1"/>
          </p:cNvSpPr>
          <p:nvPr>
            <p:ph type="title"/>
          </p:nvPr>
        </p:nvSpPr>
        <p:spPr>
          <a:xfrm>
            <a:off x="457200" y="92075"/>
            <a:ext cx="8229600" cy="1127125"/>
          </a:xfrm>
        </p:spPr>
        <p:txBody>
          <a:bodyPr/>
          <a:lstStyle/>
          <a:p>
            <a:pPr eaLnBrk="1" hangingPunct="1"/>
            <a:r>
              <a:rPr lang="en-US" dirty="0" smtClean="0"/>
              <a:t>IEEE 802 EC Motion</a:t>
            </a:r>
            <a:endParaRPr lang="en-US" dirty="0"/>
          </a:p>
        </p:txBody>
      </p:sp>
      <p:sp>
        <p:nvSpPr>
          <p:cNvPr id="24580" name="Rectangle 2"/>
          <p:cNvSpPr>
            <a:spLocks noGrp="1" noChangeArrowheads="1"/>
          </p:cNvSpPr>
          <p:nvPr>
            <p:ph type="body" idx="1"/>
          </p:nvPr>
        </p:nvSpPr>
        <p:spPr>
          <a:xfrm>
            <a:off x="457200" y="1257300"/>
            <a:ext cx="8229600" cy="5588000"/>
          </a:xfrm>
        </p:spPr>
        <p:txBody>
          <a:bodyPr/>
          <a:lstStyle/>
          <a:p>
            <a:pPr eaLnBrk="1" hangingPunct="1"/>
            <a:r>
              <a:rPr lang="en-US" sz="2400" dirty="0" smtClean="0"/>
              <a:t>To initiate the IEEE 802 EC </a:t>
            </a:r>
            <a:r>
              <a:rPr lang="en-US" sz="2400" dirty="0" err="1" smtClean="0"/>
              <a:t>OmniRAN</a:t>
            </a:r>
            <a:r>
              <a:rPr lang="en-US" sz="2400" dirty="0" smtClean="0"/>
              <a:t> Study Group, with Max </a:t>
            </a:r>
            <a:r>
              <a:rPr lang="en-US" sz="2400" dirty="0" err="1" smtClean="0"/>
              <a:t>Riegel</a:t>
            </a:r>
            <a:r>
              <a:rPr lang="en-US" sz="2400" dirty="0" smtClean="0"/>
              <a:t> as Chair</a:t>
            </a:r>
          </a:p>
          <a:p>
            <a:pPr eaLnBrk="1" hangingPunct="1"/>
            <a:endParaRPr lang="en-US" sz="2400" dirty="0" smtClean="0"/>
          </a:p>
          <a:p>
            <a:pPr eaLnBrk="1" hangingPunct="1"/>
            <a:r>
              <a:rPr lang="en-US" sz="2400" dirty="0" smtClean="0"/>
              <a:t>Motion: Marks</a:t>
            </a:r>
          </a:p>
          <a:p>
            <a:pPr eaLnBrk="1" hangingPunct="1"/>
            <a:r>
              <a:rPr lang="en-US" sz="2400" dirty="0" smtClean="0"/>
              <a:t>Second: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399</TotalTime>
  <Words>752</Words>
  <Application>Microsoft Macintosh PowerPoint</Application>
  <PresentationFormat>On-screen Show (4:3)</PresentationFormat>
  <Paragraphs>74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Template</vt:lpstr>
      <vt:lpstr> Proposal for an  IEEE 802 EC OmniRAN Study Group    15 November 2012   Harry Bims (HetNet Study Group Chair)     </vt:lpstr>
      <vt:lpstr>“OmniRAN” Terminology</vt:lpstr>
      <vt:lpstr>OmniRAN History</vt:lpstr>
      <vt:lpstr>July 16 OmniRAN Tutorial</vt:lpstr>
      <vt:lpstr>OmniRAN SG Schedule Expectations</vt:lpstr>
      <vt:lpstr>Call for Contributions Content</vt:lpstr>
      <vt:lpstr>Initial External SDO Communications Content</vt:lpstr>
      <vt:lpstr>IEEE 802 EC Motion</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Harry Bims User</cp:lastModifiedBy>
  <cp:revision>144</cp:revision>
  <cp:lastPrinted>1998-02-10T13:28:06Z</cp:lastPrinted>
  <dcterms:created xsi:type="dcterms:W3CDTF">2012-11-15T19:40:50Z</dcterms:created>
  <dcterms:modified xsi:type="dcterms:W3CDTF">2012-11-15T20:13:17Z</dcterms:modified>
</cp:coreProperties>
</file>