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99" r:id="rId4"/>
    <p:sldId id="301" r:id="rId5"/>
    <p:sldId id="302" r:id="rId6"/>
    <p:sldId id="303" r:id="rId7"/>
    <p:sldId id="305" r:id="rId8"/>
    <p:sldId id="297" r:id="rId9"/>
    <p:sldId id="294" r:id="rId10"/>
    <p:sldId id="296" r:id="rId11"/>
    <p:sldId id="307" r:id="rId12"/>
    <p:sldId id="306" r:id="rId13"/>
    <p:sldId id="298" r:id="rId14"/>
    <p:sldId id="29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8" d="100"/>
          <a:sy n="78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IEEE802.</a:t>
            </a:r>
            <a:r>
              <a:rPr lang="nl-NL" sz="12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16-12-0670-01-Shet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OmniRAN - </a:t>
            </a:r>
            <a:r>
              <a:rPr lang="en-US" sz="1400" b="1" dirty="0" smtClean="0">
                <a:latin typeface="Times" pitchFamily="1" charset="0"/>
              </a:rPr>
              <a:t>O</a:t>
            </a:r>
            <a:r>
              <a:rPr lang="en-US" sz="1400" b="1" dirty="0" smtClean="0">
                <a:latin typeface="Times" pitchFamily="1" charset="0"/>
              </a:rPr>
              <a:t>verview </a:t>
            </a:r>
            <a:r>
              <a:rPr lang="en-US" sz="1400" b="1" dirty="0">
                <a:latin typeface="Times" pitchFamily="1" charset="0"/>
              </a:rPr>
              <a:t>and status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nl-NL" b="1" dirty="0" smtClean="0"/>
              <a:t>16-12-0670-01-Shet</a:t>
            </a:r>
            <a:endParaRPr lang="nl-NL" b="1" dirty="0"/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2012-11-13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Discussion in</a:t>
            </a:r>
            <a:r>
              <a:rPr lang="en-US" dirty="0" smtClean="0">
                <a:latin typeface="Times" pitchFamily="1" charset="0"/>
              </a:rPr>
              <a:t> IEEE 802.16 HET SG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Overview and status of OmniRAN aimed for presentation to other IEEE 802 WGs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</a:t>
            </a:r>
            <a:r>
              <a:rPr lang="en-US" dirty="0" smtClean="0"/>
              <a:t>management</a:t>
            </a:r>
            <a:endParaRPr lang="en-US" dirty="0" smtClean="0"/>
          </a:p>
          <a:p>
            <a:r>
              <a:rPr lang="en-US" dirty="0" smtClean="0"/>
              <a:t>R3: Authorization, </a:t>
            </a:r>
            <a:r>
              <a:rPr lang="en-US" dirty="0" smtClean="0"/>
              <a:t>service </a:t>
            </a:r>
            <a:r>
              <a:rPr lang="en-US" dirty="0" smtClean="0"/>
              <a:t>management, user data connection, </a:t>
            </a:r>
            <a:r>
              <a:rPr lang="en-US" dirty="0" smtClean="0"/>
              <a:t>accounting, monitoring</a:t>
            </a:r>
            <a:endParaRPr lang="en-US" dirty="0" smtClean="0"/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sz="1500" dirty="0" smtClean="0"/>
          </a:p>
          <a:p>
            <a:pPr marL="0" indent="0">
              <a:buNone/>
            </a:pPr>
            <a:r>
              <a:rPr lang="en-US" i="1" dirty="0"/>
              <a:t>Specification work can be done in sequence!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lvl="0" defTabSz="4572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i="1" dirty="0"/>
              <a:t>OMNIRAN-3GPP </a:t>
            </a:r>
            <a:r>
              <a:rPr lang="en-US" i="1" dirty="0" err="1"/>
              <a:t>SaMOG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Antonio de la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Oliva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(UC3M),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Ivano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Guardini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Italia),</a:t>
            </a:r>
            <a:b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Carlos J.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Bernardos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(UC3M),Loris </a:t>
            </a:r>
            <a:r>
              <a:rPr lang="en-US" sz="1600" i="1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Marchetti</a:t>
            </a:r>
            <a: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</a:t>
            </a:r>
            <a:br>
              <a:rPr lang="en-US" sz="1600" i="1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Work at the 3GPP </a:t>
            </a:r>
            <a:r>
              <a:rPr lang="en-US" i="1" dirty="0" err="1" smtClean="0"/>
              <a:t>SaMOG</a:t>
            </a:r>
            <a:r>
              <a:rPr lang="en-US" i="1" dirty="0" smtClean="0"/>
              <a:t> groups and OMNIRAN can be complementary</a:t>
            </a:r>
          </a:p>
          <a:p>
            <a:pPr lvl="1"/>
            <a:r>
              <a:rPr lang="en-US" i="1" dirty="0" smtClean="0"/>
              <a:t>OMNIRAN would need to define how the Trusted Non-3GPP network behaves according to requirements from 3GPP</a:t>
            </a:r>
          </a:p>
          <a:p>
            <a:pPr lvl="1"/>
            <a:r>
              <a:rPr lang="en-US" i="1" dirty="0" smtClean="0"/>
              <a:t>Work can be done for both network and terminal sides</a:t>
            </a:r>
          </a:p>
          <a:p>
            <a:pPr lvl="1"/>
            <a:r>
              <a:rPr lang="en-US" i="1" dirty="0" smtClean="0"/>
              <a:t>The use of OMNIRAN can open the door to the use of more IEEE 802 technologies as part of the operator´s RAN in a managed way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0268"/>
            <a:ext cx="589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Summary slide of Contribution IEEE 802.16-12-0660-00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59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network 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OmniRAN would provide an interface (R3) to which 3GPP would be able to reference.</a:t>
            </a:r>
          </a:p>
          <a:p>
            <a:pPr lvl="1"/>
            <a:r>
              <a:rPr lang="en-US" sz="2400" dirty="0"/>
              <a:t>Expanded beyond IEEE 802.11/802.16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10256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xmlns="" val="32515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standardization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plenty of related standardization </a:t>
            </a:r>
            <a:r>
              <a:rPr lang="en-US" dirty="0" smtClean="0"/>
              <a:t>activities</a:t>
            </a:r>
            <a:endParaRPr lang="en-US" dirty="0" smtClean="0"/>
          </a:p>
          <a:p>
            <a:pPr lvl="1"/>
            <a:r>
              <a:rPr lang="en-US" dirty="0" smtClean="0"/>
              <a:t>WFA Hotspot 2.0</a:t>
            </a:r>
          </a:p>
          <a:p>
            <a:pPr lvl="2"/>
            <a:r>
              <a:rPr lang="en-US" dirty="0" smtClean="0"/>
              <a:t>solving the networking issues for IEEE802.11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2"/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</a:t>
            </a:r>
            <a:r>
              <a:rPr lang="en-US" dirty="0" smtClean="0"/>
              <a:t>network </a:t>
            </a:r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3GPP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nterworking </a:t>
            </a:r>
            <a:r>
              <a:rPr lang="en-US" dirty="0" smtClean="0"/>
              <a:t>with non-3GPP technologies</a:t>
            </a:r>
          </a:p>
          <a:p>
            <a:pPr lvl="2"/>
            <a:r>
              <a:rPr lang="en-US" dirty="0"/>
              <a:t>OmniRAN group could provide the interface for network oriented liaisons to IEEE 802.</a:t>
            </a:r>
            <a:endParaRPr lang="en-US" dirty="0" smtClean="0"/>
          </a:p>
          <a:p>
            <a:pPr lvl="1"/>
            <a:r>
              <a:rPr lang="en-US" dirty="0" smtClean="0"/>
              <a:t>IEEE1905.1</a:t>
            </a:r>
          </a:p>
          <a:p>
            <a:pPr lvl="2"/>
            <a:r>
              <a:rPr lang="en-US" dirty="0" smtClean="0"/>
              <a:t>integration of multiple access technologies in</a:t>
            </a:r>
            <a:r>
              <a:rPr lang="en-US" dirty="0" smtClean="0"/>
              <a:t> </a:t>
            </a:r>
            <a:r>
              <a:rPr lang="en-US" dirty="0" smtClean="0"/>
              <a:t>home networks</a:t>
            </a:r>
          </a:p>
          <a:p>
            <a:pPr lvl="1"/>
            <a:r>
              <a:rPr lang="en-US" dirty="0" err="1" smtClean="0"/>
              <a:t>SmartGrid, IoT</a:t>
            </a:r>
            <a:r>
              <a:rPr lang="en-US" dirty="0" smtClean="0"/>
              <a:t> and M2M</a:t>
            </a:r>
          </a:p>
          <a:p>
            <a:pPr lvl="2"/>
            <a:r>
              <a:rPr lang="en-US" dirty="0" smtClean="0"/>
              <a:t>many activities somehow touching the topic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there may be even many more related </a:t>
            </a:r>
            <a:r>
              <a:rPr lang="en-US" dirty="0" smtClean="0"/>
              <a:t>activities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benefits to work on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smtClean="0"/>
              <a:t>in IEEE 802.</a:t>
            </a:r>
          </a:p>
          <a:p>
            <a:r>
              <a:rPr lang="en-US" dirty="0" smtClean="0"/>
              <a:t>Further analysis necessary to define the missing pieces to enable broader ecosystem for IEEE 802 </a:t>
            </a:r>
            <a:r>
              <a:rPr lang="en-US" dirty="0" smtClean="0"/>
              <a:t>networks</a:t>
            </a:r>
            <a:endParaRPr lang="en-US" dirty="0" smtClean="0"/>
          </a:p>
          <a:p>
            <a:r>
              <a:rPr lang="en-US" dirty="0" smtClean="0"/>
              <a:t>Discussions need involvement across all IEEE 802 </a:t>
            </a:r>
            <a:r>
              <a:rPr lang="en-US" dirty="0" smtClean="0"/>
              <a:t>WGs.</a:t>
            </a:r>
            <a:endParaRPr lang="en-US" dirty="0" smtClean="0"/>
          </a:p>
          <a:p>
            <a:r>
              <a:rPr lang="en-US" dirty="0" smtClean="0"/>
              <a:t>Proposal: Establish IEEE 802 EC Study Group on </a:t>
            </a:r>
            <a:r>
              <a:rPr lang="en-US" dirty="0" err="1" smtClean="0"/>
              <a:t>OmniRAN</a:t>
            </a:r>
            <a:r>
              <a:rPr lang="en-US" dirty="0" smtClean="0"/>
              <a:t> this </a:t>
            </a:r>
            <a:r>
              <a:rPr lang="en-US" dirty="0" smtClean="0"/>
              <a:t>week.</a:t>
            </a:r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OmniRAN</a:t>
            </a:r>
            <a:br>
              <a:rPr lang="en-US" sz="4000" dirty="0" smtClean="0"/>
            </a:br>
            <a:r>
              <a:rPr lang="en-US" sz="4000" dirty="0"/>
              <a:t>Overview and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2012-11-13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OmniRAN discussed in 802.16 HetNet study group since March 2012</a:t>
            </a:r>
          </a:p>
          <a:p>
            <a:pPr lvl="1"/>
            <a:r>
              <a:rPr lang="en-US"/>
              <a:t>IEEE 802 tutorial in July 2012</a:t>
            </a:r>
            <a:endParaRPr lang="en-US" smtClean="0"/>
          </a:p>
          <a:p>
            <a:r>
              <a:rPr lang="en-US" smtClean="0"/>
              <a:t>OmniRAN defines generic network side interfaces for access networks based on IEEE 802 technologies</a:t>
            </a:r>
          </a:p>
          <a:p>
            <a:r>
              <a:rPr lang="en-US" smtClean="0"/>
              <a:t>What does OmniRAN stand for?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solidFill>
                  <a:srgbClr val="C00000"/>
                </a:solidFill>
              </a:rPr>
              <a:t>O</a:t>
            </a:r>
            <a:r>
              <a:rPr lang="en-US" smtClean="0"/>
              <a:t>pen </a:t>
            </a:r>
            <a:r>
              <a:rPr lang="en-US" smtClean="0">
                <a:solidFill>
                  <a:srgbClr val="C00000"/>
                </a:solidFill>
              </a:rPr>
              <a:t>m</a:t>
            </a:r>
            <a:r>
              <a:rPr lang="en-US" smtClean="0"/>
              <a:t>obile </a:t>
            </a:r>
            <a:r>
              <a:rPr lang="en-US" smtClean="0">
                <a:solidFill>
                  <a:srgbClr val="C00000"/>
                </a:solidFill>
              </a:rPr>
              <a:t>n</a:t>
            </a:r>
            <a:r>
              <a:rPr lang="en-US" smtClean="0"/>
              <a:t>etwork </a:t>
            </a:r>
            <a:r>
              <a:rPr lang="en-US" smtClean="0">
                <a:solidFill>
                  <a:srgbClr val="C00000"/>
                </a:solidFill>
              </a:rPr>
              <a:t>i</a:t>
            </a:r>
            <a:r>
              <a:rPr lang="en-US" smtClean="0"/>
              <a:t>nterface for omni-</a:t>
            </a:r>
            <a:r>
              <a:rPr lang="en-US" smtClean="0">
                <a:solidFill>
                  <a:srgbClr val="C00000"/>
                </a:solidFill>
              </a:rPr>
              <a:t>R</a:t>
            </a:r>
            <a:r>
              <a:rPr lang="en-US" smtClean="0"/>
              <a:t>ange </a:t>
            </a:r>
            <a:r>
              <a:rPr lang="en-US" smtClean="0">
                <a:solidFill>
                  <a:srgbClr val="C00000"/>
                </a:solidFill>
              </a:rPr>
              <a:t>A</a:t>
            </a:r>
            <a:r>
              <a:rPr lang="en-US" smtClean="0"/>
              <a:t>rea </a:t>
            </a:r>
            <a:r>
              <a:rPr lang="en-US" smtClean="0">
                <a:solidFill>
                  <a:srgbClr val="C00000"/>
                </a:solidFill>
              </a:rPr>
              <a:t>N</a:t>
            </a:r>
            <a:r>
              <a:rPr lang="en-US" smtClean="0"/>
              <a:t>etworks</a:t>
            </a:r>
          </a:p>
          <a:p>
            <a:r>
              <a:rPr lang="en-US" smtClean="0"/>
              <a:t>It addresses all IEEE 802 access technologies including IEEE 802.3!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2133598"/>
            <a:ext cx="0" cy="2971801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</a:t>
            </a:r>
            <a:r>
              <a:rPr lang="en-US" dirty="0" smtClean="0"/>
              <a:t>chain</a:t>
            </a:r>
          </a:p>
          <a:p>
            <a:r>
              <a:rPr lang="en-US" dirty="0" smtClean="0"/>
              <a:t>Operators with long-term experience in networks</a:t>
            </a:r>
            <a:endParaRPr lang="en-US" dirty="0" smtClean="0"/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229475" y="4911725"/>
            <a:ext cx="1152525" cy="8794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229475" y="2514600"/>
            <a:ext cx="1152525" cy="2133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56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859087"/>
            <a:ext cx="439737" cy="457200"/>
          </a:xfrm>
          <a:prstGeom prst="rect">
            <a:avLst/>
          </a:prstGeom>
          <a:noFill/>
        </p:spPr>
      </p:pic>
      <p:pic>
        <p:nvPicPr>
          <p:cNvPr id="8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3286124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37845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586162"/>
            <a:ext cx="863600" cy="90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643187"/>
            <a:ext cx="85566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err="1" smtClean="0">
                <a:latin typeface="Arial" pitchFamily="34" charset="0"/>
                <a:cs typeface="Arial" pitchFamily="34" charset="0"/>
              </a:rPr>
              <a:t>Control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51339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1054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676400"/>
            <a:ext cx="127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315200" y="1905000"/>
            <a:ext cx="93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</a:t>
            </a:r>
            <a:r>
              <a:rPr lang="en-US" smtClean="0"/>
              <a:t>H</a:t>
            </a:r>
            <a:r>
              <a:rPr lang="en-US" smtClean="0"/>
              <a:t>etereogeneous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support</a:t>
            </a:r>
          </a:p>
          <a:p>
            <a:pPr lvl="1"/>
            <a:r>
              <a:rPr lang="en-US" dirty="0" smtClean="0"/>
              <a:t>multiple network interfaces</a:t>
            </a:r>
          </a:p>
          <a:p>
            <a:pPr lvl="2"/>
            <a:r>
              <a:rPr lang="en-US" dirty="0" smtClean="0"/>
              <a:t>e.g. Cellular, IEEE 802.3, IEEE 802.11, </a:t>
            </a:r>
          </a:p>
          <a:p>
            <a:pPr lvl="1"/>
            <a:r>
              <a:rPr lang="en-US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r>
              <a:rPr lang="en-US" dirty="0" smtClean="0"/>
              <a:t>Generic solution to cope with complexity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olwi2-publicWiF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191000"/>
            <a:ext cx="3143252" cy="762000"/>
          </a:xfrm>
          <a:prstGeom prst="rect">
            <a:avLst/>
          </a:prstGeom>
        </p:spPr>
      </p:pic>
      <p:pic>
        <p:nvPicPr>
          <p:cNvPr id="6" name="Picture 5" descr="olwi2-residentialWiF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306" y="4038600"/>
            <a:ext cx="3002694" cy="6858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620774" y="1295400"/>
            <a:ext cx="2294627" cy="2378074"/>
            <a:chOff x="5076726" y="1600200"/>
            <a:chExt cx="3838674" cy="3978274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860842" y="1600200"/>
              <a:ext cx="1620982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1" name="Group 61"/>
            <p:cNvGrpSpPr/>
            <p:nvPr/>
          </p:nvGrpSpPr>
          <p:grpSpPr>
            <a:xfrm>
              <a:off x="6121786" y="1676400"/>
              <a:ext cx="1134613" cy="838200"/>
              <a:chOff x="6324600" y="1828800"/>
              <a:chExt cx="917575" cy="677862"/>
            </a:xfrm>
          </p:grpSpPr>
          <p:grpSp>
            <p:nvGrpSpPr>
              <p:cNvPr id="23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3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4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5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1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4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4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4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26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2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30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3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3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3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sp>
          <p:nvSpPr>
            <p:cNvPr id="12" name="Freeform 11"/>
            <p:cNvSpPr/>
            <p:nvPr/>
          </p:nvSpPr>
          <p:spPr bwMode="auto">
            <a:xfrm>
              <a:off x="6866128" y="2499360"/>
              <a:ext cx="1597152" cy="1691640"/>
            </a:xfrm>
            <a:custGeom>
              <a:avLst/>
              <a:gdLst>
                <a:gd name="connsiteX0" fmla="*/ 0 w 1597152"/>
                <a:gd name="connsiteY0" fmla="*/ 0 h 2292096"/>
                <a:gd name="connsiteX1" fmla="*/ 1548384 w 1597152"/>
                <a:gd name="connsiteY1" fmla="*/ 963168 h 2292096"/>
                <a:gd name="connsiteX2" fmla="*/ 292608 w 1597152"/>
                <a:gd name="connsiteY2" fmla="*/ 2292096 h 229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152" h="2292096">
                  <a:moveTo>
                    <a:pt x="0" y="0"/>
                  </a:moveTo>
                  <a:cubicBezTo>
                    <a:pt x="749808" y="290576"/>
                    <a:pt x="1499616" y="581152"/>
                    <a:pt x="1548384" y="963168"/>
                  </a:cubicBezTo>
                  <a:cubicBezTo>
                    <a:pt x="1597152" y="1345184"/>
                    <a:pt x="944880" y="1818640"/>
                    <a:pt x="292608" y="229209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flipH="1">
              <a:off x="5638800" y="2496312"/>
              <a:ext cx="1081024" cy="1618488"/>
            </a:xfrm>
            <a:custGeom>
              <a:avLst/>
              <a:gdLst>
                <a:gd name="connsiteX0" fmla="*/ 0 w 1597152"/>
                <a:gd name="connsiteY0" fmla="*/ 0 h 2292096"/>
                <a:gd name="connsiteX1" fmla="*/ 1548384 w 1597152"/>
                <a:gd name="connsiteY1" fmla="*/ 963168 h 2292096"/>
                <a:gd name="connsiteX2" fmla="*/ 292608 w 1597152"/>
                <a:gd name="connsiteY2" fmla="*/ 2292096 h 229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152" h="2292096">
                  <a:moveTo>
                    <a:pt x="0" y="0"/>
                  </a:moveTo>
                  <a:cubicBezTo>
                    <a:pt x="749808" y="290576"/>
                    <a:pt x="1499616" y="581152"/>
                    <a:pt x="1548384" y="963168"/>
                  </a:cubicBezTo>
                  <a:cubicBezTo>
                    <a:pt x="1597152" y="1345184"/>
                    <a:pt x="944880" y="1818640"/>
                    <a:pt x="292608" y="229209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6796024" y="2490216"/>
              <a:ext cx="301752" cy="1624584"/>
            </a:xfrm>
            <a:custGeom>
              <a:avLst/>
              <a:gdLst>
                <a:gd name="connsiteX0" fmla="*/ 0 w 1597152"/>
                <a:gd name="connsiteY0" fmla="*/ 0 h 2292096"/>
                <a:gd name="connsiteX1" fmla="*/ 1548384 w 1597152"/>
                <a:gd name="connsiteY1" fmla="*/ 963168 h 2292096"/>
                <a:gd name="connsiteX2" fmla="*/ 292608 w 1597152"/>
                <a:gd name="connsiteY2" fmla="*/ 2292096 h 2292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152" h="2292096">
                  <a:moveTo>
                    <a:pt x="0" y="0"/>
                  </a:moveTo>
                  <a:cubicBezTo>
                    <a:pt x="749808" y="290576"/>
                    <a:pt x="1499616" y="581152"/>
                    <a:pt x="1548384" y="963168"/>
                  </a:cubicBezTo>
                  <a:cubicBezTo>
                    <a:pt x="1597152" y="1345184"/>
                    <a:pt x="944880" y="1818640"/>
                    <a:pt x="292608" y="229209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lgDashDot"/>
              <a:round/>
              <a:headEnd type="none" w="lg" len="lg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15" name="Picture 2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76952" y="2971800"/>
              <a:ext cx="124764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5076726" y="3129897"/>
              <a:ext cx="1252873" cy="4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Cellular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2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62773" y="2971800"/>
              <a:ext cx="123342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6455549" y="3129897"/>
              <a:ext cx="1077812" cy="4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802.11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" name="Picture 2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20000" y="3048000"/>
              <a:ext cx="1295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712969" y="3129897"/>
              <a:ext cx="1091972" cy="4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802.15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Picture 65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00800" y="4038600"/>
              <a:ext cx="669448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2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91200" y="4114800"/>
              <a:ext cx="507004" cy="1463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" name="Picture 3" descr="olwi2-corporateWiFi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114800"/>
            <a:ext cx="3124200" cy="724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OmniRAN for </a:t>
            </a:r>
            <a:r>
              <a:rPr lang="en-US" smtClean="0"/>
              <a:t>Emerging Networking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more (huge) networks are coming up by everything gets connected</a:t>
            </a:r>
            <a:endParaRPr lang="en-US" dirty="0" smtClean="0"/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Car, …</a:t>
            </a:r>
          </a:p>
          <a:p>
            <a:r>
              <a:rPr lang="en-US" dirty="0" smtClean="0"/>
              <a:t>Many n</a:t>
            </a:r>
            <a:r>
              <a:rPr lang="en-US" dirty="0" smtClean="0"/>
              <a:t>ew markets for IEEE 802 access technologies</a:t>
            </a:r>
          </a:p>
          <a:p>
            <a:pPr lvl="1"/>
            <a:r>
              <a:rPr lang="en-US" dirty="0" smtClean="0"/>
              <a:t>e.g. factory automation, in-car communication</a:t>
            </a:r>
          </a:p>
          <a:p>
            <a:r>
              <a:rPr lang="en-US" dirty="0" smtClean="0"/>
              <a:t>New deployments suffering by the same old networking issues</a:t>
            </a:r>
          </a:p>
          <a:p>
            <a:pPr lvl="1"/>
            <a:r>
              <a:rPr lang="en-US" dirty="0" smtClean="0"/>
              <a:t>e.g. service control, security, provisioning</a:t>
            </a:r>
          </a:p>
          <a:p>
            <a:pPr lvl="1"/>
            <a:r>
              <a:rPr lang="en-US" dirty="0" smtClean="0"/>
              <a:t>new operators lacking long-term experience</a:t>
            </a:r>
          </a:p>
          <a:p>
            <a:r>
              <a:rPr lang="en-US" dirty="0" smtClean="0"/>
              <a:t>Generic solution to foster market growth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>
                <a:solidFill>
                  <a:schemeClr val="bg2"/>
                </a:solidFill>
              </a:rPr>
              <a:t>Setting up the access link</a:t>
            </a:r>
          </a:p>
          <a:p>
            <a:pPr lvl="1"/>
            <a:r>
              <a:rPr lang="en-US" i="1" dirty="0" smtClean="0">
                <a:solidFill>
                  <a:schemeClr val="bg2"/>
                </a:solidFill>
              </a:rPr>
              <a:t>Scope of individual </a:t>
            </a:r>
            <a:r>
              <a:rPr lang="en-US" i="1" dirty="0" smtClean="0">
                <a:solidFill>
                  <a:schemeClr val="bg2"/>
                </a:solidFill>
              </a:rPr>
              <a:t>IEEE 802.xx </a:t>
            </a:r>
            <a:r>
              <a:rPr lang="en-US" i="1" dirty="0" smtClean="0">
                <a:solidFill>
                  <a:schemeClr val="bg2"/>
                </a:solidFill>
              </a:rPr>
              <a:t>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>
                <a:solidFill>
                  <a:schemeClr val="bg2"/>
                </a:solidFill>
              </a:rPr>
              <a:t>based on </a:t>
            </a:r>
            <a:r>
              <a:rPr lang="en-US" i="1" dirty="0" smtClean="0">
                <a:solidFill>
                  <a:schemeClr val="bg2"/>
                </a:solidFill>
              </a:rPr>
              <a:t>IEEE 802.1X</a:t>
            </a:r>
            <a:endParaRPr lang="en-US" i="1" dirty="0" smtClean="0">
              <a:solidFill>
                <a:schemeClr val="bg2"/>
              </a:solidFill>
            </a:endParaRP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ccounting, monitoring, location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functions for large scale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Subscription management</a:t>
            </a:r>
            <a:endParaRPr lang="en-US" dirty="0" smtClean="0"/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pPr lvl="2"/>
            <a:r>
              <a:rPr lang="en-US" dirty="0" smtClean="0"/>
              <a:t>e.g. renewal, change, termination</a:t>
            </a:r>
          </a:p>
          <a:p>
            <a:r>
              <a:rPr lang="en-US" dirty="0" smtClean="0"/>
              <a:t>Management of terminals</a:t>
            </a:r>
            <a:endParaRPr lang="en-US" dirty="0" smtClean="0"/>
          </a:p>
          <a:p>
            <a:pPr lvl="1"/>
            <a:r>
              <a:rPr lang="en-US" dirty="0" smtClean="0"/>
              <a:t>Initial configuration of new terminals</a:t>
            </a:r>
            <a:endParaRPr lang="en-US" dirty="0" smtClean="0"/>
          </a:p>
          <a:p>
            <a:pPr lvl="1"/>
            <a:r>
              <a:rPr lang="en-US" dirty="0" smtClean="0"/>
              <a:t>Provisioning and u</a:t>
            </a:r>
            <a:r>
              <a:rPr lang="en-US" dirty="0" smtClean="0"/>
              <a:t>pdate </a:t>
            </a:r>
            <a:r>
              <a:rPr lang="en-US" dirty="0" smtClean="0"/>
              <a:t>of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660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</vt:lpstr>
      <vt:lpstr>Slide 1</vt:lpstr>
      <vt:lpstr>OmniRAN Overview and status</vt:lpstr>
      <vt:lpstr>OmniRAN</vt:lpstr>
      <vt:lpstr>Legacy Communication Networking </vt:lpstr>
      <vt:lpstr>OmniRAN for Hetereogeneous Networks</vt:lpstr>
      <vt:lpstr>OmniRAN for Emerging Networking Markets</vt:lpstr>
      <vt:lpstr>Scope of OmniRAN</vt:lpstr>
      <vt:lpstr>Additional functions for large scale networks</vt:lpstr>
      <vt:lpstr>OmniRAN Architecture Overview</vt:lpstr>
      <vt:lpstr>OmniRAN Interfaces</vt:lpstr>
      <vt:lpstr>OMNIRAN-3GPP SaMOG Antonio de la Oliva (UC3M),Ivano Guardini (Telecom Italia), Carlos J. Bernardos (UC3M),Loris Marchetti (Telecom Italia) </vt:lpstr>
      <vt:lpstr>What OmniRAN would provide to 3GPP</vt:lpstr>
      <vt:lpstr>Relation to other standardization activities</vt:lpstr>
      <vt:lpstr>How to proceed?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118</cp:revision>
  <cp:lastPrinted>1998-02-10T13:28:06Z</cp:lastPrinted>
  <dcterms:created xsi:type="dcterms:W3CDTF">2011-12-30T17:06:23Z</dcterms:created>
  <dcterms:modified xsi:type="dcterms:W3CDTF">2012-11-14T03:39:30Z</dcterms:modified>
</cp:coreProperties>
</file>