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99" r:id="rId4"/>
    <p:sldId id="301" r:id="rId5"/>
    <p:sldId id="302" r:id="rId6"/>
    <p:sldId id="303" r:id="rId7"/>
    <p:sldId id="304" r:id="rId8"/>
    <p:sldId id="305" r:id="rId9"/>
    <p:sldId id="297" r:id="rId10"/>
    <p:sldId id="294" r:id="rId11"/>
    <p:sldId id="296" r:id="rId12"/>
    <p:sldId id="307" r:id="rId13"/>
    <p:sldId id="306" r:id="rId14"/>
    <p:sldId id="298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90" d="100"/>
          <a:sy n="90" d="100"/>
        </p:scale>
        <p:origin x="-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34200" y="152400"/>
            <a:ext cx="2125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IEEE802.</a:t>
            </a:r>
            <a:r>
              <a:rPr lang="nl-NL" sz="1200" b="1" kern="1200" smtClean="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rPr>
              <a:t>16-12-0670-00-Shet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A4FC69D-D438-4AD9-846B-37793AD433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OmniRAN - Overview and status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nl-NL" b="1"/>
              <a:t>16-12-0670-00-Shet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2012-11-13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Max Riegel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+49 173 293 8240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Nokia Siemens Networks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maximilian.riegel@nsn.com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Discussion in</a:t>
            </a:r>
            <a:r>
              <a:rPr lang="en-US" dirty="0" smtClean="0">
                <a:latin typeface="Times" pitchFamily="1" charset="0"/>
              </a:rPr>
              <a:t> IEEE 802.16 HET SG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Overview and status of OmniRAN aimed for presentation to other IEEE 802 WGs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Architecture Overview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initialization and maintenance</a:t>
            </a:r>
          </a:p>
          <a:p>
            <a:r>
              <a:rPr lang="en-US" dirty="0" smtClean="0"/>
              <a:t>R3: Authorization, Service management, user data connection, accounting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i="1" dirty="0"/>
              <a:t>Specification work can be done in sequence!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lvl="0" defTabSz="4572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dirty="0"/>
              <a:t>OMNIRAN-3GPP </a:t>
            </a:r>
            <a:r>
              <a:rPr lang="en-US" dirty="0" err="1"/>
              <a:t>SaMOG</a:t>
            </a:r>
            <a:br>
              <a:rPr lang="en-US" dirty="0" err="1"/>
            </a:b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Antonio de la Oliva (UC3M),</a:t>
            </a:r>
            <a:r>
              <a:rPr lang="en-US" sz="1600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Ivano</a:t>
            </a: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600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Guardini</a:t>
            </a: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Italia),</a:t>
            </a:r>
            <a:b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Carlos J. </a:t>
            </a:r>
            <a:r>
              <a:rPr lang="en-US" sz="1600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Bernardos</a:t>
            </a: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(UC3M),Loris </a:t>
            </a:r>
            <a:r>
              <a:rPr lang="en-US" sz="1600" kern="1200" dirty="0" err="1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Marchetti</a:t>
            </a:r>
            <a: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 (Telecom Italia)</a:t>
            </a:r>
            <a:br>
              <a:rPr lang="en-US" sz="1600" kern="12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s-E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i="1" dirty="0" err="1" smtClean="0"/>
              <a:t>Work</a:t>
            </a:r>
            <a:r>
              <a:rPr lang="es-ES" i="1" dirty="0" smtClean="0"/>
              <a:t> at </a:t>
            </a:r>
            <a:r>
              <a:rPr lang="es-ES" i="1" dirty="0" err="1" smtClean="0"/>
              <a:t>the</a:t>
            </a:r>
            <a:r>
              <a:rPr lang="es-ES" i="1" dirty="0" smtClean="0"/>
              <a:t> 3GPP </a:t>
            </a:r>
            <a:r>
              <a:rPr lang="es-ES" i="1" dirty="0" err="1" smtClean="0"/>
              <a:t>SaMOG</a:t>
            </a:r>
            <a:r>
              <a:rPr lang="es-ES" i="1" dirty="0" smtClean="0"/>
              <a:t> </a:t>
            </a:r>
            <a:r>
              <a:rPr lang="es-ES" i="1" dirty="0" err="1" smtClean="0"/>
              <a:t>groups</a:t>
            </a:r>
            <a:r>
              <a:rPr lang="es-ES" i="1" dirty="0" smtClean="0"/>
              <a:t> and OMNIRAN can </a:t>
            </a:r>
            <a:r>
              <a:rPr lang="es-ES" i="1" dirty="0" err="1" smtClean="0"/>
              <a:t>be</a:t>
            </a:r>
            <a:r>
              <a:rPr lang="es-ES" i="1" dirty="0" smtClean="0"/>
              <a:t> </a:t>
            </a:r>
            <a:r>
              <a:rPr lang="es-ES" i="1" dirty="0" err="1" smtClean="0"/>
              <a:t>complementary</a:t>
            </a:r>
            <a:endParaRPr lang="es-ES" i="1" dirty="0" smtClean="0"/>
          </a:p>
          <a:p>
            <a:pPr lvl="1"/>
            <a:r>
              <a:rPr lang="es-ES" i="1" dirty="0" smtClean="0"/>
              <a:t>OMNIRAN </a:t>
            </a:r>
            <a:r>
              <a:rPr lang="es-ES" i="1" dirty="0" err="1" smtClean="0"/>
              <a:t>would</a:t>
            </a:r>
            <a:r>
              <a:rPr lang="es-ES" i="1" dirty="0" smtClean="0"/>
              <a:t> </a:t>
            </a:r>
            <a:r>
              <a:rPr lang="es-ES" i="1" dirty="0" err="1" smtClean="0"/>
              <a:t>need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define </a:t>
            </a:r>
            <a:r>
              <a:rPr lang="es-ES" i="1" dirty="0" err="1" smtClean="0"/>
              <a:t>how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Trusted</a:t>
            </a:r>
            <a:r>
              <a:rPr lang="es-ES" i="1" dirty="0" smtClean="0"/>
              <a:t> Non-3GPP </a:t>
            </a:r>
            <a:r>
              <a:rPr lang="es-ES" i="1" dirty="0" err="1" smtClean="0"/>
              <a:t>network</a:t>
            </a:r>
            <a:r>
              <a:rPr lang="es-ES" i="1" dirty="0" smtClean="0"/>
              <a:t> </a:t>
            </a:r>
            <a:r>
              <a:rPr lang="es-ES" i="1" dirty="0" err="1" smtClean="0"/>
              <a:t>behaves</a:t>
            </a:r>
            <a:r>
              <a:rPr lang="es-ES" i="1" dirty="0" smtClean="0"/>
              <a:t> </a:t>
            </a:r>
            <a:r>
              <a:rPr lang="es-ES" i="1" dirty="0" err="1" smtClean="0"/>
              <a:t>according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requirements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3GPP</a:t>
            </a:r>
          </a:p>
          <a:p>
            <a:pPr lvl="1"/>
            <a:r>
              <a:rPr lang="es-ES" i="1" dirty="0" err="1" smtClean="0"/>
              <a:t>Work</a:t>
            </a:r>
            <a:r>
              <a:rPr lang="es-ES" i="1" dirty="0" smtClean="0"/>
              <a:t> can be done </a:t>
            </a:r>
            <a:r>
              <a:rPr lang="es-ES" i="1" dirty="0" err="1" smtClean="0"/>
              <a:t>for</a:t>
            </a:r>
            <a:r>
              <a:rPr lang="es-ES" i="1" dirty="0" smtClean="0"/>
              <a:t> </a:t>
            </a:r>
            <a:r>
              <a:rPr lang="es-ES" i="1" dirty="0" err="1" smtClean="0"/>
              <a:t>both</a:t>
            </a:r>
            <a:r>
              <a:rPr lang="es-ES" i="1" dirty="0" smtClean="0"/>
              <a:t> </a:t>
            </a:r>
            <a:r>
              <a:rPr lang="es-ES" i="1" dirty="0" err="1" smtClean="0"/>
              <a:t>network</a:t>
            </a:r>
            <a:r>
              <a:rPr lang="es-ES" i="1" dirty="0" smtClean="0"/>
              <a:t> and terminal </a:t>
            </a:r>
            <a:r>
              <a:rPr lang="es-ES" i="1" dirty="0" err="1" smtClean="0"/>
              <a:t>sides</a:t>
            </a:r>
            <a:endParaRPr lang="es-ES" i="1" dirty="0" smtClean="0"/>
          </a:p>
          <a:p>
            <a:pPr lvl="1"/>
            <a:r>
              <a:rPr lang="es-ES" i="1" dirty="0" err="1" smtClean="0"/>
              <a:t>The</a:t>
            </a:r>
            <a:r>
              <a:rPr lang="es-ES" i="1" dirty="0" smtClean="0"/>
              <a:t> use of OMNIRAN can open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door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use of more IEEE 802 </a:t>
            </a:r>
            <a:r>
              <a:rPr lang="es-ES" i="1" dirty="0" err="1" smtClean="0"/>
              <a:t>technologies</a:t>
            </a:r>
            <a:r>
              <a:rPr lang="es-ES" i="1" dirty="0" smtClean="0"/>
              <a:t> as </a:t>
            </a:r>
            <a:r>
              <a:rPr lang="es-ES" i="1" dirty="0" err="1" smtClean="0"/>
              <a:t>part</a:t>
            </a:r>
            <a:r>
              <a:rPr lang="es-ES" i="1" dirty="0" smtClean="0"/>
              <a:t> of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operator´s</a:t>
            </a:r>
            <a:r>
              <a:rPr lang="es-ES" i="1" dirty="0" smtClean="0"/>
              <a:t> RAN in a </a:t>
            </a:r>
            <a:r>
              <a:rPr lang="es-ES" i="1" dirty="0" err="1" smtClean="0"/>
              <a:t>managed</a:t>
            </a:r>
            <a:r>
              <a:rPr lang="es-ES" i="1" dirty="0" smtClean="0"/>
              <a:t> </a:t>
            </a:r>
            <a:r>
              <a:rPr lang="es-ES" i="1" dirty="0" err="1" smtClean="0"/>
              <a:t>way</a:t>
            </a:r>
            <a:endParaRPr lang="es-ES" i="1" dirty="0" smtClean="0"/>
          </a:p>
          <a:p>
            <a:pPr lvl="1"/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0268"/>
            <a:ext cx="589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kern="0" dirty="0" err="1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Summary slide of Contribution IEEE 802.16-12-0660-00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9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network 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OmniRAN would provide an interface (R3) to which 3GPP would be able to reference.</a:t>
            </a:r>
          </a:p>
          <a:p>
            <a:pPr lvl="1"/>
            <a:r>
              <a:rPr lang="en-US" sz="2400" dirty="0"/>
              <a:t>Expanded beyond IEEE 802.11/802.16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53154"/>
            <a:ext cx="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325158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other standardization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plenty of related standardization activities in the industry</a:t>
            </a:r>
          </a:p>
          <a:p>
            <a:pPr lvl="1"/>
            <a:r>
              <a:rPr lang="en-US" dirty="0" smtClean="0"/>
              <a:t>WFA Hotspot 2.0</a:t>
            </a:r>
          </a:p>
          <a:p>
            <a:pPr lvl="2"/>
            <a:r>
              <a:rPr lang="en-US" dirty="0" smtClean="0"/>
              <a:t>solving the networking issues for IEEE802.11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Forum</a:t>
            </a:r>
          </a:p>
          <a:p>
            <a:pPr lvl="2"/>
            <a:r>
              <a:rPr lang="en-US" dirty="0" smtClean="0"/>
              <a:t>Mobile </a:t>
            </a:r>
            <a:r>
              <a:rPr lang="en-US" dirty="0" err="1" smtClean="0"/>
              <a:t>WiMAX</a:t>
            </a:r>
            <a:r>
              <a:rPr lang="en-US" dirty="0" smtClean="0"/>
              <a:t> Network specifications</a:t>
            </a:r>
          </a:p>
          <a:p>
            <a:pPr lvl="1"/>
            <a:r>
              <a:rPr lang="en-US" dirty="0" smtClean="0"/>
              <a:t>3GPP</a:t>
            </a:r>
          </a:p>
          <a:p>
            <a:pPr lvl="2"/>
            <a:r>
              <a:rPr lang="en-US" dirty="0" smtClean="0"/>
              <a:t>Interworking with non-3GPP technologies</a:t>
            </a:r>
          </a:p>
          <a:p>
            <a:pPr lvl="2"/>
            <a:r>
              <a:rPr lang="en-US" dirty="0"/>
              <a:t>OmniRAN group could provide the interface for network oriented liaisons to IEEE 802.</a:t>
            </a:r>
            <a:endParaRPr lang="en-US" dirty="0" smtClean="0"/>
          </a:p>
          <a:p>
            <a:pPr lvl="1"/>
            <a:r>
              <a:rPr lang="en-US" dirty="0" smtClean="0"/>
              <a:t>IEEE1905.1</a:t>
            </a:r>
          </a:p>
          <a:p>
            <a:pPr lvl="2"/>
            <a:r>
              <a:rPr lang="en-US" dirty="0" smtClean="0"/>
              <a:t>Specification for home networks</a:t>
            </a:r>
          </a:p>
          <a:p>
            <a:pPr lvl="1"/>
            <a:r>
              <a:rPr lang="en-US" dirty="0" err="1" smtClean="0"/>
              <a:t>SmartGrid, IoT</a:t>
            </a:r>
            <a:r>
              <a:rPr lang="en-US" dirty="0" smtClean="0"/>
              <a:t> and M2M</a:t>
            </a:r>
          </a:p>
          <a:p>
            <a:pPr lvl="2"/>
            <a:r>
              <a:rPr lang="en-US" dirty="0" smtClean="0"/>
              <a:t>many activities somehow touching the topic</a:t>
            </a:r>
          </a:p>
          <a:p>
            <a:pPr lvl="1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there may be even many more related </a:t>
            </a:r>
            <a:r>
              <a:rPr lang="en-US" dirty="0" err="1" smtClean="0"/>
              <a:t>activites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benefits to work on heterogeneous networking in IEEE 802.</a:t>
            </a:r>
          </a:p>
          <a:p>
            <a:r>
              <a:rPr lang="en-US" dirty="0" smtClean="0"/>
              <a:t>Further analysis necessary to define the missing pieces to enable broader ecosystem for IEEE 802 networks.</a:t>
            </a:r>
          </a:p>
          <a:p>
            <a:r>
              <a:rPr lang="en-US" dirty="0" smtClean="0"/>
              <a:t>Discussions need involvement across all IEEE 802 WGs</a:t>
            </a:r>
          </a:p>
          <a:p>
            <a:r>
              <a:rPr lang="en-US" dirty="0" smtClean="0"/>
              <a:t>Proposal: Establish IEEE 802 EC Study Group on </a:t>
            </a:r>
            <a:r>
              <a:rPr lang="en-US" dirty="0" err="1" smtClean="0"/>
              <a:t>OmniRAN this week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 smtClean="0"/>
              <a:t>OmniRAN</a:t>
            </a:r>
            <a:br>
              <a:rPr lang="en-US" sz="4000" dirty="0" smtClean="0"/>
            </a:br>
            <a:r>
              <a:rPr lang="en-US" sz="4000" dirty="0"/>
              <a:t>Overview and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2012-11-13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NSN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OmniRAN discussed in 802.16 HetNet study group since March 2012</a:t>
            </a:r>
          </a:p>
          <a:p>
            <a:pPr lvl="1"/>
            <a:r>
              <a:rPr lang="en-US" dirty="0" err="1"/>
              <a:t>IEEE 802 tutorial in July 2012</a:t>
            </a:r>
            <a:endParaRPr lang="en-US" dirty="0" err="1" smtClean="0"/>
          </a:p>
          <a:p>
            <a:r>
              <a:rPr lang="en-US" dirty="0" err="1" smtClean="0"/>
              <a:t>OmniRAN</a:t>
            </a:r>
            <a:r>
              <a:rPr lang="en-US" dirty="0" smtClean="0"/>
              <a:t> defines generic network side interfaces for access networks based on IEEE 802 technologies</a:t>
            </a:r>
          </a:p>
          <a:p>
            <a:r>
              <a:rPr lang="en-US" dirty="0" smtClean="0"/>
              <a:t>What does </a:t>
            </a:r>
            <a:r>
              <a:rPr lang="en-US" dirty="0" err="1" smtClean="0"/>
              <a:t>OmniRAN</a:t>
            </a:r>
            <a:r>
              <a:rPr lang="en-US" dirty="0" smtClean="0"/>
              <a:t> stand for?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nterface for </a:t>
            </a:r>
            <a:r>
              <a:rPr lang="en-US" dirty="0" err="1" smtClean="0"/>
              <a:t>omni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etworks</a:t>
            </a:r>
          </a:p>
          <a:p>
            <a:r>
              <a:rPr lang="en-US" dirty="0" smtClean="0"/>
              <a:t>It addresses all IEEE 802 access technologies including IEEE 802.3!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Communication Networking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229475" y="4911725"/>
            <a:ext cx="1152525" cy="879475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229475" y="2514600"/>
            <a:ext cx="1152525" cy="20574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4513263"/>
            <a:ext cx="0" cy="3984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56" descr="pcs_TECHNOL_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4300" y="2859087"/>
            <a:ext cx="439737" cy="457200"/>
          </a:xfrm>
          <a:prstGeom prst="rect">
            <a:avLst/>
          </a:prstGeom>
          <a:noFill/>
        </p:spPr>
      </p:pic>
      <p:pic>
        <p:nvPicPr>
          <p:cNvPr id="8" name="Picture 1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75" y="3286124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37845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586162"/>
            <a:ext cx="863600" cy="909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/>
              <a:t>Access</a:t>
            </a:r>
            <a:endParaRPr lang="en-US" sz="1600" dirty="0"/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643187"/>
            <a:ext cx="85566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dirty="0" err="1" smtClean="0"/>
              <a:t>Control</a:t>
            </a:r>
            <a:endParaRPr lang="en-US" sz="1600" dirty="0"/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025" y="51339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1054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25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315200" y="1905000"/>
            <a:ext cx="938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Internet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br>
              <a:rPr lang="en-US" dirty="0" smtClean="0"/>
            </a:br>
            <a:r>
              <a:rPr lang="en-US" sz="2800" dirty="0" smtClean="0"/>
              <a:t>… that requires </a:t>
            </a:r>
            <a:r>
              <a:rPr lang="en-US" sz="2800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cope with</a:t>
            </a:r>
          </a:p>
          <a:p>
            <a:pPr lvl="1"/>
            <a:r>
              <a:rPr lang="en-US" dirty="0" smtClean="0"/>
              <a:t>multiple network interfaces</a:t>
            </a:r>
          </a:p>
          <a:p>
            <a:pPr lvl="2"/>
            <a:r>
              <a:rPr lang="en-US" dirty="0" smtClean="0"/>
              <a:t>e.g. Cellular, IEEE802.3, IEEE802.11, IEEE802.15</a:t>
            </a:r>
          </a:p>
          <a:p>
            <a:pPr lvl="1"/>
            <a:r>
              <a:rPr lang="en-US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1"/>
            <a:r>
              <a:rPr lang="en-US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for New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only:</a:t>
            </a:r>
          </a:p>
          <a:p>
            <a:pPr lvl="1"/>
            <a:r>
              <a:rPr lang="en-US" dirty="0" smtClean="0"/>
              <a:t>Communication networks for exchanging information between humans</a:t>
            </a:r>
          </a:p>
          <a:p>
            <a:r>
              <a:rPr lang="en-US" dirty="0" smtClean="0"/>
              <a:t>Nowadays in addition:</a:t>
            </a:r>
          </a:p>
          <a:p>
            <a:pPr lvl="1"/>
            <a:r>
              <a:rPr lang="en-US" dirty="0" smtClean="0"/>
              <a:t>Communication networks between everything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</a:t>
            </a:r>
          </a:p>
          <a:p>
            <a:pPr lvl="1"/>
            <a:r>
              <a:rPr lang="en-US" dirty="0" smtClean="0"/>
              <a:t>IEEE802 technologies entering the industrial area, e.g. factory automation, in-car communication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New Communication Networks Deployments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new deployments are facing the same issue like traditional communication networks</a:t>
            </a:r>
          </a:p>
          <a:p>
            <a:pPr lvl="1"/>
            <a:r>
              <a:rPr lang="en-US" dirty="0" smtClean="0"/>
              <a:t>e.g. security, provisioning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provides the base networking technologies for all IEEE802 access technologies for new deployments</a:t>
            </a:r>
          </a:p>
          <a:p>
            <a:pPr lvl="1"/>
            <a:r>
              <a:rPr lang="en-US" dirty="0" smtClean="0"/>
              <a:t>instead of applications developing their own network architectures and specifications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when multiple networks are available</a:t>
            </a:r>
          </a:p>
          <a:p>
            <a:r>
              <a:rPr lang="en-US" i="1" dirty="0" smtClean="0"/>
              <a:t>Setting up the access link</a:t>
            </a:r>
          </a:p>
          <a:p>
            <a:pPr lvl="1"/>
            <a:r>
              <a:rPr lang="en-US" i="1" dirty="0" smtClean="0"/>
              <a:t>Scope of individual IEEE802.xx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/>
              <a:t>based on IEEE802.1X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Management of user data connection</a:t>
            </a:r>
          </a:p>
          <a:p>
            <a:pPr lvl="1"/>
            <a:r>
              <a:rPr lang="en-US" dirty="0" smtClean="0"/>
              <a:t>mobility support to maintain connectivity</a:t>
            </a:r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ccounting, monitoring, location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OmniRAN</a:t>
            </a:r>
            <a:r>
              <a:rPr lang="en-US" dirty="0" smtClean="0"/>
              <a:t> functions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Initialization and maintenance of subscriptions</a:t>
            </a:r>
          </a:p>
          <a:p>
            <a:pPr lvl="1"/>
            <a:r>
              <a:rPr lang="en-US" dirty="0" smtClean="0"/>
              <a:t>Adding new users to a network</a:t>
            </a:r>
          </a:p>
          <a:p>
            <a:pPr lvl="1"/>
            <a:r>
              <a:rPr lang="en-US" dirty="0" smtClean="0"/>
              <a:t>Maintaining subscriptions</a:t>
            </a:r>
          </a:p>
          <a:p>
            <a:pPr lvl="2"/>
            <a:r>
              <a:rPr lang="en-US" dirty="0" smtClean="0"/>
              <a:t>e.g. renewal, change, termination</a:t>
            </a:r>
          </a:p>
          <a:p>
            <a:r>
              <a:rPr lang="en-US" dirty="0" smtClean="0"/>
              <a:t>Initialization and maintenance of terminals</a:t>
            </a:r>
          </a:p>
          <a:p>
            <a:pPr lvl="1"/>
            <a:r>
              <a:rPr lang="en-US" dirty="0" smtClean="0"/>
              <a:t>Adding new communication end-points to a network</a:t>
            </a:r>
          </a:p>
          <a:p>
            <a:pPr lvl="1"/>
            <a:r>
              <a:rPr lang="en-US" dirty="0" smtClean="0"/>
              <a:t>Provisioning of configuration data and policies</a:t>
            </a:r>
          </a:p>
          <a:p>
            <a:pPr lvl="1"/>
            <a:r>
              <a:rPr lang="en-US" dirty="0" smtClean="0"/>
              <a:t>Update of policies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155</TotalTime>
  <Words>724</Words>
  <Application>Microsoft Macintosh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</vt:lpstr>
      <vt:lpstr>PowerPoint Presentation</vt:lpstr>
      <vt:lpstr>OmniRAN Overview and status</vt:lpstr>
      <vt:lpstr>OmniRAN</vt:lpstr>
      <vt:lpstr>Legacy Communication Networking </vt:lpstr>
      <vt:lpstr>What’s new? … that requires OmniRAN</vt:lpstr>
      <vt:lpstr>OmniRAN for New Deployments</vt:lpstr>
      <vt:lpstr>Challenges of New Communication Networks Deployments</vt:lpstr>
      <vt:lpstr>Scope of OmniRAN</vt:lpstr>
      <vt:lpstr>Additional OmniRAN functions for consideration</vt:lpstr>
      <vt:lpstr>OmniRAN Architecture Overview</vt:lpstr>
      <vt:lpstr>OmniRAN Interfaces</vt:lpstr>
      <vt:lpstr>OMNIRAN-3GPP SaMOG Antonio de la Oliva (UC3M),Ivano Guardini (Telecom Italia), Carlos J. Bernardos (UC3M),Loris Marchetti (Telecom Italia) </vt:lpstr>
      <vt:lpstr>What OmniRAN would provide to 3GPP</vt:lpstr>
      <vt:lpstr>Relation to other standardization activities</vt:lpstr>
      <vt:lpstr>How to proceed?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111</cp:revision>
  <cp:lastPrinted>1998-02-10T13:28:06Z</cp:lastPrinted>
  <dcterms:created xsi:type="dcterms:W3CDTF">2011-12-30T17:06:23Z</dcterms:created>
  <dcterms:modified xsi:type="dcterms:W3CDTF">2012-11-13T20:25:39Z</dcterms:modified>
</cp:coreProperties>
</file>