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87" r:id="rId4"/>
    <p:sldId id="299" r:id="rId5"/>
    <p:sldId id="301" r:id="rId6"/>
    <p:sldId id="302" r:id="rId7"/>
    <p:sldId id="303" r:id="rId8"/>
    <p:sldId id="304" r:id="rId9"/>
    <p:sldId id="305" r:id="rId10"/>
    <p:sldId id="297" r:id="rId11"/>
    <p:sldId id="294" r:id="rId12"/>
    <p:sldId id="296" r:id="rId13"/>
    <p:sldId id="298" r:id="rId14"/>
    <p:sldId id="29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01" d="100"/>
          <a:sy n="101" d="100"/>
        </p:scale>
        <p:origin x="-4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IEEE802.16-12-0662-00-Shet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A4FC69D-D438-4AD9-846B-37793AD433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Scope and topics for Heterogeneous Networking in IEEE802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16-12-0662-00-Shet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2012-05-09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+49 173 293 8240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Call for contributions for IEEE802.16 HET SG for session #83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Discussion of scope and potential topics for heterogeneous networking in IEEE802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err="1" smtClean="0"/>
              <a:t>OmniRAN</a:t>
            </a:r>
            <a:r>
              <a:rPr lang="en-US" dirty="0" smtClean="0"/>
              <a:t> functions for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Initialization and maintenance of subscriptions</a:t>
            </a:r>
          </a:p>
          <a:p>
            <a:pPr lvl="1"/>
            <a:r>
              <a:rPr lang="en-US" dirty="0" smtClean="0"/>
              <a:t>Adding new users to a network</a:t>
            </a:r>
          </a:p>
          <a:p>
            <a:pPr lvl="1"/>
            <a:r>
              <a:rPr lang="en-US" dirty="0" smtClean="0"/>
              <a:t>Maintaining subscriptions</a:t>
            </a:r>
          </a:p>
          <a:p>
            <a:pPr lvl="2"/>
            <a:r>
              <a:rPr lang="en-US" dirty="0" smtClean="0"/>
              <a:t>e.g. renewal, change, termination</a:t>
            </a:r>
          </a:p>
          <a:p>
            <a:r>
              <a:rPr lang="en-US" dirty="0" smtClean="0"/>
              <a:t>Initialization and maintenance of terminals</a:t>
            </a:r>
          </a:p>
          <a:p>
            <a:pPr lvl="1"/>
            <a:r>
              <a:rPr lang="en-US" dirty="0" smtClean="0"/>
              <a:t>Adding new communication end-points to a network</a:t>
            </a:r>
          </a:p>
          <a:p>
            <a:pPr lvl="1"/>
            <a:r>
              <a:rPr lang="en-US" dirty="0" smtClean="0"/>
              <a:t>Provisioning of configuration data and policies</a:t>
            </a:r>
          </a:p>
          <a:p>
            <a:pPr lvl="1"/>
            <a:r>
              <a:rPr lang="en-US" dirty="0" smtClean="0"/>
              <a:t>Update of policies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34163"/>
            <a:ext cx="230188" cy="215900"/>
          </a:xfrm>
          <a:prstGeom prst="rect">
            <a:avLst/>
          </a:prstGeom>
        </p:spPr>
        <p:txBody>
          <a:bodyPr/>
          <a:lstStyle/>
          <a:p>
            <a:fld id="{4DC88A6D-D0B2-4DC1-A45C-BC148FEF91F0}" type="slidenum">
              <a:rPr lang="en-US"/>
              <a:pPr/>
              <a:t>11</a:t>
            </a:fld>
            <a:endParaRPr lang="en-US"/>
          </a:p>
        </p:txBody>
      </p:sp>
      <p:pic>
        <p:nvPicPr>
          <p:cNvPr id="29700" name="Picture 5" descr="fig7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050" y="1460500"/>
            <a:ext cx="7327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initialization and maintenance</a:t>
            </a:r>
          </a:p>
          <a:p>
            <a:r>
              <a:rPr lang="en-US" dirty="0" smtClean="0"/>
              <a:t>R3: Authorization, Service management, user data connection, accounting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other standardization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plenty of related standardization activities in the industry</a:t>
            </a:r>
          </a:p>
          <a:p>
            <a:pPr lvl="1"/>
            <a:r>
              <a:rPr lang="en-US" dirty="0" smtClean="0"/>
              <a:t>WFA Hotspot 2.0</a:t>
            </a:r>
          </a:p>
          <a:p>
            <a:pPr lvl="2"/>
            <a:r>
              <a:rPr lang="en-US" dirty="0" smtClean="0"/>
              <a:t>solving the networking issues for IEEE802.11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Forum</a:t>
            </a:r>
          </a:p>
          <a:p>
            <a:pPr lvl="2"/>
            <a:r>
              <a:rPr lang="en-US" dirty="0" smtClean="0"/>
              <a:t>Mobile </a:t>
            </a:r>
            <a:r>
              <a:rPr lang="en-US" dirty="0" err="1" smtClean="0"/>
              <a:t>WiMAX</a:t>
            </a:r>
            <a:r>
              <a:rPr lang="en-US" dirty="0" smtClean="0"/>
              <a:t> Network specifications</a:t>
            </a:r>
          </a:p>
          <a:p>
            <a:pPr lvl="1"/>
            <a:r>
              <a:rPr lang="en-US" dirty="0" smtClean="0"/>
              <a:t>3GPP</a:t>
            </a:r>
          </a:p>
          <a:p>
            <a:pPr lvl="2"/>
            <a:r>
              <a:rPr lang="en-US" dirty="0" smtClean="0"/>
              <a:t>Interworking with non-3GPP technologies</a:t>
            </a:r>
          </a:p>
          <a:p>
            <a:pPr lvl="1"/>
            <a:r>
              <a:rPr lang="en-US" dirty="0" smtClean="0"/>
              <a:t>IEEE1905.1</a:t>
            </a:r>
          </a:p>
          <a:p>
            <a:pPr lvl="2"/>
            <a:r>
              <a:rPr lang="en-US" dirty="0" smtClean="0"/>
              <a:t>Specification for home networks</a:t>
            </a:r>
          </a:p>
          <a:p>
            <a:pPr lvl="1"/>
            <a:r>
              <a:rPr lang="en-US" dirty="0" err="1" smtClean="0"/>
              <a:t>SmartGrid</a:t>
            </a:r>
            <a:r>
              <a:rPr lang="en-US" dirty="0" smtClean="0"/>
              <a:t> and M2M</a:t>
            </a:r>
          </a:p>
          <a:p>
            <a:pPr lvl="2"/>
            <a:r>
              <a:rPr lang="en-US" dirty="0" smtClean="0"/>
              <a:t>many activities somehow touching the topic</a:t>
            </a:r>
          </a:p>
          <a:p>
            <a:pPr lvl="1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there may be even many more related </a:t>
            </a:r>
            <a:r>
              <a:rPr lang="en-US" dirty="0" err="1" smtClean="0"/>
              <a:t>activites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benefits to work on heterogeneous networking in IEEE802.</a:t>
            </a:r>
          </a:p>
          <a:p>
            <a:r>
              <a:rPr lang="en-US" dirty="0" smtClean="0"/>
              <a:t>Further analysis necessary to define the missing pieces to enable broader ecosystem for IEEE802 networks.</a:t>
            </a:r>
          </a:p>
          <a:p>
            <a:r>
              <a:rPr lang="en-US" dirty="0" smtClean="0"/>
              <a:t>Discussions for PAR and 5C needs involvement across all IEEE P802 WGs</a:t>
            </a:r>
          </a:p>
          <a:p>
            <a:r>
              <a:rPr lang="en-US" dirty="0" smtClean="0"/>
              <a:t>Proposal to establish ECSG on </a:t>
            </a:r>
            <a:r>
              <a:rPr lang="en-US" dirty="0" err="1" smtClean="0"/>
              <a:t>OmniRAN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Scope and potential topics for heterogeneous networking in IEEE802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2012-11-10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NSN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Rationale for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for Communication Networks</a:t>
            </a:r>
          </a:p>
          <a:p>
            <a:pPr lvl="2"/>
            <a:r>
              <a:rPr lang="en-US" dirty="0" smtClean="0"/>
              <a:t>Legacy Communication Networks</a:t>
            </a:r>
          </a:p>
          <a:p>
            <a:pPr lvl="3"/>
            <a:r>
              <a:rPr lang="en-US" dirty="0" smtClean="0"/>
              <a:t>Single interface, single operator, single network</a:t>
            </a:r>
          </a:p>
          <a:p>
            <a:pPr lvl="2"/>
            <a:r>
              <a:rPr lang="en-US" dirty="0" smtClean="0"/>
              <a:t>What’s new?</a:t>
            </a:r>
          </a:p>
          <a:p>
            <a:pPr lvl="3"/>
            <a:r>
              <a:rPr lang="en-US" dirty="0" smtClean="0"/>
              <a:t>Multiple interfaces, multiple service providers, multiple networks</a:t>
            </a:r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for New Deployments</a:t>
            </a:r>
          </a:p>
          <a:p>
            <a:pPr lvl="3"/>
            <a:r>
              <a:rPr lang="en-US" dirty="0" smtClean="0"/>
              <a:t>M2M, e.g. </a:t>
            </a:r>
            <a:r>
              <a:rPr lang="en-US" dirty="0" err="1" smtClean="0"/>
              <a:t>SmartGrid</a:t>
            </a:r>
            <a:r>
              <a:rPr lang="en-US" dirty="0" smtClean="0"/>
              <a:t>, Car, </a:t>
            </a:r>
            <a:r>
              <a:rPr lang="en-US" dirty="0" err="1" smtClean="0"/>
              <a:t>HomeAutomation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smtClean="0"/>
              <a:t>Generic Access Network Model for IEEE802</a:t>
            </a:r>
          </a:p>
          <a:p>
            <a:pPr lvl="1"/>
            <a:r>
              <a:rPr lang="en-US" dirty="0" smtClean="0"/>
              <a:t>Interface functions</a:t>
            </a:r>
          </a:p>
          <a:p>
            <a:pPr lvl="1"/>
            <a:r>
              <a:rPr lang="en-US" dirty="0" smtClean="0"/>
              <a:t>Relation to other activities in the industry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defines generic network side interfaces for access networks based on IEEE802 technologies</a:t>
            </a:r>
          </a:p>
          <a:p>
            <a:r>
              <a:rPr lang="en-US" dirty="0" smtClean="0"/>
              <a:t>What does </a:t>
            </a:r>
            <a:r>
              <a:rPr lang="en-US" dirty="0" err="1" smtClean="0"/>
              <a:t>OmniRAN</a:t>
            </a:r>
            <a:r>
              <a:rPr lang="en-US" dirty="0" smtClean="0"/>
              <a:t> stand for?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pen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obile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nterface for </a:t>
            </a:r>
            <a:r>
              <a:rPr lang="en-US" dirty="0" err="1" smtClean="0"/>
              <a:t>omni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ange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rea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etworks</a:t>
            </a:r>
          </a:p>
          <a:p>
            <a:r>
              <a:rPr lang="en-US" dirty="0" smtClean="0"/>
              <a:t>It addresses all IEEE802 access technologies including IEEE802.3!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25963"/>
          </a:xfrm>
        </p:spPr>
        <p:txBody>
          <a:bodyPr/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229475" y="4911725"/>
            <a:ext cx="1152525" cy="879475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229475" y="2514600"/>
            <a:ext cx="1152525" cy="20574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4513263"/>
            <a:ext cx="0" cy="3984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56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2859087"/>
            <a:ext cx="439737" cy="457200"/>
          </a:xfrm>
          <a:prstGeom prst="rect">
            <a:avLst/>
          </a:prstGeom>
          <a:noFill/>
        </p:spPr>
      </p:pic>
      <p:pic>
        <p:nvPicPr>
          <p:cNvPr id="8" name="Picture 15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5375" y="3286124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37845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586162"/>
            <a:ext cx="863600" cy="90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dirty="0" smtClean="0"/>
              <a:t>Access</a:t>
            </a:r>
            <a:endParaRPr lang="en-US" sz="1600" dirty="0"/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643187"/>
            <a:ext cx="855663" cy="86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dirty="0" err="1" smtClean="0"/>
              <a:t>Control</a:t>
            </a:r>
            <a:endParaRPr lang="en-US" sz="1600" dirty="0"/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025" y="51339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1054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1752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79"/>
          <p:cNvSpPr txBox="1"/>
          <p:nvPr/>
        </p:nvSpPr>
        <p:spPr>
          <a:xfrm>
            <a:off x="7315200" y="1905000"/>
            <a:ext cx="93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Internet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new?</a:t>
            </a:r>
            <a:br>
              <a:rPr lang="en-US" dirty="0" smtClean="0"/>
            </a:br>
            <a:r>
              <a:rPr lang="en-US" sz="2800" dirty="0" smtClean="0"/>
              <a:t>… that requires </a:t>
            </a:r>
            <a:r>
              <a:rPr lang="en-US" sz="2800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cope with</a:t>
            </a:r>
          </a:p>
          <a:p>
            <a:pPr lvl="1"/>
            <a:r>
              <a:rPr lang="en-US" dirty="0" smtClean="0"/>
              <a:t>multiple network interfaces</a:t>
            </a:r>
          </a:p>
          <a:p>
            <a:pPr lvl="2"/>
            <a:r>
              <a:rPr lang="en-US" dirty="0" smtClean="0"/>
              <a:t>e.g. Cellular, IEEE802.3, IEEE802.11, IEEE802.15</a:t>
            </a:r>
          </a:p>
          <a:p>
            <a:pPr lvl="1"/>
            <a:r>
              <a:rPr lang="en-US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1"/>
            <a:r>
              <a:rPr lang="en-US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for New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past only:</a:t>
            </a:r>
          </a:p>
          <a:p>
            <a:pPr lvl="1"/>
            <a:r>
              <a:rPr lang="en-US" dirty="0" smtClean="0"/>
              <a:t>Communication networks for exchanging information between humans</a:t>
            </a:r>
          </a:p>
          <a:p>
            <a:r>
              <a:rPr lang="en-US" dirty="0" smtClean="0"/>
              <a:t>Nowadays in addition:</a:t>
            </a:r>
          </a:p>
          <a:p>
            <a:pPr lvl="1"/>
            <a:r>
              <a:rPr lang="en-US" dirty="0" smtClean="0"/>
              <a:t>Communication networks between everything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</a:t>
            </a:r>
          </a:p>
          <a:p>
            <a:pPr lvl="1"/>
            <a:r>
              <a:rPr lang="en-US" dirty="0" smtClean="0"/>
              <a:t>IEEE802 technologies entering the industrial area, e.g. factory automation, in-car communication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New Communication Networks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new deployments are facing the same issue like traditional communication networks</a:t>
            </a:r>
          </a:p>
          <a:p>
            <a:pPr lvl="1"/>
            <a:r>
              <a:rPr lang="en-US" dirty="0" smtClean="0"/>
              <a:t>e.g. security, provisioning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provides the base networking technologies for all IEEE802 access technologies for new deployments</a:t>
            </a:r>
          </a:p>
          <a:p>
            <a:pPr lvl="1"/>
            <a:r>
              <a:rPr lang="en-US" dirty="0" smtClean="0"/>
              <a:t>instead each application is developing its own network architecture and specifications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when multiple networks are available</a:t>
            </a:r>
          </a:p>
          <a:p>
            <a:r>
              <a:rPr lang="en-US" i="1" dirty="0" smtClean="0"/>
              <a:t>Setting up the access link</a:t>
            </a:r>
          </a:p>
          <a:p>
            <a:pPr lvl="1"/>
            <a:r>
              <a:rPr lang="en-US" i="1" dirty="0" smtClean="0"/>
              <a:t>Scope of individual IEEE802.xx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/>
              <a:t>based on IEEE802.1X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Management of user data connection</a:t>
            </a:r>
          </a:p>
          <a:p>
            <a:pPr lvl="1"/>
            <a:r>
              <a:rPr lang="en-US" dirty="0" smtClean="0"/>
              <a:t>mobility support to maintain connectivity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 smtClean="0"/>
              <a:t>accounting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0</TotalTime>
  <Words>622</Words>
  <Application>Microsoft Macintosh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</vt:lpstr>
      <vt:lpstr>PowerPoint Presentation</vt:lpstr>
      <vt:lpstr>Scope and potential topics for heterogeneous networking in IEEE802</vt:lpstr>
      <vt:lpstr>ToC</vt:lpstr>
      <vt:lpstr>OmniRAN</vt:lpstr>
      <vt:lpstr>Legacy Communication Networking </vt:lpstr>
      <vt:lpstr>What’s new? … that requires OmniRAN</vt:lpstr>
      <vt:lpstr>OmniRAN for New Deployments</vt:lpstr>
      <vt:lpstr>Challenges of New Communication Networks Deployments</vt:lpstr>
      <vt:lpstr>Scope of OmniRAN</vt:lpstr>
      <vt:lpstr>Additional OmniRAN functions for consideration</vt:lpstr>
      <vt:lpstr>OmniRAN Architecture Overview</vt:lpstr>
      <vt:lpstr>OmniRAN Interfaces</vt:lpstr>
      <vt:lpstr>Relation to other standardization activities</vt:lpstr>
      <vt:lpstr>How to proceed?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91</cp:revision>
  <cp:lastPrinted>1998-02-10T13:28:06Z</cp:lastPrinted>
  <dcterms:created xsi:type="dcterms:W3CDTF">2011-12-30T17:06:23Z</dcterms:created>
  <dcterms:modified xsi:type="dcterms:W3CDTF">2012-11-11T17:44:54Z</dcterms:modified>
</cp:coreProperties>
</file>