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3" r:id="rId2"/>
    <p:sldId id="262" r:id="rId3"/>
    <p:sldId id="267" r:id="rId4"/>
    <p:sldId id="268" r:id="rId5"/>
    <p:sldId id="271" r:id="rId6"/>
    <p:sldId id="272" r:id="rId7"/>
    <p:sldId id="266" r:id="rId8"/>
    <p:sldId id="270" r:id="rId9"/>
    <p:sldId id="269" r:id="rId10"/>
    <p:sldId id="26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3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08099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01524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113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11/13/2012</a:t>
            </a:r>
            <a:endParaRPr lang="en-US" sz="160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143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1pPr>
            <a:lvl2pPr marL="3429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2pPr>
            <a:lvl3pPr marL="11430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3pPr>
            <a:lvl4pPr marL="2006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4pPr>
            <a:lvl5pPr marL="20574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5pPr>
            <a:lvl6pPr marL="25146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6pPr>
            <a:lvl7pPr marL="29718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7pPr>
            <a:lvl8pPr marL="34290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8pPr>
            <a:lvl9pPr marL="38862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9pPr>
          </a:lstStyle>
          <a:p>
            <a:pPr lvl="1" algn="ctr"/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Extremely Dense Access Networks as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Use Case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IEEE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802.16-12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-0661-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-Shet</a:t>
            </a:r>
            <a:endParaRPr lang="en-US" altLang="en-US" sz="12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 Submitted: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2012-11-10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Source: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Claudio Cicconetti			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Telecommunications &amp; Smart Systems Business Units R&amp;D Manager 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INTECS </a:t>
            </a:r>
            <a:r>
              <a:rPr lang="en-US" sz="1200" dirty="0" err="1" smtClean="0">
                <a:latin typeface="Times" pitchFamily="1" charset="0"/>
              </a:rPr>
              <a:t>SpA</a:t>
            </a:r>
            <a:endParaRPr lang="en-US" sz="1200" dirty="0" smtClean="0">
              <a:latin typeface="Times" pitchFamily="1" charset="0"/>
            </a:endParaRPr>
          </a:p>
          <a:p>
            <a:pPr lvl="1"/>
            <a:r>
              <a:rPr lang="en-US" sz="1200" dirty="0" smtClean="0">
                <a:latin typeface="Times" pitchFamily="1" charset="0"/>
              </a:rPr>
              <a:t>Project manager FP7 CROWD 	</a:t>
            </a:r>
          </a:p>
          <a:p>
            <a:pPr lvl="1"/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Re: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Case for </a:t>
            </a:r>
            <a:r>
              <a:rPr lang="en-US" altLang="en-US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scope definition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Contribution: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None.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Description of possible OMNIRAN Features for extremely dense heterogeneous scenarios</a:t>
            </a:r>
            <a:endParaRPr lang="en-US" altLang="en-US" sz="12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Notice:</a:t>
            </a:r>
          </a:p>
          <a:p>
            <a:pPr lvl="1"/>
            <a:r>
              <a:rPr lang="en-US" altLang="ko-KR" sz="1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altLang="ko-KR" sz="1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does not represent the agreed views of the IEEE 802.16 Working Group or any of its subgroups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</a:t>
            </a:r>
            <a:r>
              <a:rPr lang="en-US" altLang="en-US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Copyright Policy:</a:t>
            </a:r>
          </a:p>
          <a:p>
            <a:pPr marL="355600"/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Copyright Policy &lt;http://standards.ieee.org/IPR/copyrightpolicy.html&gt;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Patent Policy: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Patent Policy and Procedures:</a:t>
            </a:r>
          </a:p>
          <a:p>
            <a:pPr lvl="3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http://standards.ieee.org/guides/bylaws/sect6-7.html#6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http://standards.ieee.org/guides/opman/sect6.html#6.3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Further information is located at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http://standards.ieee.org/board/pat/pat-material.html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http://standards.ieee.org/board/pat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  <a:endParaRPr lang="en-US" altLang="en-US" sz="1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4516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Facts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/>
              <a:t>Title: </a:t>
            </a:r>
            <a:r>
              <a:rPr lang="es-ES" dirty="0" err="1"/>
              <a:t>Connectivity</a:t>
            </a:r>
            <a:r>
              <a:rPr lang="es-ES" dirty="0"/>
              <a:t> </a:t>
            </a:r>
            <a:r>
              <a:rPr lang="es-ES" dirty="0" err="1"/>
              <a:t>management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enerRgy</a:t>
            </a:r>
            <a:r>
              <a:rPr lang="es-ES" dirty="0"/>
              <a:t> </a:t>
            </a:r>
            <a:r>
              <a:rPr lang="es-ES" dirty="0" err="1"/>
              <a:t>Optimised</a:t>
            </a:r>
            <a:r>
              <a:rPr lang="es-ES" dirty="0"/>
              <a:t> </a:t>
            </a:r>
            <a:r>
              <a:rPr lang="es-ES" dirty="0" err="1"/>
              <a:t>Wireless</a:t>
            </a:r>
            <a:r>
              <a:rPr lang="es-ES" dirty="0"/>
              <a:t> Dense </a:t>
            </a:r>
            <a:r>
              <a:rPr lang="es-ES" dirty="0" err="1"/>
              <a:t>networks</a:t>
            </a:r>
            <a:r>
              <a:rPr lang="es-ES" dirty="0"/>
              <a:t> (CROWD)</a:t>
            </a:r>
          </a:p>
          <a:p>
            <a:r>
              <a:rPr lang="en-US" dirty="0" smtClean="0"/>
              <a:t>Start</a:t>
            </a:r>
            <a:r>
              <a:rPr lang="en-US" dirty="0"/>
              <a:t>: 1/1/13</a:t>
            </a:r>
          </a:p>
          <a:p>
            <a:r>
              <a:rPr lang="en-US" dirty="0"/>
              <a:t>End: 30/6/15 (duration 30 months)</a:t>
            </a:r>
          </a:p>
          <a:p>
            <a:r>
              <a:rPr lang="en-US" dirty="0"/>
              <a:t>Total cost: 4,460 k€</a:t>
            </a:r>
          </a:p>
          <a:p>
            <a:r>
              <a:rPr lang="en-US" dirty="0" smtClean="0"/>
              <a:t>Total </a:t>
            </a:r>
            <a:r>
              <a:rPr lang="en-US" dirty="0"/>
              <a:t>effort: 443 PM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154187" y="3810000"/>
            <a:ext cx="4960836" cy="2214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Extremely dense access networks as OMNIRAN use case: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the FP7 CROWD project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#82, San Antonio, TX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44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/>
              <a:t>Number of wireless users increasing rapidly</a:t>
            </a:r>
          </a:p>
          <a:p>
            <a:pPr lvl="1"/>
            <a:r>
              <a:rPr lang="en-US" dirty="0"/>
              <a:t>Load doubles every year</a:t>
            </a:r>
          </a:p>
          <a:p>
            <a:r>
              <a:rPr lang="en-US" dirty="0" smtClean="0"/>
              <a:t>Dramatic capacity improvements are only possible through re-use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To meet high demands, wireless networks of the future will be </a:t>
            </a:r>
            <a:r>
              <a:rPr lang="en-US" b="1" dirty="0" smtClean="0">
                <a:sym typeface="Wingdings" pitchFamily="2" charset="2"/>
              </a:rPr>
              <a:t>very dense</a:t>
            </a:r>
            <a:endParaRPr lang="en-US" b="1" dirty="0"/>
          </a:p>
        </p:txBody>
      </p:sp>
      <p:sp>
        <p:nvSpPr>
          <p:cNvPr id="2" name="Down Arrow 1"/>
          <p:cNvSpPr/>
          <p:nvPr/>
        </p:nvSpPr>
        <p:spPr bwMode="auto">
          <a:xfrm>
            <a:off x="3924300" y="3429000"/>
            <a:ext cx="12954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0071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History has shown that “single size fits all” is not applicable to wireless networks</a:t>
            </a:r>
          </a:p>
          <a:p>
            <a:r>
              <a:rPr lang="en-US" dirty="0" smtClean="0"/>
              <a:t>Fast evolution of technology</a:t>
            </a:r>
          </a:p>
          <a:p>
            <a:pPr lvl="1"/>
            <a:r>
              <a:rPr lang="en-US" dirty="0" smtClean="0"/>
              <a:t>Investments protected through incremental deployments</a:t>
            </a:r>
            <a:endParaRPr lang="en-US" dirty="0"/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Wireless networks of the future will be </a:t>
            </a:r>
            <a:r>
              <a:rPr lang="en-US" b="1" dirty="0" smtClean="0">
                <a:sym typeface="Wingdings" pitchFamily="2" charset="2"/>
              </a:rPr>
              <a:t>very heterogeneous</a:t>
            </a:r>
            <a:endParaRPr lang="en-US" b="1" dirty="0"/>
          </a:p>
        </p:txBody>
      </p:sp>
      <p:sp>
        <p:nvSpPr>
          <p:cNvPr id="2" name="Down Arrow 1"/>
          <p:cNvSpPr/>
          <p:nvPr/>
        </p:nvSpPr>
        <p:spPr bwMode="auto">
          <a:xfrm>
            <a:off x="3924300" y="3429000"/>
            <a:ext cx="1295400" cy="1219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126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(Cooper’s law) show us that the vast majority of capacity increase comes from reducing the cell size</a:t>
            </a:r>
          </a:p>
          <a:p>
            <a:r>
              <a:rPr lang="en-US" dirty="0" smtClean="0"/>
              <a:t>Future RAN characteristics: Reduced cell size + heterogeneous technologies</a:t>
            </a:r>
          </a:p>
          <a:p>
            <a:pPr lvl="1"/>
            <a:r>
              <a:rPr lang="en-US" dirty="0" smtClean="0"/>
              <a:t>With current technologies this means a mixture of IEEE and 3GPP access technologies</a:t>
            </a:r>
          </a:p>
          <a:p>
            <a:pPr lvl="1"/>
            <a:r>
              <a:rPr lang="en-US" dirty="0" smtClean="0"/>
              <a:t>We also need a suitable network to join </a:t>
            </a:r>
            <a:r>
              <a:rPr lang="en-US" dirty="0" err="1" smtClean="0"/>
              <a:t>it</a:t>
            </a:r>
            <a:r>
              <a:rPr lang="en-US" dirty="0" err="1" smtClean="0">
                <a:sym typeface="Wingdings"/>
              </a:rPr>
              <a:t>OMNIRAN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5008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Features for extremely dense heterogeneous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features we envision for the OMNIRAN network:</a:t>
            </a:r>
          </a:p>
          <a:p>
            <a:pPr lvl="1"/>
            <a:r>
              <a:rPr lang="en-US" dirty="0" smtClean="0"/>
              <a:t>Heterogeneous technology reconfiguration</a:t>
            </a:r>
          </a:p>
          <a:p>
            <a:pPr lvl="1"/>
            <a:r>
              <a:rPr lang="en-US" dirty="0" smtClean="0"/>
              <a:t>Common interface enabling inter-technology cooperation</a:t>
            </a:r>
          </a:p>
          <a:p>
            <a:pPr lvl="1"/>
            <a:r>
              <a:rPr lang="en-US" dirty="0" smtClean="0"/>
              <a:t>Architectural enablers for optimized mobility</a:t>
            </a:r>
          </a:p>
          <a:p>
            <a:pPr lvl="1"/>
            <a:r>
              <a:rPr lang="en-US" dirty="0" smtClean="0"/>
              <a:t>Usage of OMNIRAN as enabler for heterogeneous </a:t>
            </a:r>
            <a:r>
              <a:rPr lang="en-US" dirty="0" err="1" smtClean="0"/>
              <a:t>backahuling</a:t>
            </a:r>
            <a:endParaRPr lang="en-US" dirty="0" smtClean="0"/>
          </a:p>
          <a:p>
            <a:pPr lvl="1"/>
            <a:r>
              <a:rPr lang="en-US" dirty="0" smtClean="0"/>
              <a:t>Fill the GAP between 3GPP and IEEE technology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47189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Vision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304799" y="960438"/>
            <a:ext cx="8534402" cy="52879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327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Project objective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To </a:t>
            </a:r>
            <a:r>
              <a:rPr lang="en-US" i="1" dirty="0"/>
              <a:t>devise novel mechanisms at layer 2 or above </a:t>
            </a:r>
            <a:r>
              <a:rPr lang="en-US" i="1" dirty="0" smtClean="0"/>
              <a:t>for: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</a:t>
            </a:r>
            <a:r>
              <a:rPr lang="en-US" dirty="0"/>
              <a:t>density-aware MAC operation,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energy-efficient </a:t>
            </a:r>
            <a:r>
              <a:rPr lang="en-US" dirty="0"/>
              <a:t>operation,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connectivity </a:t>
            </a:r>
            <a:r>
              <a:rPr lang="en-US" dirty="0"/>
              <a:t>management with heterogeneous networks,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dynamic </a:t>
            </a:r>
            <a:r>
              <a:rPr lang="en-US" dirty="0"/>
              <a:t>backhaul </a:t>
            </a:r>
            <a:r>
              <a:rPr lang="en-US" dirty="0" err="1"/>
              <a:t>optimisation</a:t>
            </a:r>
            <a:r>
              <a:rPr lang="en-US" dirty="0" smtClean="0"/>
              <a:t>,</a:t>
            </a:r>
          </a:p>
          <a:p>
            <a:pPr marL="0" indent="0" algn="ctr">
              <a:buNone/>
            </a:pPr>
            <a:r>
              <a:rPr lang="en-US" i="1" dirty="0" smtClean="0"/>
              <a:t>in order to</a:t>
            </a:r>
          </a:p>
          <a:p>
            <a:pPr marL="0" indent="0">
              <a:buNone/>
            </a:pPr>
            <a:r>
              <a:rPr lang="en-US" dirty="0" smtClean="0"/>
              <a:t>support energy- and resource-efficient wireless dense networks with very high-capacity.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214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Relevance to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 is an ideal use case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/>
              <a:t>CROWD expected to build on results from IEEE 802 (.11, .21) and IETF (DMM, MIF, NETEXT)</a:t>
            </a:r>
          </a:p>
          <a:p>
            <a:r>
              <a:rPr lang="en-US" dirty="0" smtClean="0"/>
              <a:t>The vision has solid support</a:t>
            </a:r>
          </a:p>
          <a:p>
            <a:pPr lvl="1"/>
            <a:r>
              <a:rPr lang="en-US" dirty="0" smtClean="0"/>
              <a:t>The CROWD vision is endorsed by top stakeholders while the execution is financially supported by the European Commission</a:t>
            </a:r>
            <a:endParaRPr lang="it-IT" dirty="0"/>
          </a:p>
        </p:txBody>
      </p:sp>
      <p:pic>
        <p:nvPicPr>
          <p:cNvPr id="6" name="Immagine 3" descr="D:\claudio\progetti\working\fp7-ict-call7-rock\partB\logos\INC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278062"/>
            <a:ext cx="1042670" cy="62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acintosh HD:Users:vincenzo:iJOIN:Prepration phase:Logos:imdea_white_background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2605425" y="5257800"/>
            <a:ext cx="1052830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3" descr="C:\claudio\progetti\working\fp7-ict-call8-1.1-crowd\diamond\logos\logo-orange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1672" y="5257800"/>
            <a:ext cx="593090" cy="59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4" descr="C:\claudio\progetti\working\fp7-ict-call8-1.1-crowd\diamond\logos\UC3M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5273980"/>
            <a:ext cx="208534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5922054"/>
            <a:ext cx="204025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5" descr="C:\claudio\progetti\working\fp7-ict-call8-1.1-crowd\diamond\logos\UPB_Logo_RGB_09.png"/>
          <p:cNvPicPr/>
          <p:nvPr/>
        </p:nvPicPr>
        <p:blipFill>
          <a:blip r:embed="rId7" cstate="print"/>
          <a:srcRect l="1587" t="1205"/>
          <a:stretch>
            <a:fillRect/>
          </a:stretch>
        </p:blipFill>
        <p:spPr bwMode="auto">
          <a:xfrm>
            <a:off x="3995936" y="5842474"/>
            <a:ext cx="19685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102824"/>
            <a:ext cx="1320800" cy="125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2" descr="http://www.fehrl.org/upload/fckeditor/image/FP7.jpg"/>
          <p:cNvPicPr/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7994650" y="3898900"/>
            <a:ext cx="114935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8495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1886</TotalTime>
  <Words>630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Slide 1</vt:lpstr>
      <vt:lpstr>Extremely dense access networks as OMNIRAN use case: the FP7 CROWD project  Session #82, San Antonio, TX</vt:lpstr>
      <vt:lpstr>Motivation</vt:lpstr>
      <vt:lpstr>Motivation</vt:lpstr>
      <vt:lpstr>Motivation</vt:lpstr>
      <vt:lpstr>OMNIRAN Features for extremely dense heterogeneous scenarios</vt:lpstr>
      <vt:lpstr>Vision</vt:lpstr>
      <vt:lpstr>Project objective</vt:lpstr>
      <vt:lpstr>Relevance to OmniRAN</vt:lpstr>
      <vt:lpstr>Facts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213</cp:revision>
  <cp:lastPrinted>1998-02-10T13:28:06Z</cp:lastPrinted>
  <dcterms:created xsi:type="dcterms:W3CDTF">2012-11-11T01:12:23Z</dcterms:created>
  <dcterms:modified xsi:type="dcterms:W3CDTF">2012-11-11T01:12:41Z</dcterms:modified>
</cp:coreProperties>
</file>