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</p:sldMasterIdLst>
  <p:notesMasterIdLst>
    <p:notesMasterId r:id="rId13"/>
  </p:notesMasterIdLst>
  <p:sldIdLst>
    <p:sldId id="266" r:id="rId2"/>
    <p:sldId id="256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4615" autoAdjust="0"/>
    <p:restoredTop sz="86477" autoAdjust="0"/>
  </p:normalViewPr>
  <p:slideViewPr>
    <p:cSldViewPr snapToGrid="0" snapToObjects="1">
      <p:cViewPr varScale="1">
        <p:scale>
          <a:sx n="105" d="100"/>
          <a:sy n="105" d="100"/>
        </p:scale>
        <p:origin x="-368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8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86337-8C95-5C4F-AD78-4A554BB9E7EF}" type="datetimeFigureOut">
              <a:rPr lang="en-US" smtClean="0"/>
              <a:pPr/>
              <a:t>11/10/12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C040C-1AB3-C549-A4D4-AE7751ABA4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508913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Non Seamless WLAN Offload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C040C-1AB3-C549-A4D4-AE7751ABA4D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507682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s-ES" dirty="0" err="1" smtClean="0"/>
              <a:t>Independent</a:t>
            </a:r>
            <a:r>
              <a:rPr lang="es-ES" dirty="0" smtClean="0"/>
              <a:t> </a:t>
            </a:r>
            <a:r>
              <a:rPr lang="es-ES" dirty="0" err="1" smtClean="0"/>
              <a:t>bearer</a:t>
            </a:r>
            <a:r>
              <a:rPr lang="es-ES" dirty="0" smtClean="0"/>
              <a:t> per APN</a:t>
            </a:r>
          </a:p>
          <a:p>
            <a:pPr lvl="2"/>
            <a:r>
              <a:rPr lang="es-ES" dirty="0" smtClean="0"/>
              <a:t>L2 </a:t>
            </a:r>
            <a:r>
              <a:rPr lang="es-ES" dirty="0" err="1" smtClean="0"/>
              <a:t>isolated</a:t>
            </a:r>
            <a:r>
              <a:rPr lang="es-ES" dirty="0" smtClean="0"/>
              <a:t> link</a:t>
            </a:r>
          </a:p>
          <a:p>
            <a:pPr lvl="2"/>
            <a:r>
              <a:rPr lang="es-ES" dirty="0" smtClean="0"/>
              <a:t>Point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point</a:t>
            </a:r>
            <a:r>
              <a:rPr lang="es-ES" dirty="0" smtClean="0"/>
              <a:t> links as PMIP rules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DC040C-1AB3-C549-A4D4-AE7751ABA4D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646712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138371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24487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015444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751527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218182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01315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87840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59305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071225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033144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11/10/12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580647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11/10/12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581467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board/pat/pat-material.html" TargetMode="External"/><Relationship Id="rId5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tandards.ieee.org/guides/bylaws/sect6-7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618630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 marL="1143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1pPr>
            <a:lvl2pPr marL="3429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2pPr>
            <a:lvl3pPr marL="1143000" indent="-2286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3pPr>
            <a:lvl4pPr marL="20066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4pPr>
            <a:lvl5pPr marL="2057400" indent="-228600" defTabSz="1016000" eaLnBrk="0" hangingPunct="0"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5pPr>
            <a:lvl6pPr marL="25146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6pPr>
            <a:lvl7pPr marL="29718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7pPr>
            <a:lvl8pPr marL="34290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8pPr>
            <a:lvl9pPr marL="3886200" indent="-228600" defTabSz="1016000" eaLnBrk="0" fontAlgn="base" latinLnBrk="1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pitchFamily="34" charset="0"/>
                <a:ea typeface="Gulim" pitchFamily="34" charset="-127"/>
              </a:defRPr>
            </a:lvl9pPr>
          </a:lstStyle>
          <a:p>
            <a:pPr lvl="1" algn="ctr"/>
            <a:r>
              <a:rPr lang="en-US" alt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OmniRAN</a:t>
            </a:r>
            <a:r>
              <a:rPr lang="en-US" altLang="en-US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3GPP </a:t>
            </a:r>
            <a:r>
              <a:rPr lang="en-US" altLang="en-US" sz="24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SaMOG</a:t>
            </a:r>
            <a:endParaRPr lang="en-US" altLang="en-US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12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Document </a:t>
            </a:r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Number:</a:t>
            </a:r>
          </a:p>
          <a:p>
            <a:pPr lvl="1"/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IEEE 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802.16-</a:t>
            </a:r>
            <a:r>
              <a:rPr lang="en-US" altLang="ko-KR" sz="1200" b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en-US" altLang="ko-KR" sz="1200" b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-0660-00-Shet</a:t>
            </a:r>
            <a:endParaRPr lang="en-US" altLang="en-US" sz="1200" b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Date Submitted:</a:t>
            </a:r>
          </a:p>
          <a:p>
            <a:pPr lvl="1"/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2012-11-10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Source:</a:t>
            </a:r>
          </a:p>
          <a:p>
            <a:pPr lvl="1"/>
            <a:r>
              <a:rPr lang="en-US" sz="1200" dirty="0" smtClean="0">
                <a:latin typeface="Times" pitchFamily="1" charset="0"/>
              </a:rPr>
              <a:t>Antonio de la Oliva</a:t>
            </a:r>
          </a:p>
          <a:p>
            <a:pPr lvl="1"/>
            <a:r>
              <a:rPr lang="en-US" sz="1200" dirty="0" smtClean="0">
                <a:latin typeface="Times" pitchFamily="1" charset="0"/>
              </a:rPr>
              <a:t>Carlos Jesus Bernardos			</a:t>
            </a:r>
          </a:p>
          <a:p>
            <a:pPr lvl="1"/>
            <a:r>
              <a:rPr lang="en-US" sz="1200" dirty="0" smtClean="0">
                <a:latin typeface="Times" pitchFamily="1" charset="0"/>
              </a:rPr>
              <a:t>(UC3M)	</a:t>
            </a:r>
          </a:p>
          <a:p>
            <a:pPr lvl="1"/>
            <a:r>
              <a:rPr lang="en-US" sz="1200" dirty="0" smtClean="0">
                <a:latin typeface="Times" pitchFamily="1" charset="0"/>
              </a:rPr>
              <a:t>		</a:t>
            </a:r>
          </a:p>
          <a:p>
            <a:pPr lvl="1"/>
            <a:r>
              <a:rPr lang="en-US" sz="1200" dirty="0" err="1" smtClean="0">
                <a:latin typeface="Times" pitchFamily="1" charset="0"/>
              </a:rPr>
              <a:t>Ivano</a:t>
            </a:r>
            <a:r>
              <a:rPr lang="en-US" sz="1200" dirty="0" smtClean="0">
                <a:latin typeface="Times" pitchFamily="1" charset="0"/>
              </a:rPr>
              <a:t> </a:t>
            </a:r>
            <a:r>
              <a:rPr lang="en-US" sz="1200" dirty="0" err="1" smtClean="0">
                <a:latin typeface="Times" pitchFamily="1" charset="0"/>
              </a:rPr>
              <a:t>Guardini</a:t>
            </a:r>
            <a:endParaRPr lang="en-US" sz="1200" dirty="0" smtClean="0">
              <a:latin typeface="Times" pitchFamily="1" charset="0"/>
            </a:endParaRPr>
          </a:p>
          <a:p>
            <a:pPr lvl="1"/>
            <a:r>
              <a:rPr lang="en-US" sz="1200" dirty="0" smtClean="0">
                <a:latin typeface="Times" pitchFamily="1" charset="0"/>
              </a:rPr>
              <a:t>Loris </a:t>
            </a:r>
            <a:r>
              <a:rPr lang="en-US" sz="1200" dirty="0" err="1" smtClean="0">
                <a:latin typeface="Times" pitchFamily="1" charset="0"/>
              </a:rPr>
              <a:t>Marchetti</a:t>
            </a:r>
            <a:endParaRPr lang="en-US" sz="1200" dirty="0" smtClean="0">
              <a:latin typeface="Times" pitchFamily="1" charset="0"/>
            </a:endParaRPr>
          </a:p>
          <a:p>
            <a:pPr lvl="1"/>
            <a:r>
              <a:rPr lang="en-US" sz="1200" dirty="0" smtClean="0">
                <a:latin typeface="Times" pitchFamily="1" charset="0"/>
              </a:rPr>
              <a:t>(Telecom Italia)	</a:t>
            </a:r>
          </a:p>
          <a:p>
            <a:pPr lvl="1"/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Re:</a:t>
            </a: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altLang="en-US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Use Case for </a:t>
            </a:r>
            <a:r>
              <a:rPr lang="en-US" altLang="en-US" sz="12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OmniRAN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Base Contribution:</a:t>
            </a:r>
          </a:p>
          <a:p>
            <a:pPr lvl="1"/>
            <a:r>
              <a:rPr lang="en-US" altLang="ko-KR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None.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Purpose:</a:t>
            </a:r>
          </a:p>
          <a:p>
            <a:pPr lvl="1"/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Describe potential use of </a:t>
            </a:r>
            <a:r>
              <a:rPr lang="en-US" altLang="ko-KR" sz="12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OmniRAN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 the 3GPP </a:t>
            </a:r>
            <a:r>
              <a:rPr lang="en-US" altLang="ko-KR" sz="1200" b="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SaMOG</a:t>
            </a:r>
            <a:r>
              <a:rPr lang="en-US" altLang="ko-KR" sz="1200" b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context . This document is for discussion</a:t>
            </a:r>
            <a:endParaRPr lang="en-US" altLang="en-US" sz="12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Notice:</a:t>
            </a:r>
          </a:p>
          <a:p>
            <a:pPr lvl="1"/>
            <a:r>
              <a:rPr lang="en-US" altLang="ko-KR" sz="1000" b="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 document does not represent the agreed views of the IEEE 802.16 Working Group or any of its subgroups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</a:t>
            </a:r>
            <a:r>
              <a:rPr lang="en-US" altLang="en-US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Copyright Policy:</a:t>
            </a:r>
          </a:p>
          <a:p>
            <a:pPr marL="355600"/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contributor is familiar with the IEEE-SA Copyright Policy &lt;http://standards.ieee.org/IPR/copyrightpolicy.html&gt;	</a:t>
            </a:r>
          </a:p>
          <a:p>
            <a:r>
              <a:rPr lang="en-US" altLang="en-US" sz="12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Patent Policy:</a:t>
            </a:r>
          </a:p>
          <a:p>
            <a:pPr lvl="1"/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contributor is familiar with the IEEE-SA Patent Policy and Procedures:</a:t>
            </a:r>
          </a:p>
          <a:p>
            <a:pPr lvl="3"/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altLang="ko-KR" sz="1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http://standards.ieee.org/guides/bylaws/sect6-7.html#6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 and &lt;</a:t>
            </a:r>
            <a:r>
              <a:rPr lang="en-US" altLang="ko-KR" sz="1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http://standards.ieee.org/guides/opman/sect6.html#6.3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&gt;.</a:t>
            </a:r>
          </a:p>
          <a:p>
            <a:pPr lvl="1"/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Further information is located at &lt;</a:t>
            </a:r>
            <a:r>
              <a:rPr lang="en-US" altLang="ko-KR" sz="1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http://standards.ieee.org/board/pat/pat-material.html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 and &lt;</a:t>
            </a:r>
            <a:r>
              <a:rPr lang="en-US" altLang="ko-KR" sz="1000" b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http://standards.ieee.org/board/pat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 </a:t>
            </a:r>
            <a:r>
              <a:rPr lang="en-US" altLang="ko-KR" sz="1000" b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&gt;.</a:t>
            </a:r>
            <a:endParaRPr lang="en-US" altLang="en-US" sz="1000" b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xmlns:p="http://schemas.openxmlformats.org/presentationml/2006/main" xmlns:r="http://schemas.openxmlformats.org/officeDocument/2006/relationships" xmlns:a="http://schemas.openxmlformats.org/drawingml/2006/main" val="145169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SaMOG</a:t>
            </a:r>
            <a:r>
              <a:rPr lang="es-ES" dirty="0" smtClean="0"/>
              <a:t> R12 and OMNIRAN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5446" cy="4525963"/>
          </a:xfrm>
        </p:spPr>
        <p:txBody>
          <a:bodyPr>
            <a:normAutofit fontScale="92500"/>
          </a:bodyPr>
          <a:lstStyle/>
          <a:p>
            <a:r>
              <a:rPr lang="es-ES" dirty="0" err="1" smtClean="0"/>
              <a:t>The</a:t>
            </a:r>
            <a:r>
              <a:rPr lang="es-ES" dirty="0" smtClean="0"/>
              <a:t> extra </a:t>
            </a:r>
            <a:r>
              <a:rPr lang="es-ES" dirty="0" err="1" smtClean="0"/>
              <a:t>functionalities</a:t>
            </a:r>
            <a:r>
              <a:rPr lang="es-ES" dirty="0" smtClean="0"/>
              <a:t> </a:t>
            </a:r>
            <a:r>
              <a:rPr lang="es-ES" dirty="0" err="1" smtClean="0"/>
              <a:t>required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R12 </a:t>
            </a:r>
            <a:r>
              <a:rPr lang="es-ES" dirty="0" err="1" smtClean="0"/>
              <a:t>SaMOG</a:t>
            </a:r>
            <a:r>
              <a:rPr lang="es-ES" dirty="0" smtClean="0"/>
              <a:t> can </a:t>
            </a:r>
            <a:r>
              <a:rPr lang="es-ES" dirty="0" err="1" smtClean="0"/>
              <a:t>also</a:t>
            </a:r>
            <a:r>
              <a:rPr lang="es-ES" dirty="0" smtClean="0"/>
              <a:t> </a:t>
            </a:r>
            <a:r>
              <a:rPr lang="es-ES" dirty="0" err="1" smtClean="0"/>
              <a:t>take</a:t>
            </a:r>
            <a:r>
              <a:rPr lang="es-ES" dirty="0" smtClean="0"/>
              <a:t> </a:t>
            </a:r>
            <a:r>
              <a:rPr lang="es-ES" dirty="0" err="1" smtClean="0"/>
              <a:t>advantage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OMNIRAN interface</a:t>
            </a:r>
          </a:p>
          <a:p>
            <a:r>
              <a:rPr lang="es-ES" dirty="0" err="1" smtClean="0"/>
              <a:t>Missing</a:t>
            </a:r>
            <a:r>
              <a:rPr lang="es-ES" dirty="0" smtClean="0"/>
              <a:t> </a:t>
            </a:r>
            <a:r>
              <a:rPr lang="es-ES" dirty="0" err="1" smtClean="0"/>
              <a:t>functionalities</a:t>
            </a:r>
            <a:r>
              <a:rPr lang="es-ES" dirty="0" smtClean="0"/>
              <a:t>:</a:t>
            </a:r>
          </a:p>
          <a:p>
            <a:pPr lvl="1"/>
            <a:r>
              <a:rPr lang="es-ES" dirty="0" err="1" smtClean="0"/>
              <a:t>Logical</a:t>
            </a:r>
            <a:r>
              <a:rPr lang="es-ES" dirty="0" smtClean="0"/>
              <a:t> interface at </a:t>
            </a:r>
            <a:r>
              <a:rPr lang="es-ES" dirty="0" err="1" smtClean="0"/>
              <a:t>the</a:t>
            </a:r>
            <a:r>
              <a:rPr lang="es-ES" dirty="0" smtClean="0"/>
              <a:t> UE, data and control</a:t>
            </a:r>
          </a:p>
          <a:p>
            <a:pPr lvl="2"/>
            <a:r>
              <a:rPr lang="es-ES" dirty="0" err="1"/>
              <a:t>Support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allocation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same</a:t>
            </a:r>
            <a:r>
              <a:rPr lang="es-ES" dirty="0"/>
              <a:t> IP </a:t>
            </a:r>
            <a:r>
              <a:rPr lang="es-ES" dirty="0" err="1"/>
              <a:t>address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different</a:t>
            </a:r>
            <a:r>
              <a:rPr lang="es-ES" dirty="0"/>
              <a:t> </a:t>
            </a:r>
            <a:r>
              <a:rPr lang="es-ES" dirty="0" err="1"/>
              <a:t>physical</a:t>
            </a:r>
            <a:r>
              <a:rPr lang="es-ES" dirty="0"/>
              <a:t> interfaces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UE (</a:t>
            </a:r>
            <a:r>
              <a:rPr lang="es-ES" dirty="0" err="1"/>
              <a:t>e.g</a:t>
            </a:r>
            <a:r>
              <a:rPr lang="es-ES" dirty="0"/>
              <a:t>. 3GPP and 802.11)</a:t>
            </a:r>
            <a:endParaRPr lang="es-ES" dirty="0" smtClean="0"/>
          </a:p>
          <a:p>
            <a:pPr lvl="1"/>
            <a:r>
              <a:rPr lang="es-ES" dirty="0" err="1" smtClean="0"/>
              <a:t>Information</a:t>
            </a:r>
            <a:r>
              <a:rPr lang="es-ES" dirty="0" smtClean="0"/>
              <a:t> transfer </a:t>
            </a:r>
            <a:r>
              <a:rPr lang="es-ES" dirty="0" err="1" smtClean="0"/>
              <a:t>between</a:t>
            </a:r>
            <a:r>
              <a:rPr lang="es-ES" dirty="0" smtClean="0"/>
              <a:t> UE and </a:t>
            </a:r>
            <a:r>
              <a:rPr lang="es-ES" dirty="0" err="1" smtClean="0"/>
              <a:t>network</a:t>
            </a:r>
            <a:endParaRPr lang="es-ES" dirty="0" smtClean="0"/>
          </a:p>
          <a:p>
            <a:pPr lvl="2"/>
            <a:r>
              <a:rPr lang="es-ES" dirty="0" smtClean="0"/>
              <a:t>APN, </a:t>
            </a:r>
            <a:r>
              <a:rPr lang="es-ES" dirty="0" err="1" smtClean="0"/>
              <a:t>handover</a:t>
            </a:r>
            <a:r>
              <a:rPr lang="es-ES" dirty="0" smtClean="0"/>
              <a:t> </a:t>
            </a:r>
            <a:r>
              <a:rPr lang="es-ES" dirty="0" err="1" smtClean="0"/>
              <a:t>indication</a:t>
            </a:r>
            <a:endParaRPr lang="es-ES" dirty="0" smtClean="0"/>
          </a:p>
          <a:p>
            <a:pPr lvl="1"/>
            <a:r>
              <a:rPr lang="es-ES" dirty="0" err="1" smtClean="0"/>
              <a:t>Extension</a:t>
            </a:r>
            <a:r>
              <a:rPr lang="es-ES" dirty="0" smtClean="0"/>
              <a:t> </a:t>
            </a:r>
            <a:r>
              <a:rPr lang="es-ES" dirty="0"/>
              <a:t>of </a:t>
            </a:r>
            <a:r>
              <a:rPr lang="es-ES" dirty="0" err="1"/>
              <a:t>the</a:t>
            </a:r>
            <a:r>
              <a:rPr lang="es-ES" dirty="0"/>
              <a:t> L2 </a:t>
            </a:r>
            <a:r>
              <a:rPr lang="es-ES" dirty="0" err="1"/>
              <a:t>transport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TWAG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support</a:t>
            </a:r>
            <a:r>
              <a:rPr lang="es-ES" dirty="0"/>
              <a:t> </a:t>
            </a:r>
            <a:r>
              <a:rPr lang="es-ES" dirty="0" err="1"/>
              <a:t>simultaneous</a:t>
            </a:r>
            <a:r>
              <a:rPr lang="es-ES" dirty="0"/>
              <a:t> </a:t>
            </a:r>
            <a:r>
              <a:rPr lang="es-ES" dirty="0" err="1"/>
              <a:t>access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multiple</a:t>
            </a:r>
            <a:r>
              <a:rPr lang="es-ES" dirty="0"/>
              <a:t> </a:t>
            </a:r>
            <a:r>
              <a:rPr lang="es-ES" dirty="0" err="1"/>
              <a:t>PDNs</a:t>
            </a:r>
            <a:r>
              <a:rPr lang="es-ES" dirty="0"/>
              <a:t>.</a:t>
            </a:r>
            <a:endParaRPr lang="es-ES" dirty="0" smtClean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77878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Summary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err="1" smtClean="0"/>
              <a:t>Work</a:t>
            </a:r>
            <a:r>
              <a:rPr lang="es-ES" dirty="0" smtClean="0"/>
              <a:t> at </a:t>
            </a:r>
            <a:r>
              <a:rPr lang="es-ES" dirty="0" err="1" smtClean="0"/>
              <a:t>the</a:t>
            </a:r>
            <a:r>
              <a:rPr lang="es-ES" dirty="0" smtClean="0"/>
              <a:t> 3GPP </a:t>
            </a:r>
            <a:r>
              <a:rPr lang="es-ES" dirty="0" err="1" smtClean="0"/>
              <a:t>SaMOG</a:t>
            </a:r>
            <a:r>
              <a:rPr lang="es-ES" dirty="0" smtClean="0"/>
              <a:t> </a:t>
            </a:r>
            <a:r>
              <a:rPr lang="es-ES" dirty="0" err="1" smtClean="0"/>
              <a:t>groups</a:t>
            </a:r>
            <a:r>
              <a:rPr lang="es-ES" dirty="0" smtClean="0"/>
              <a:t> and OMNIRAN can </a:t>
            </a:r>
            <a:r>
              <a:rPr lang="es-ES" dirty="0" err="1" smtClean="0"/>
              <a:t>be</a:t>
            </a:r>
            <a:r>
              <a:rPr lang="es-ES" dirty="0" smtClean="0"/>
              <a:t> </a:t>
            </a:r>
            <a:r>
              <a:rPr lang="es-ES" dirty="0" err="1" smtClean="0"/>
              <a:t>complementary</a:t>
            </a:r>
            <a:endParaRPr lang="es-ES" dirty="0" smtClean="0"/>
          </a:p>
          <a:p>
            <a:pPr lvl="1"/>
            <a:r>
              <a:rPr lang="es-ES" dirty="0" smtClean="0"/>
              <a:t>OMNIRAN </a:t>
            </a:r>
            <a:r>
              <a:rPr lang="es-ES" dirty="0" err="1" smtClean="0"/>
              <a:t>would</a:t>
            </a:r>
            <a:r>
              <a:rPr lang="es-ES" dirty="0" smtClean="0"/>
              <a:t> </a:t>
            </a:r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define </a:t>
            </a:r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Trusted</a:t>
            </a:r>
            <a:r>
              <a:rPr lang="es-ES" dirty="0" smtClean="0"/>
              <a:t> Non-3GPP </a:t>
            </a:r>
            <a:r>
              <a:rPr lang="es-ES" dirty="0" err="1" smtClean="0"/>
              <a:t>network</a:t>
            </a:r>
            <a:r>
              <a:rPr lang="es-ES" dirty="0" smtClean="0"/>
              <a:t> </a:t>
            </a:r>
            <a:r>
              <a:rPr lang="es-ES" dirty="0" err="1" smtClean="0"/>
              <a:t>behaves</a:t>
            </a:r>
            <a:r>
              <a:rPr lang="es-ES" dirty="0" smtClean="0"/>
              <a:t> </a:t>
            </a:r>
            <a:r>
              <a:rPr lang="es-ES" dirty="0" err="1" smtClean="0"/>
              <a:t>according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requirements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3GPP</a:t>
            </a:r>
          </a:p>
          <a:p>
            <a:pPr lvl="1"/>
            <a:r>
              <a:rPr lang="es-ES" dirty="0" err="1" smtClean="0"/>
              <a:t>Work</a:t>
            </a:r>
            <a:r>
              <a:rPr lang="es-ES" dirty="0" smtClean="0"/>
              <a:t> can be done </a:t>
            </a:r>
            <a:r>
              <a:rPr lang="es-ES" dirty="0" err="1" smtClean="0"/>
              <a:t>for</a:t>
            </a:r>
            <a:r>
              <a:rPr lang="es-ES" dirty="0" smtClean="0"/>
              <a:t> </a:t>
            </a:r>
            <a:r>
              <a:rPr lang="es-ES" dirty="0" err="1" smtClean="0"/>
              <a:t>both</a:t>
            </a:r>
            <a:r>
              <a:rPr lang="es-ES" dirty="0" smtClean="0"/>
              <a:t> </a:t>
            </a:r>
            <a:r>
              <a:rPr lang="es-ES" dirty="0" err="1" smtClean="0"/>
              <a:t>network</a:t>
            </a:r>
            <a:r>
              <a:rPr lang="es-ES" dirty="0" smtClean="0"/>
              <a:t> and terminal </a:t>
            </a:r>
            <a:r>
              <a:rPr lang="es-ES" dirty="0" err="1" smtClean="0"/>
              <a:t>sides</a:t>
            </a:r>
            <a:endParaRPr lang="es-ES" dirty="0" smtClean="0"/>
          </a:p>
          <a:p>
            <a:pPr lvl="1"/>
            <a:r>
              <a:rPr lang="es-ES" dirty="0" err="1" smtClean="0"/>
              <a:t>The</a:t>
            </a:r>
            <a:r>
              <a:rPr lang="es-ES" dirty="0" smtClean="0"/>
              <a:t> use of OMNIRAN can open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door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use of more IEEE 802 </a:t>
            </a:r>
            <a:r>
              <a:rPr lang="es-ES" dirty="0" err="1" smtClean="0"/>
              <a:t>technologies</a:t>
            </a:r>
            <a:r>
              <a:rPr lang="es-ES" dirty="0" smtClean="0"/>
              <a:t> as </a:t>
            </a:r>
            <a:r>
              <a:rPr lang="es-ES" dirty="0" err="1" smtClean="0"/>
              <a:t>part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operator´s</a:t>
            </a:r>
            <a:r>
              <a:rPr lang="es-ES" dirty="0" smtClean="0"/>
              <a:t> RAN in a </a:t>
            </a:r>
            <a:r>
              <a:rPr lang="es-ES" dirty="0" err="1" smtClean="0"/>
              <a:t>managed</a:t>
            </a:r>
            <a:r>
              <a:rPr lang="es-ES" dirty="0" smtClean="0"/>
              <a:t> </a:t>
            </a:r>
            <a:r>
              <a:rPr lang="es-ES" dirty="0" err="1" smtClean="0"/>
              <a:t>way</a:t>
            </a:r>
            <a:endParaRPr lang="es-ES" dirty="0" smtClean="0"/>
          </a:p>
          <a:p>
            <a:pPr lvl="1"/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87979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OMNIRAN-3GPP </a:t>
            </a:r>
            <a:r>
              <a:rPr lang="en-US" dirty="0" err="1" smtClean="0"/>
              <a:t>SaMOG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Antonio de la Oliva (UC3M)</a:t>
            </a:r>
          </a:p>
          <a:p>
            <a:r>
              <a:rPr lang="en-US" dirty="0" err="1" smtClean="0"/>
              <a:t>Ivano</a:t>
            </a:r>
            <a:r>
              <a:rPr lang="en-US" dirty="0" smtClean="0"/>
              <a:t> </a:t>
            </a:r>
            <a:r>
              <a:rPr lang="en-US" dirty="0" err="1" smtClean="0"/>
              <a:t>Guardini</a:t>
            </a:r>
            <a:r>
              <a:rPr lang="en-US" dirty="0" smtClean="0"/>
              <a:t> (Telecom Italia)</a:t>
            </a:r>
          </a:p>
          <a:p>
            <a:r>
              <a:rPr lang="en-US" dirty="0" smtClean="0"/>
              <a:t>Carlos J. </a:t>
            </a:r>
            <a:r>
              <a:rPr lang="en-US" dirty="0" err="1" smtClean="0"/>
              <a:t>Bernardos</a:t>
            </a:r>
            <a:r>
              <a:rPr lang="en-US" dirty="0" smtClean="0"/>
              <a:t> (UC3M)</a:t>
            </a:r>
          </a:p>
          <a:p>
            <a:r>
              <a:rPr lang="en-US" dirty="0" smtClean="0"/>
              <a:t>Loris </a:t>
            </a:r>
            <a:r>
              <a:rPr lang="en-US" dirty="0" err="1" smtClean="0"/>
              <a:t>Marchetti</a:t>
            </a:r>
            <a:r>
              <a:rPr lang="en-US" dirty="0" smtClean="0"/>
              <a:t> (Telecom Italia)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075753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</a:t>
            </a:r>
            <a:r>
              <a:rPr lang="en-US" dirty="0" err="1" smtClean="0"/>
              <a:t>SaMOG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4980" cy="4525963"/>
          </a:xfrm>
        </p:spPr>
        <p:txBody>
          <a:bodyPr/>
          <a:lstStyle/>
          <a:p>
            <a:r>
              <a:rPr lang="en-US" dirty="0" smtClean="0"/>
              <a:t>3GPP defines how to connect a Trusted Non-3GPP network to the Evolved Packet Core (EPC)</a:t>
            </a:r>
          </a:p>
          <a:p>
            <a:pPr lvl="1"/>
            <a:r>
              <a:rPr lang="en-US" dirty="0" smtClean="0"/>
              <a:t>Current mechanisms being defined in the S2a Mobility Based on GTP &amp; WLAN access to EPC (</a:t>
            </a:r>
            <a:r>
              <a:rPr lang="en-US" dirty="0" err="1" smtClean="0"/>
              <a:t>SaMOG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This presentation aims at explaining current approaches and possible functionalities to be addressed in OMNIRAN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120614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3GPP </a:t>
            </a:r>
            <a:r>
              <a:rPr lang="en-US" dirty="0" err="1" smtClean="0"/>
              <a:t>SaMOG</a:t>
            </a:r>
            <a:r>
              <a:rPr lang="en-US" dirty="0" smtClean="0"/>
              <a:t>, What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SaMOG</a:t>
            </a:r>
            <a:r>
              <a:rPr lang="en-US" sz="2800" dirty="0" smtClean="0"/>
              <a:t> is defining how to connect the Gateway controlling the Trusted Non-3GPP network (WLAN) and the EPC</a:t>
            </a:r>
          </a:p>
          <a:p>
            <a:r>
              <a:rPr lang="en-US" sz="2800" dirty="0" smtClean="0"/>
              <a:t>This is done through the S2a reference point, currently implemented by extending GTP/PMIP tunnels from PGW to Trusted WLAN Access GW (TWAG)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10781" y="4676622"/>
            <a:ext cx="6608949" cy="203883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433732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Trusted</a:t>
            </a:r>
            <a:r>
              <a:rPr lang="es-ES" dirty="0" smtClean="0"/>
              <a:t> Non-3GPP Network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3GPP </a:t>
            </a:r>
            <a:r>
              <a:rPr lang="es-ES" dirty="0" err="1" smtClean="0"/>
              <a:t>does</a:t>
            </a:r>
            <a:r>
              <a:rPr lang="es-ES" dirty="0" smtClean="0"/>
              <a:t> </a:t>
            </a:r>
            <a:r>
              <a:rPr lang="es-ES" dirty="0" err="1" smtClean="0"/>
              <a:t>not</a:t>
            </a:r>
            <a:r>
              <a:rPr lang="es-ES" dirty="0" smtClean="0"/>
              <a:t> define </a:t>
            </a:r>
            <a:r>
              <a:rPr lang="es-ES" dirty="0" err="1" smtClean="0"/>
              <a:t>what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it</a:t>
            </a:r>
            <a:r>
              <a:rPr lang="es-ES" dirty="0" smtClean="0"/>
              <a:t>, </a:t>
            </a:r>
            <a:r>
              <a:rPr lang="es-ES" dirty="0" err="1" smtClean="0"/>
              <a:t>neither</a:t>
            </a:r>
            <a:r>
              <a:rPr lang="es-ES" dirty="0" smtClean="0"/>
              <a:t> </a:t>
            </a:r>
            <a:r>
              <a:rPr lang="es-ES" dirty="0" err="1" smtClean="0"/>
              <a:t>its</a:t>
            </a:r>
            <a:r>
              <a:rPr lang="es-ES" dirty="0" smtClean="0"/>
              <a:t> </a:t>
            </a:r>
            <a:r>
              <a:rPr lang="es-ES" dirty="0" err="1" smtClean="0"/>
              <a:t>internal</a:t>
            </a:r>
            <a:r>
              <a:rPr lang="es-ES" dirty="0" smtClean="0"/>
              <a:t> </a:t>
            </a:r>
            <a:r>
              <a:rPr lang="es-ES" dirty="0" err="1" smtClean="0"/>
              <a:t>mechanisms</a:t>
            </a:r>
            <a:endParaRPr lang="es-ES" dirty="0" smtClean="0"/>
          </a:p>
          <a:p>
            <a:r>
              <a:rPr lang="es-ES" dirty="0" err="1" smtClean="0"/>
              <a:t>Common</a:t>
            </a:r>
            <a:r>
              <a:rPr lang="es-ES" dirty="0" smtClean="0"/>
              <a:t> </a:t>
            </a:r>
            <a:r>
              <a:rPr lang="es-ES" dirty="0" err="1" smtClean="0"/>
              <a:t>understanding</a:t>
            </a:r>
            <a:r>
              <a:rPr lang="es-ES" dirty="0" smtClean="0"/>
              <a:t>:</a:t>
            </a:r>
          </a:p>
          <a:p>
            <a:pPr lvl="1"/>
            <a:r>
              <a:rPr lang="es-ES" dirty="0" err="1" smtClean="0"/>
              <a:t>Connection</a:t>
            </a:r>
            <a:r>
              <a:rPr lang="es-ES" dirty="0" smtClean="0"/>
              <a:t> </a:t>
            </a:r>
            <a:r>
              <a:rPr lang="es-ES" dirty="0" err="1" smtClean="0"/>
              <a:t>beetween</a:t>
            </a:r>
            <a:r>
              <a:rPr lang="es-ES" dirty="0" smtClean="0"/>
              <a:t> UE and TGW </a:t>
            </a:r>
            <a:r>
              <a:rPr lang="es-ES" dirty="0" err="1" smtClean="0"/>
              <a:t>is</a:t>
            </a:r>
            <a:r>
              <a:rPr lang="es-ES" dirty="0" smtClean="0"/>
              <a:t> a L2 </a:t>
            </a:r>
            <a:r>
              <a:rPr lang="es-ES" dirty="0" err="1" smtClean="0"/>
              <a:t>transport</a:t>
            </a:r>
            <a:endParaRPr lang="es-ES" dirty="0" smtClean="0"/>
          </a:p>
          <a:p>
            <a:pPr lvl="1"/>
            <a:r>
              <a:rPr lang="es-ES" dirty="0" smtClean="0"/>
              <a:t>UE </a:t>
            </a:r>
            <a:r>
              <a:rPr lang="es-ES" dirty="0" err="1" smtClean="0"/>
              <a:t>sees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TWAG as </a:t>
            </a:r>
            <a:r>
              <a:rPr lang="es-ES" dirty="0" err="1" smtClean="0"/>
              <a:t>the</a:t>
            </a:r>
            <a:r>
              <a:rPr lang="es-ES" dirty="0" smtClean="0"/>
              <a:t> AR</a:t>
            </a:r>
          </a:p>
          <a:p>
            <a:pPr lvl="1"/>
            <a:r>
              <a:rPr lang="es-ES" dirty="0" err="1" smtClean="0"/>
              <a:t>This</a:t>
            </a:r>
            <a:r>
              <a:rPr lang="es-ES" dirty="0" smtClean="0"/>
              <a:t> L2 </a:t>
            </a:r>
            <a:r>
              <a:rPr lang="es-ES" dirty="0" err="1" smtClean="0"/>
              <a:t>transport</a:t>
            </a:r>
            <a:r>
              <a:rPr lang="es-ES" dirty="0" smtClean="0"/>
              <a:t> can be </a:t>
            </a:r>
            <a:r>
              <a:rPr lang="es-ES" dirty="0" err="1" smtClean="0"/>
              <a:t>implemented</a:t>
            </a:r>
            <a:r>
              <a:rPr lang="es-ES" dirty="0" smtClean="0"/>
              <a:t> </a:t>
            </a:r>
            <a:r>
              <a:rPr lang="es-ES" dirty="0" err="1" smtClean="0"/>
              <a:t>through</a:t>
            </a:r>
            <a:r>
              <a:rPr lang="es-ES" dirty="0" smtClean="0"/>
              <a:t> </a:t>
            </a:r>
            <a:r>
              <a:rPr lang="es-ES" dirty="0" err="1" smtClean="0"/>
              <a:t>several</a:t>
            </a:r>
            <a:r>
              <a:rPr lang="es-ES" dirty="0" smtClean="0"/>
              <a:t> </a:t>
            </a:r>
            <a:r>
              <a:rPr lang="es-ES" dirty="0" err="1" smtClean="0"/>
              <a:t>mechanisms</a:t>
            </a:r>
            <a:r>
              <a:rPr lang="es-ES" dirty="0" smtClean="0"/>
              <a:t> (</a:t>
            </a:r>
            <a:r>
              <a:rPr lang="es-ES" dirty="0" err="1" smtClean="0"/>
              <a:t>e.g</a:t>
            </a:r>
            <a:r>
              <a:rPr lang="es-ES" dirty="0" smtClean="0"/>
              <a:t>., VPN, VLAN)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283553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Limitations</a:t>
            </a:r>
            <a:r>
              <a:rPr lang="es-ES" dirty="0" smtClean="0"/>
              <a:t> of </a:t>
            </a:r>
            <a:r>
              <a:rPr lang="es-ES" dirty="0" err="1" smtClean="0"/>
              <a:t>SaMOG</a:t>
            </a:r>
            <a:r>
              <a:rPr lang="es-ES" dirty="0" smtClean="0"/>
              <a:t> R11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/>
              <a:t>key</a:t>
            </a:r>
            <a:r>
              <a:rPr lang="es-ES" dirty="0"/>
              <a:t> </a:t>
            </a:r>
            <a:r>
              <a:rPr lang="es-ES" dirty="0" err="1"/>
              <a:t>requirement</a:t>
            </a:r>
            <a:r>
              <a:rPr lang="es-ES" dirty="0"/>
              <a:t> of R11 </a:t>
            </a:r>
            <a:r>
              <a:rPr lang="es-ES" dirty="0" err="1"/>
              <a:t>SaMOG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keep</a:t>
            </a:r>
            <a:r>
              <a:rPr lang="es-ES" dirty="0" smtClean="0"/>
              <a:t> </a:t>
            </a:r>
            <a:r>
              <a:rPr lang="es-ES" dirty="0" err="1"/>
              <a:t>standard</a:t>
            </a:r>
            <a:r>
              <a:rPr lang="es-ES" dirty="0"/>
              <a:t> 802.11 </a:t>
            </a:r>
            <a:r>
              <a:rPr lang="es-ES" dirty="0" err="1"/>
              <a:t>UEs</a:t>
            </a:r>
            <a:r>
              <a:rPr lang="es-ES" dirty="0"/>
              <a:t> </a:t>
            </a:r>
            <a:r>
              <a:rPr lang="es-ES" dirty="0" err="1"/>
              <a:t>unmodified</a:t>
            </a:r>
            <a:endParaRPr lang="es-ES" dirty="0" smtClean="0"/>
          </a:p>
          <a:p>
            <a:r>
              <a:rPr lang="es-ES" dirty="0" err="1" smtClean="0"/>
              <a:t>Hence</a:t>
            </a:r>
            <a:r>
              <a:rPr lang="es-ES" dirty="0" smtClean="0"/>
              <a:t> </a:t>
            </a:r>
            <a:r>
              <a:rPr lang="es-ES" dirty="0" err="1" smtClean="0"/>
              <a:t>several</a:t>
            </a:r>
            <a:r>
              <a:rPr lang="es-ES" dirty="0" smtClean="0"/>
              <a:t> </a:t>
            </a:r>
            <a:r>
              <a:rPr lang="es-ES" dirty="0" err="1" smtClean="0"/>
              <a:t>limitations</a:t>
            </a:r>
            <a:r>
              <a:rPr lang="es-ES" dirty="0" smtClean="0"/>
              <a:t> </a:t>
            </a:r>
            <a:r>
              <a:rPr lang="es-ES" dirty="0" err="1" smtClean="0"/>
              <a:t>arise</a:t>
            </a:r>
            <a:r>
              <a:rPr lang="es-ES" dirty="0" smtClean="0"/>
              <a:t>:</a:t>
            </a:r>
          </a:p>
          <a:p>
            <a:pPr lvl="1"/>
            <a:r>
              <a:rPr lang="en-US" dirty="0" smtClean="0"/>
              <a:t>Lack </a:t>
            </a:r>
            <a:r>
              <a:rPr lang="en-US" dirty="0"/>
              <a:t>of IP address </a:t>
            </a:r>
            <a:r>
              <a:rPr lang="en-US" dirty="0" smtClean="0"/>
              <a:t>preservation (no IP mobility)</a:t>
            </a:r>
          </a:p>
          <a:p>
            <a:pPr lvl="1"/>
            <a:r>
              <a:rPr lang="en-US" dirty="0" smtClean="0"/>
              <a:t>Terminal cannot indicate an APN when connecting to the WLAN (the terminal is connected to default APN pre-configured on the TWAG or in the service profile on AAA/HSS)</a:t>
            </a:r>
            <a:endParaRPr lang="en-US" dirty="0"/>
          </a:p>
          <a:p>
            <a:pPr lvl="1"/>
            <a:r>
              <a:rPr lang="en-US" dirty="0" smtClean="0"/>
              <a:t>Terminal </a:t>
            </a:r>
            <a:r>
              <a:rPr lang="en-US" dirty="0"/>
              <a:t>cannot establish multiple connections to multiple </a:t>
            </a:r>
            <a:r>
              <a:rPr lang="en-US" dirty="0" smtClean="0"/>
              <a:t>PDNs </a:t>
            </a:r>
          </a:p>
          <a:p>
            <a:pPr lvl="1"/>
            <a:r>
              <a:rPr lang="en-US" dirty="0" smtClean="0"/>
              <a:t>Terminal </a:t>
            </a:r>
            <a:r>
              <a:rPr lang="en-US" dirty="0"/>
              <a:t>cannot access simultaneously resources in the WLAN and the </a:t>
            </a:r>
            <a:r>
              <a:rPr lang="en-US" dirty="0" smtClean="0"/>
              <a:t>EPC</a:t>
            </a:r>
            <a:endParaRPr lang="es-ES" dirty="0" smtClean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296814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Trusted</a:t>
            </a:r>
            <a:r>
              <a:rPr lang="es-ES" dirty="0" smtClean="0"/>
              <a:t> Non-3GPP </a:t>
            </a:r>
            <a:r>
              <a:rPr lang="es-ES" dirty="0" err="1" smtClean="0"/>
              <a:t>network</a:t>
            </a:r>
            <a:r>
              <a:rPr lang="es-ES" dirty="0" smtClean="0"/>
              <a:t> </a:t>
            </a:r>
            <a:r>
              <a:rPr lang="es-ES" dirty="0" err="1" smtClean="0"/>
              <a:t>features</a:t>
            </a:r>
            <a:r>
              <a:rPr lang="es-ES" dirty="0" smtClean="0"/>
              <a:t> </a:t>
            </a:r>
            <a:r>
              <a:rPr lang="es-ES" dirty="0" err="1" smtClean="0"/>
              <a:t>out</a:t>
            </a:r>
            <a:r>
              <a:rPr lang="es-ES" dirty="0" smtClean="0"/>
              <a:t> of 3GPP control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In </a:t>
            </a:r>
            <a:r>
              <a:rPr lang="es-ES" dirty="0" err="1" smtClean="0"/>
              <a:t>order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use </a:t>
            </a:r>
            <a:r>
              <a:rPr lang="es-ES" dirty="0" err="1" smtClean="0"/>
              <a:t>the</a:t>
            </a:r>
            <a:r>
              <a:rPr lang="es-ES" dirty="0" smtClean="0"/>
              <a:t> Non-3GPP </a:t>
            </a:r>
            <a:r>
              <a:rPr lang="es-ES" dirty="0" err="1" smtClean="0"/>
              <a:t>access</a:t>
            </a:r>
            <a:r>
              <a:rPr lang="es-ES" dirty="0" smtClean="0"/>
              <a:t> as </a:t>
            </a:r>
            <a:r>
              <a:rPr lang="es-ES" dirty="0" err="1" smtClean="0"/>
              <a:t>efficiently</a:t>
            </a:r>
            <a:r>
              <a:rPr lang="es-ES" dirty="0" smtClean="0"/>
              <a:t> as </a:t>
            </a:r>
            <a:r>
              <a:rPr lang="es-ES" dirty="0" err="1" smtClean="0"/>
              <a:t>possible</a:t>
            </a:r>
            <a:r>
              <a:rPr lang="es-ES" dirty="0" smtClean="0"/>
              <a:t> </a:t>
            </a:r>
            <a:r>
              <a:rPr lang="es-ES" dirty="0" err="1" smtClean="0"/>
              <a:t>there</a:t>
            </a:r>
            <a:r>
              <a:rPr lang="es-ES" dirty="0" smtClean="0"/>
              <a:t> are </a:t>
            </a:r>
            <a:r>
              <a:rPr lang="es-ES" dirty="0" err="1" smtClean="0"/>
              <a:t>several</a:t>
            </a:r>
            <a:r>
              <a:rPr lang="es-ES" dirty="0" smtClean="0"/>
              <a:t> </a:t>
            </a:r>
            <a:r>
              <a:rPr lang="es-ES" dirty="0" err="1" smtClean="0"/>
              <a:t>functionalities</a:t>
            </a:r>
            <a:r>
              <a:rPr lang="es-ES" dirty="0" smtClean="0"/>
              <a:t> </a:t>
            </a:r>
            <a:r>
              <a:rPr lang="es-ES" dirty="0" err="1" smtClean="0"/>
              <a:t>which</a:t>
            </a:r>
            <a:r>
              <a:rPr lang="es-ES" dirty="0" smtClean="0"/>
              <a:t> are </a:t>
            </a:r>
            <a:r>
              <a:rPr lang="es-ES" dirty="0" err="1" smtClean="0"/>
              <a:t>out</a:t>
            </a:r>
            <a:r>
              <a:rPr lang="es-ES" dirty="0" smtClean="0"/>
              <a:t> of </a:t>
            </a:r>
            <a:r>
              <a:rPr lang="es-ES" dirty="0" err="1" smtClean="0"/>
              <a:t>scope</a:t>
            </a:r>
            <a:r>
              <a:rPr lang="es-ES" dirty="0" smtClean="0"/>
              <a:t> </a:t>
            </a:r>
            <a:r>
              <a:rPr lang="es-ES" dirty="0" err="1" smtClean="0"/>
              <a:t>from</a:t>
            </a:r>
            <a:r>
              <a:rPr lang="es-ES" dirty="0" smtClean="0"/>
              <a:t> 3GPP:</a:t>
            </a:r>
          </a:p>
          <a:p>
            <a:pPr lvl="1"/>
            <a:r>
              <a:rPr lang="es-ES" dirty="0" smtClean="0"/>
              <a:t>L2/L3 </a:t>
            </a:r>
            <a:r>
              <a:rPr lang="es-ES" dirty="0" err="1" smtClean="0"/>
              <a:t>triggers</a:t>
            </a:r>
            <a:r>
              <a:rPr lang="es-ES" dirty="0" smtClean="0"/>
              <a:t>: Link Up/Down, L3 </a:t>
            </a:r>
            <a:r>
              <a:rPr lang="es-ES" dirty="0" err="1" smtClean="0"/>
              <a:t>Attach</a:t>
            </a:r>
            <a:r>
              <a:rPr lang="es-ES" dirty="0" smtClean="0"/>
              <a:t>/</a:t>
            </a:r>
            <a:r>
              <a:rPr lang="es-ES" dirty="0" err="1" smtClean="0"/>
              <a:t>Dettach</a:t>
            </a:r>
            <a:endParaRPr lang="es-ES" dirty="0" smtClean="0"/>
          </a:p>
          <a:p>
            <a:pPr lvl="1"/>
            <a:r>
              <a:rPr lang="es-ES" dirty="0" err="1" smtClean="0"/>
              <a:t>Connection</a:t>
            </a:r>
            <a:r>
              <a:rPr lang="es-ES" dirty="0"/>
              <a:t> </a:t>
            </a:r>
            <a:r>
              <a:rPr lang="es-ES" dirty="0" smtClean="0"/>
              <a:t>control</a:t>
            </a:r>
          </a:p>
          <a:p>
            <a:pPr lvl="1"/>
            <a:r>
              <a:rPr lang="es-ES" dirty="0" err="1" smtClean="0"/>
              <a:t>Resource</a:t>
            </a:r>
            <a:r>
              <a:rPr lang="es-ES" dirty="0" smtClean="0"/>
              <a:t> </a:t>
            </a:r>
            <a:r>
              <a:rPr lang="es-ES" dirty="0" err="1" smtClean="0"/>
              <a:t>management</a:t>
            </a:r>
            <a:r>
              <a:rPr lang="es-ES" dirty="0" smtClean="0"/>
              <a:t>: </a:t>
            </a:r>
            <a:r>
              <a:rPr lang="es-ES" dirty="0" err="1" smtClean="0"/>
              <a:t>Resource</a:t>
            </a:r>
            <a:r>
              <a:rPr lang="es-ES" dirty="0" smtClean="0"/>
              <a:t> </a:t>
            </a:r>
            <a:r>
              <a:rPr lang="es-ES" dirty="0" err="1" smtClean="0"/>
              <a:t>allocation</a:t>
            </a:r>
            <a:r>
              <a:rPr lang="es-ES" dirty="0" smtClean="0"/>
              <a:t>/</a:t>
            </a:r>
            <a:r>
              <a:rPr lang="es-ES" dirty="0" err="1" smtClean="0"/>
              <a:t>modification</a:t>
            </a:r>
            <a:r>
              <a:rPr lang="es-ES" dirty="0" smtClean="0"/>
              <a:t>/</a:t>
            </a:r>
            <a:r>
              <a:rPr lang="es-ES" dirty="0" err="1" smtClean="0"/>
              <a:t>release</a:t>
            </a:r>
            <a:endParaRPr lang="es-ES" dirty="0" smtClean="0"/>
          </a:p>
          <a:p>
            <a:pPr lvl="1"/>
            <a:r>
              <a:rPr lang="es-ES" dirty="0" err="1" smtClean="0"/>
              <a:t>Policy</a:t>
            </a:r>
            <a:r>
              <a:rPr lang="es-ES" dirty="0" smtClean="0"/>
              <a:t> </a:t>
            </a:r>
            <a:r>
              <a:rPr lang="es-ES" dirty="0" err="1" smtClean="0"/>
              <a:t>enforcement</a:t>
            </a:r>
            <a:r>
              <a:rPr lang="es-ES" dirty="0" smtClean="0"/>
              <a:t> </a:t>
            </a:r>
            <a:r>
              <a:rPr lang="es-ES" dirty="0" err="1" smtClean="0"/>
              <a:t>functions</a:t>
            </a:r>
            <a:endParaRPr lang="es-ES" dirty="0" smtClean="0"/>
          </a:p>
          <a:p>
            <a:pPr lvl="1"/>
            <a:r>
              <a:rPr lang="es-ES" dirty="0" smtClean="0"/>
              <a:t>Security </a:t>
            </a:r>
            <a:r>
              <a:rPr lang="es-ES" dirty="0" err="1" smtClean="0"/>
              <a:t>functions</a:t>
            </a:r>
            <a:endParaRPr lang="es-E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500524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err="1" smtClean="0"/>
              <a:t>Features</a:t>
            </a:r>
            <a:r>
              <a:rPr lang="es-ES" dirty="0" smtClean="0"/>
              <a:t> </a:t>
            </a:r>
            <a:r>
              <a:rPr lang="es-ES" dirty="0" err="1" smtClean="0"/>
              <a:t>potentially</a:t>
            </a:r>
            <a:r>
              <a:rPr lang="es-ES" dirty="0" smtClean="0"/>
              <a:t> </a:t>
            </a:r>
            <a:r>
              <a:rPr lang="es-ES" dirty="0" err="1" smtClean="0"/>
              <a:t>provided</a:t>
            </a:r>
            <a:r>
              <a:rPr lang="es-ES" dirty="0" smtClean="0"/>
              <a:t> </a:t>
            </a:r>
            <a:r>
              <a:rPr lang="es-ES" dirty="0" err="1" smtClean="0"/>
              <a:t>by</a:t>
            </a:r>
            <a:r>
              <a:rPr lang="es-ES" dirty="0" smtClean="0"/>
              <a:t> OMNIRAN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In a </a:t>
            </a:r>
            <a:r>
              <a:rPr lang="es-ES" dirty="0" err="1" smtClean="0"/>
              <a:t>nutshell</a:t>
            </a:r>
            <a:r>
              <a:rPr lang="es-ES" dirty="0" smtClean="0"/>
              <a:t>, OMNIRAN can define </a:t>
            </a:r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Trusted</a:t>
            </a:r>
            <a:r>
              <a:rPr lang="es-ES" dirty="0" smtClean="0"/>
              <a:t> Non-3GPP Network </a:t>
            </a:r>
            <a:r>
              <a:rPr lang="es-ES" dirty="0" err="1" smtClean="0"/>
              <a:t>behaves</a:t>
            </a:r>
            <a:r>
              <a:rPr lang="es-ES" dirty="0" smtClean="0"/>
              <a:t> up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TWAG</a:t>
            </a:r>
          </a:p>
          <a:p>
            <a:r>
              <a:rPr lang="es-ES" dirty="0" err="1" smtClean="0"/>
              <a:t>Need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define </a:t>
            </a:r>
            <a:r>
              <a:rPr lang="es-ES" dirty="0" err="1" smtClean="0"/>
              <a:t>how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perform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L2 </a:t>
            </a:r>
            <a:r>
              <a:rPr lang="es-ES" dirty="0" err="1" smtClean="0"/>
              <a:t>transport</a:t>
            </a:r>
            <a:r>
              <a:rPr lang="es-ES" dirty="0" smtClean="0"/>
              <a:t> (</a:t>
            </a:r>
            <a:r>
              <a:rPr lang="es-ES" dirty="0" err="1" smtClean="0"/>
              <a:t>VLANs</a:t>
            </a:r>
            <a:r>
              <a:rPr lang="es-ES" dirty="0" smtClean="0"/>
              <a:t>, </a:t>
            </a:r>
            <a:r>
              <a:rPr lang="es-ES" dirty="0" err="1" smtClean="0"/>
              <a:t>tunneling</a:t>
            </a:r>
            <a:r>
              <a:rPr lang="es-ES" dirty="0" smtClean="0"/>
              <a:t>, </a:t>
            </a:r>
            <a:r>
              <a:rPr lang="es-ES" dirty="0" err="1" smtClean="0"/>
              <a:t>e.g</a:t>
            </a:r>
            <a:r>
              <a:rPr lang="es-ES" dirty="0" smtClean="0"/>
              <a:t>. </a:t>
            </a:r>
            <a:r>
              <a:rPr lang="es-ES" dirty="0" err="1" smtClean="0"/>
              <a:t>SoftGRE</a:t>
            </a:r>
            <a:r>
              <a:rPr lang="es-ES" dirty="0" smtClean="0"/>
              <a:t>)</a:t>
            </a:r>
          </a:p>
          <a:p>
            <a:r>
              <a:rPr lang="es-ES" dirty="0"/>
              <a:t>Extra </a:t>
            </a:r>
            <a:r>
              <a:rPr lang="es-ES" dirty="0" err="1"/>
              <a:t>features</a:t>
            </a:r>
            <a:r>
              <a:rPr lang="es-ES" dirty="0"/>
              <a:t> </a:t>
            </a:r>
            <a:r>
              <a:rPr lang="es-ES" dirty="0" err="1"/>
              <a:t>required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SaMOG</a:t>
            </a:r>
            <a:r>
              <a:rPr lang="es-ES" dirty="0"/>
              <a:t> </a:t>
            </a:r>
            <a:r>
              <a:rPr lang="es-ES" dirty="0" smtClean="0"/>
              <a:t>R12:</a:t>
            </a:r>
          </a:p>
          <a:p>
            <a:pPr lvl="1"/>
            <a:r>
              <a:rPr lang="es-ES" dirty="0" err="1" smtClean="0"/>
              <a:t>handover</a:t>
            </a:r>
            <a:r>
              <a:rPr lang="es-ES" dirty="0" smtClean="0"/>
              <a:t> </a:t>
            </a:r>
            <a:r>
              <a:rPr lang="es-ES" dirty="0" err="1"/>
              <a:t>indication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enable</a:t>
            </a:r>
            <a:r>
              <a:rPr lang="es-ES" dirty="0"/>
              <a:t> IP </a:t>
            </a:r>
            <a:r>
              <a:rPr lang="es-ES" dirty="0" err="1" smtClean="0"/>
              <a:t>address</a:t>
            </a:r>
            <a:r>
              <a:rPr lang="es-ES" dirty="0" smtClean="0"/>
              <a:t> </a:t>
            </a:r>
            <a:r>
              <a:rPr lang="es-ES" dirty="0" err="1" smtClean="0"/>
              <a:t>preservation</a:t>
            </a:r>
            <a:endParaRPr lang="es-ES" dirty="0" smtClean="0"/>
          </a:p>
          <a:p>
            <a:pPr lvl="1"/>
            <a:r>
              <a:rPr lang="es-ES" dirty="0" err="1" smtClean="0"/>
              <a:t>transport</a:t>
            </a:r>
            <a:r>
              <a:rPr lang="es-ES" dirty="0" smtClean="0"/>
              <a:t> </a:t>
            </a:r>
            <a:r>
              <a:rPr lang="es-ES" dirty="0"/>
              <a:t>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smtClean="0"/>
              <a:t>APN</a:t>
            </a:r>
          </a:p>
          <a:p>
            <a:pPr lvl="1"/>
            <a:r>
              <a:rPr lang="es-ES" dirty="0" err="1" smtClean="0"/>
              <a:t>extension</a:t>
            </a:r>
            <a:r>
              <a:rPr lang="es-ES" dirty="0" smtClean="0"/>
              <a:t> </a:t>
            </a:r>
            <a:r>
              <a:rPr lang="es-ES" dirty="0"/>
              <a:t>of </a:t>
            </a:r>
            <a:r>
              <a:rPr lang="es-ES" dirty="0" err="1"/>
              <a:t>the</a:t>
            </a:r>
            <a:r>
              <a:rPr lang="es-ES" dirty="0"/>
              <a:t> L2 </a:t>
            </a:r>
            <a:r>
              <a:rPr lang="es-ES" dirty="0" err="1"/>
              <a:t>transport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TWAG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support</a:t>
            </a:r>
            <a:r>
              <a:rPr lang="es-ES" dirty="0"/>
              <a:t> </a:t>
            </a:r>
            <a:r>
              <a:rPr lang="es-ES" dirty="0" err="1"/>
              <a:t>simultaneous</a:t>
            </a:r>
            <a:r>
              <a:rPr lang="es-ES" dirty="0"/>
              <a:t> </a:t>
            </a:r>
            <a:r>
              <a:rPr lang="es-ES" dirty="0" err="1"/>
              <a:t>access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multiple</a:t>
            </a:r>
            <a:r>
              <a:rPr lang="es-ES" dirty="0"/>
              <a:t> </a:t>
            </a:r>
            <a:r>
              <a:rPr lang="es-ES" dirty="0" err="1"/>
              <a:t>PDNs</a:t>
            </a:r>
            <a:endParaRPr lang="es-ES" dirty="0" smtClean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808437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SaMOG</a:t>
            </a:r>
            <a:r>
              <a:rPr lang="es-ES" dirty="0" smtClean="0"/>
              <a:t> R12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In R12,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no more a </a:t>
            </a:r>
            <a:r>
              <a:rPr lang="es-ES" dirty="0" err="1" smtClean="0"/>
              <a:t>constraint</a:t>
            </a:r>
            <a:r>
              <a:rPr lang="es-ES" dirty="0" smtClean="0"/>
              <a:t> </a:t>
            </a:r>
            <a:r>
              <a:rPr lang="es-ES" dirty="0" err="1" smtClean="0"/>
              <a:t>regarding</a:t>
            </a:r>
            <a:r>
              <a:rPr lang="es-ES" dirty="0" smtClean="0"/>
              <a:t> </a:t>
            </a:r>
            <a:r>
              <a:rPr lang="es-ES" dirty="0" err="1" smtClean="0"/>
              <a:t>modifications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terminal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IP address preservation for a single PDN connection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Multiple PDN connections support over WLAN/S2a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Concurrent support of NSWO and PDN connections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Attach to non-default </a:t>
            </a:r>
            <a:r>
              <a:rPr lang="en-US" dirty="0" smtClean="0"/>
              <a:t>APN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963205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908</Words>
  <Application>Microsoft Macintosh PowerPoint</Application>
  <PresentationFormat>On-screen Show (4:3)</PresentationFormat>
  <Paragraphs>95</Paragraphs>
  <Slides>11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OMNIRAN-3GPP SaMOG</vt:lpstr>
      <vt:lpstr>3GPP SaMOG</vt:lpstr>
      <vt:lpstr>3GPP SaMOG, What is it?</vt:lpstr>
      <vt:lpstr>Trusted Non-3GPP Network</vt:lpstr>
      <vt:lpstr>Limitations of SaMOG R11</vt:lpstr>
      <vt:lpstr>Trusted Non-3GPP network features out of 3GPP control</vt:lpstr>
      <vt:lpstr>Features potentially provided by OMNIRAN</vt:lpstr>
      <vt:lpstr>SaMOG R12</vt:lpstr>
      <vt:lpstr>SaMOG R12 and OMNIRAN</vt:lpstr>
      <vt:lpstr>Summary</vt:lpstr>
    </vt:vector>
  </TitlesOfParts>
  <Company>University Carlos III of Madrid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OMNIRAN-3GPP SaMOG Complementarities</dc:title>
  <dc:creator>Antonio de la Oliva</dc:creator>
  <cp:lastModifiedBy>Roger Marks</cp:lastModifiedBy>
  <cp:revision>15</cp:revision>
  <dcterms:created xsi:type="dcterms:W3CDTF">2012-11-11T01:08:21Z</dcterms:created>
  <dcterms:modified xsi:type="dcterms:W3CDTF">2012-11-11T01:11:34Z</dcterms:modified>
</cp:coreProperties>
</file>