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2" r:id="rId3"/>
    <p:sldId id="264" r:id="rId4"/>
    <p:sldId id="266" r:id="rId5"/>
    <p:sldId id="271" r:id="rId6"/>
    <p:sldId id="268" r:id="rId7"/>
    <p:sldId id="27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30" autoAdjust="0"/>
    <p:restoredTop sz="94660"/>
  </p:normalViewPr>
  <p:slideViewPr>
    <p:cSldViewPr>
      <p:cViewPr varScale="1">
        <p:scale>
          <a:sx n="117" d="100"/>
          <a:sy n="117" d="100"/>
        </p:scale>
        <p:origin x="-10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25681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40929181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9138" y="8839200"/>
            <a:ext cx="271462" cy="182563"/>
          </a:xfrm>
          <a:noFill/>
        </p:spPr>
        <p:txBody>
          <a:bodyPr/>
          <a:lstStyle/>
          <a:p>
            <a:fld id="{C9962EA6-57E5-4731-8033-9E9C3831B49F}" type="slidenum">
              <a:rPr lang="en-US" smtClean="0">
                <a:ea typeface="ＭＳ Ｐゴシック" pitchFamily="34" charset="-128"/>
              </a:rPr>
              <a:pPr/>
              <a:t>3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16-12-</a:t>
            </a:r>
            <a:r>
              <a:rPr lang="en-US" sz="1400" dirty="0" smtClean="0"/>
              <a:t>0578-00-Gdoc-HetNet-Opening-Report-for-Session-81.pptx</a:t>
            </a:r>
            <a:endParaRPr lang="en-US" sz="1400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guides/bylaws/sect6-7.html" TargetMode="External"/><Relationship Id="rId5" Type="http://schemas.openxmlformats.org/officeDocument/2006/relationships/hyperlink" Target="http://standards.ieee.org/guides/opman/sect6.html" TargetMode="External"/><Relationship Id="rId6" Type="http://schemas.openxmlformats.org/officeDocument/2006/relationships/hyperlink" Target="http://standards.ieee.org/board/pat/pat-material.html" TargetMode="External"/><Relationship Id="rId7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mailto:harrybims@me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6/dcn/12/16-12-0386-01-Gdoc-gridman-closing-report-s79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Heterogeneous Networks Study </a:t>
            </a:r>
            <a:r>
              <a:rPr lang="en-US" sz="1400" b="1" dirty="0" smtClean="0">
                <a:latin typeface="Times" pitchFamily="1" charset="0"/>
              </a:rPr>
              <a:t>Group Opening </a:t>
            </a:r>
            <a:r>
              <a:rPr lang="en-US" sz="1400" b="1" dirty="0" smtClean="0">
                <a:latin typeface="Times" pitchFamily="1" charset="0"/>
              </a:rPr>
              <a:t>Report for Session </a:t>
            </a:r>
            <a:r>
              <a:rPr lang="en-US" sz="1400" b="1" dirty="0" smtClean="0">
                <a:latin typeface="Times" pitchFamily="1" charset="0"/>
              </a:rPr>
              <a:t>#</a:t>
            </a:r>
            <a:r>
              <a:rPr lang="en-US" sz="1400" b="1" dirty="0" smtClean="0">
                <a:latin typeface="Times" pitchFamily="1" charset="0"/>
              </a:rPr>
              <a:t>81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802.16-12-</a:t>
            </a:r>
            <a:r>
              <a:rPr lang="en-US" dirty="0" smtClean="0">
                <a:latin typeface="Times" pitchFamily="1" charset="0"/>
              </a:rPr>
              <a:t>0578</a:t>
            </a:r>
            <a:r>
              <a:rPr lang="en-US" dirty="0" smtClean="0">
                <a:latin typeface="Times" pitchFamily="1" charset="0"/>
              </a:rPr>
              <a:t>-00-</a:t>
            </a:r>
            <a:r>
              <a:rPr lang="en-US" dirty="0" smtClean="0">
                <a:latin typeface="Times" pitchFamily="1" charset="0"/>
              </a:rPr>
              <a:t>Gdoc-HetNet-Opening-Report-for-Session-81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16-</a:t>
            </a:r>
            <a:r>
              <a:rPr lang="en-US" dirty="0" smtClean="0">
                <a:latin typeface="Times" pitchFamily="1" charset="0"/>
              </a:rPr>
              <a:t>Sep</a:t>
            </a:r>
            <a:r>
              <a:rPr lang="en-US" dirty="0" smtClean="0">
                <a:latin typeface="Times" pitchFamily="1" charset="0"/>
              </a:rPr>
              <a:t>-</a:t>
            </a:r>
            <a:r>
              <a:rPr lang="en-US" dirty="0" smtClean="0">
                <a:latin typeface="Times" pitchFamily="1" charset="0"/>
              </a:rPr>
              <a:t>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</a:t>
            </a:r>
            <a:r>
              <a:rPr lang="en-US" dirty="0" smtClean="0">
                <a:latin typeface="Times" pitchFamily="1" charset="0"/>
              </a:rPr>
              <a:t>:	1-650-283-4174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</a:t>
            </a:r>
            <a:r>
              <a:rPr lang="en-US" dirty="0" smtClean="0">
                <a:latin typeface="Times" pitchFamily="1" charset="0"/>
              </a:rPr>
              <a:t>	</a:t>
            </a:r>
            <a:r>
              <a:rPr lang="en-US" dirty="0">
                <a:latin typeface="Times" pitchFamily="1" charset="0"/>
              </a:rPr>
              <a:t>		E-mail:	</a:t>
            </a:r>
            <a:r>
              <a:rPr lang="en-US" dirty="0" smtClean="0">
                <a:latin typeface="Times" pitchFamily="1" charset="0"/>
                <a:hlinkClick r:id="rId2"/>
              </a:rPr>
              <a:t>harrybims@me.com</a:t>
            </a:r>
            <a:r>
              <a:rPr lang="en-US" dirty="0" smtClean="0">
                <a:latin typeface="Times" pitchFamily="1" charset="0"/>
              </a:rPr>
              <a:t>	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3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81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Opening Report / Agenda for </a:t>
            </a:r>
            <a:r>
              <a:rPr lang="en-US" dirty="0" smtClean="0">
                <a:latin typeface="Times" pitchFamily="18" charset="0"/>
              </a:rPr>
              <a:t>Heterogeneous Networks Study</a:t>
            </a:r>
            <a:r>
              <a:rPr lang="en-US" dirty="0" smtClean="0">
                <a:latin typeface="Times" pitchFamily="18" charset="0"/>
              </a:rPr>
              <a:t> </a:t>
            </a:r>
            <a:r>
              <a:rPr lang="en-US" dirty="0" smtClean="0">
                <a:latin typeface="Times" pitchFamily="18" charset="0"/>
              </a:rPr>
              <a:t>Group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7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7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Heterogeneous Networks Study 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Group 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81, Indian Wells, 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CA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sz="2800" b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HetNet</a:t>
            </a:r>
            <a:r>
              <a:rPr lang="en-CA" sz="28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Study Group Session #80 Status</a:t>
            </a:r>
            <a:endParaRPr lang="en-US" sz="2800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PAR for P802.16q (Multi-Tier Amendment)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Approved by WG and by IEEE 802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Pre-Session Call for Contributions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Multi-Tier Networks</a:t>
            </a:r>
          </a:p>
          <a:p>
            <a:pPr lvl="1" eaLnBrk="1" hangingPunct="1">
              <a:defRPr/>
            </a:pPr>
            <a:r>
              <a:rPr lang="en-US" dirty="0" err="1" smtClean="0">
                <a:ea typeface="ＭＳ Ｐゴシック" pitchFamily="34" charset="-128"/>
              </a:rPr>
              <a:t>OmniRAN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Small-Cell Backhaul Enhancements</a:t>
            </a:r>
            <a:r>
              <a:rPr lang="en-US" dirty="0"/>
              <a:t> </a:t>
            </a:r>
            <a:r>
              <a:rPr lang="en-US" dirty="0" smtClean="0"/>
              <a:t>to WirelessMAN-OFDMA</a:t>
            </a: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>
                <a:ea typeface="ＭＳ Ｐゴシック" pitchFamily="34" charset="-128"/>
              </a:rPr>
              <a:t>There were no </a:t>
            </a:r>
            <a:r>
              <a:rPr lang="en-US" dirty="0" smtClean="0">
                <a:ea typeface="ＭＳ Ｐゴシック" pitchFamily="34" charset="-128"/>
              </a:rPr>
              <a:t>pre-session teleconferences</a:t>
            </a:r>
            <a:endParaRPr lang="en-US" dirty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err="1" smtClean="0">
                <a:ea typeface="ＭＳ Ｐゴシック" pitchFamily="34" charset="-128"/>
              </a:rPr>
              <a:t>HetNet</a:t>
            </a:r>
            <a:r>
              <a:rPr lang="en-US" dirty="0" smtClean="0">
                <a:ea typeface="ＭＳ Ｐゴシック" pitchFamily="34" charset="-128"/>
              </a:rPr>
              <a:t> Study Group extension to Session #82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</a:t>
            </a:r>
            <a:r>
              <a:rPr lang="en-US" dirty="0" smtClean="0"/>
              <a:t>#</a:t>
            </a:r>
            <a:r>
              <a:rPr lang="en-US" dirty="0" smtClean="0"/>
              <a:t>80</a:t>
            </a:r>
            <a:r>
              <a:rPr lang="en-US" dirty="0" smtClean="0"/>
              <a:t> </a:t>
            </a:r>
            <a:r>
              <a:rPr lang="en-US" dirty="0" err="1" smtClean="0"/>
              <a:t>HetNet</a:t>
            </a:r>
            <a:r>
              <a:rPr lang="en-US" dirty="0" smtClean="0"/>
              <a:t> Output </a:t>
            </a:r>
            <a:r>
              <a:rPr lang="en-US" dirty="0" smtClean="0"/>
              <a:t>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7545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err="1" smtClean="0"/>
              <a:t>HetNet</a:t>
            </a:r>
            <a:r>
              <a:rPr lang="en-US" dirty="0" smtClean="0"/>
              <a:t> SG </a:t>
            </a:r>
            <a:r>
              <a:rPr lang="en-US" dirty="0"/>
              <a:t>C</a:t>
            </a:r>
            <a:r>
              <a:rPr lang="en-US" dirty="0" smtClean="0"/>
              <a:t>losing Report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dirty="0" smtClean="0">
                <a:hlinkClick r:id="rId2"/>
              </a:rPr>
              <a:t>IEEE </a:t>
            </a:r>
            <a:r>
              <a:rPr lang="en-US" b="1" dirty="0" smtClean="0">
                <a:hlinkClick r:id="rId2"/>
              </a:rPr>
              <a:t>802.16-12-</a:t>
            </a:r>
            <a:r>
              <a:rPr lang="en-US" b="1" dirty="0" smtClean="0">
                <a:hlinkClick r:id="rId2"/>
              </a:rPr>
              <a:t>0494-02-Gdoc</a:t>
            </a:r>
            <a:endParaRPr lang="en-US" dirty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err="1" smtClean="0"/>
              <a:t>HetNet</a:t>
            </a:r>
            <a:r>
              <a:rPr lang="en-US" dirty="0" smtClean="0"/>
              <a:t> SG Session #80 Minutes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FF"/>
                </a:solidFill>
              </a:rPr>
              <a:t>IEEE 802.16-12-</a:t>
            </a:r>
            <a:r>
              <a:rPr lang="en-US" b="1" u="sng" dirty="0" smtClean="0">
                <a:solidFill>
                  <a:srgbClr val="0000FF"/>
                </a:solidFill>
              </a:rPr>
              <a:t>0576-00-</a:t>
            </a:r>
            <a:r>
              <a:rPr lang="en-US" b="1" u="sng" dirty="0">
                <a:solidFill>
                  <a:srgbClr val="0000FF"/>
                </a:solidFill>
              </a:rPr>
              <a:t>Gdoc</a:t>
            </a:r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PAR for IEEE P802.16q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802.16-12-0394-05-Gdoc</a:t>
            </a:r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Call for Contributions</a:t>
            </a:r>
            <a:endParaRPr lang="en-US" dirty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802.16-12-0507-02-Shet   (16q Multi-Tier)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802.16-12-0506-02-Shet   (</a:t>
            </a:r>
            <a:r>
              <a:rPr lang="en-US" b="1" u="sng" dirty="0" err="1" smtClean="0">
                <a:solidFill>
                  <a:srgbClr val="0000FF"/>
                </a:solidFill>
              </a:rPr>
              <a:t>OmniRAN</a:t>
            </a:r>
            <a:r>
              <a:rPr lang="en-US" b="1" u="sng" dirty="0" smtClean="0">
                <a:solidFill>
                  <a:srgbClr val="0000FF"/>
                </a:solidFill>
              </a:rPr>
              <a:t>)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FF"/>
                </a:solidFill>
              </a:rPr>
              <a:t>IEEE 802.16-12-0509-02-</a:t>
            </a:r>
            <a:r>
              <a:rPr lang="en-US" b="1" u="sng" dirty="0" smtClean="0">
                <a:solidFill>
                  <a:srgbClr val="0000FF"/>
                </a:solidFill>
              </a:rPr>
              <a:t>Gdoc  (SCB)</a:t>
            </a:r>
            <a:endParaRPr lang="en-US" b="1" u="sng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</a:t>
            </a:r>
            <a:r>
              <a:rPr lang="en-US" dirty="0" smtClean="0"/>
              <a:t>#</a:t>
            </a:r>
            <a:r>
              <a:rPr lang="en-US" dirty="0" smtClean="0"/>
              <a:t>81</a:t>
            </a:r>
            <a:r>
              <a:rPr lang="en-US" dirty="0" smtClean="0"/>
              <a:t> </a:t>
            </a:r>
            <a:r>
              <a:rPr lang="en-US" dirty="0" err="1" smtClean="0"/>
              <a:t>HetNet</a:t>
            </a:r>
            <a:r>
              <a:rPr lang="en-US" dirty="0" smtClean="0"/>
              <a:t> </a:t>
            </a:r>
            <a:r>
              <a:rPr lang="en-US" dirty="0" smtClean="0"/>
              <a:t>In</a:t>
            </a:r>
            <a:r>
              <a:rPr lang="en-US" dirty="0" smtClean="0"/>
              <a:t>put </a:t>
            </a:r>
            <a:r>
              <a:rPr lang="en-US" dirty="0" smtClean="0"/>
              <a:t>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err="1"/>
              <a:t>HetNet</a:t>
            </a:r>
            <a:r>
              <a:rPr lang="en-US" dirty="0"/>
              <a:t> SG Session #80 Minutes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FF"/>
                </a:solidFill>
              </a:rPr>
              <a:t>IEEE 802.16-12-0576-00</a:t>
            </a:r>
            <a:r>
              <a:rPr lang="en-US" b="1" u="sng" dirty="0" smtClean="0">
                <a:solidFill>
                  <a:srgbClr val="0000FF"/>
                </a:solidFill>
              </a:rPr>
              <a:t>-Shet</a:t>
            </a:r>
            <a:endParaRPr lang="en-US" b="1" u="sng" dirty="0">
              <a:solidFill>
                <a:srgbClr val="0000FF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ts val="1200"/>
              </a:spcBef>
              <a:defRPr/>
            </a:pPr>
            <a:r>
              <a:rPr lang="en-US" dirty="0" smtClean="0"/>
              <a:t>IEEE P802.16q Multi-Tier Contributions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</a:t>
            </a:r>
            <a:r>
              <a:rPr lang="en-US" b="1" u="sng" dirty="0" smtClean="0">
                <a:solidFill>
                  <a:srgbClr val="0000FF"/>
                </a:solidFill>
              </a:rPr>
              <a:t>802.16-12-</a:t>
            </a:r>
            <a:r>
              <a:rPr lang="en-US" b="1" u="sng" dirty="0" smtClean="0">
                <a:solidFill>
                  <a:srgbClr val="0000FF"/>
                </a:solidFill>
              </a:rPr>
              <a:t>0524-00-000q</a:t>
            </a:r>
            <a:r>
              <a:rPr lang="en-US" b="1" dirty="0" smtClean="0">
                <a:solidFill>
                  <a:srgbClr val="0000FF"/>
                </a:solidFill>
              </a:rPr>
              <a:t>   (Proposed work plan)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FF"/>
                </a:solidFill>
              </a:rPr>
              <a:t>IEEE 802.16-12-</a:t>
            </a:r>
            <a:r>
              <a:rPr lang="en-US" b="1" u="sng" dirty="0" smtClean="0">
                <a:solidFill>
                  <a:srgbClr val="0000FF"/>
                </a:solidFill>
              </a:rPr>
              <a:t>0531-</a:t>
            </a:r>
            <a:r>
              <a:rPr lang="en-US" b="1" u="sng" dirty="0">
                <a:solidFill>
                  <a:srgbClr val="0000FF"/>
                </a:solidFill>
              </a:rPr>
              <a:t>00</a:t>
            </a:r>
            <a:r>
              <a:rPr lang="en-US" b="1" u="sng" dirty="0" smtClean="0">
                <a:solidFill>
                  <a:srgbClr val="0000FF"/>
                </a:solidFill>
              </a:rPr>
              <a:t>-000q</a:t>
            </a:r>
            <a:r>
              <a:rPr lang="en-US" b="1" dirty="0" smtClean="0">
                <a:solidFill>
                  <a:srgbClr val="0000FF"/>
                </a:solidFill>
              </a:rPr>
              <a:t>   (SRD text for mobility </a:t>
            </a:r>
            <a:r>
              <a:rPr lang="en-US" b="1" dirty="0" err="1" smtClean="0">
                <a:solidFill>
                  <a:srgbClr val="0000FF"/>
                </a:solidFill>
              </a:rPr>
              <a:t>mgmt</a:t>
            </a:r>
            <a:r>
              <a:rPr lang="en-US" b="1" dirty="0" smtClean="0">
                <a:solidFill>
                  <a:srgbClr val="0000FF"/>
                </a:solidFill>
              </a:rPr>
              <a:t>)</a:t>
            </a:r>
            <a:endParaRPr lang="en-US" dirty="0">
              <a:solidFill>
                <a:srgbClr val="0000FF"/>
              </a:solidFill>
            </a:endParaRP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FF"/>
                </a:solidFill>
              </a:rPr>
              <a:t>IEEE 802.16-12-</a:t>
            </a:r>
            <a:r>
              <a:rPr lang="en-US" b="1" u="sng" dirty="0" smtClean="0">
                <a:solidFill>
                  <a:srgbClr val="0000FF"/>
                </a:solidFill>
              </a:rPr>
              <a:t>0532-</a:t>
            </a:r>
            <a:r>
              <a:rPr lang="en-US" b="1" u="sng" dirty="0">
                <a:solidFill>
                  <a:srgbClr val="0000FF"/>
                </a:solidFill>
              </a:rPr>
              <a:t>00</a:t>
            </a:r>
            <a:r>
              <a:rPr lang="en-US" b="1" u="sng" dirty="0" smtClean="0">
                <a:solidFill>
                  <a:srgbClr val="0000FF"/>
                </a:solidFill>
              </a:rPr>
              <a:t>-000q</a:t>
            </a:r>
            <a:r>
              <a:rPr lang="en-US" b="1" dirty="0" smtClean="0">
                <a:solidFill>
                  <a:srgbClr val="0000FF"/>
                </a:solidFill>
              </a:rPr>
              <a:t>   (SRD text for overall </a:t>
            </a:r>
            <a:r>
              <a:rPr lang="en-US" b="1" dirty="0" err="1" smtClean="0">
                <a:solidFill>
                  <a:srgbClr val="0000FF"/>
                </a:solidFill>
              </a:rPr>
              <a:t>req</a:t>
            </a:r>
            <a:r>
              <a:rPr lang="en-US" b="1" dirty="0" smtClean="0">
                <a:solidFill>
                  <a:srgbClr val="0000FF"/>
                </a:solidFill>
              </a:rPr>
              <a:t>)</a:t>
            </a:r>
            <a:endParaRPr lang="en-US" dirty="0" smtClean="0">
              <a:solidFill>
                <a:srgbClr val="0000FF"/>
              </a:solidFill>
            </a:endParaRP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</a:t>
            </a:r>
            <a:r>
              <a:rPr lang="en-US" b="1" u="sng" dirty="0">
                <a:solidFill>
                  <a:srgbClr val="0000FF"/>
                </a:solidFill>
              </a:rPr>
              <a:t>802.16-12-</a:t>
            </a:r>
            <a:r>
              <a:rPr lang="en-US" b="1" u="sng" dirty="0" smtClean="0">
                <a:solidFill>
                  <a:srgbClr val="0000FF"/>
                </a:solidFill>
              </a:rPr>
              <a:t>0533-</a:t>
            </a:r>
            <a:r>
              <a:rPr lang="en-US" b="1" u="sng" dirty="0">
                <a:solidFill>
                  <a:srgbClr val="0000FF"/>
                </a:solidFill>
              </a:rPr>
              <a:t>00</a:t>
            </a:r>
            <a:r>
              <a:rPr lang="en-US" b="1" u="sng" dirty="0" smtClean="0">
                <a:solidFill>
                  <a:srgbClr val="0000FF"/>
                </a:solidFill>
              </a:rPr>
              <a:t>-000q</a:t>
            </a:r>
            <a:r>
              <a:rPr lang="en-US" b="1" dirty="0" smtClean="0">
                <a:solidFill>
                  <a:srgbClr val="0000FF"/>
                </a:solidFill>
              </a:rPr>
              <a:t>   (SRD text for BS </a:t>
            </a:r>
            <a:r>
              <a:rPr lang="en-US" b="1" dirty="0" err="1" smtClean="0">
                <a:solidFill>
                  <a:srgbClr val="0000FF"/>
                </a:solidFill>
              </a:rPr>
              <a:t>pwr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mgmt</a:t>
            </a:r>
            <a:r>
              <a:rPr lang="en-US" b="1" dirty="0" smtClean="0">
                <a:solidFill>
                  <a:srgbClr val="0000FF"/>
                </a:solidFill>
              </a:rPr>
              <a:t>)</a:t>
            </a:r>
            <a:endParaRPr lang="en-US" dirty="0">
              <a:solidFill>
                <a:srgbClr val="0000FF"/>
              </a:solidFill>
            </a:endParaRP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FF"/>
                </a:solidFill>
              </a:rPr>
              <a:t>IEEE 802.16-12-</a:t>
            </a:r>
            <a:r>
              <a:rPr lang="en-US" b="1" u="sng" dirty="0" smtClean="0">
                <a:solidFill>
                  <a:srgbClr val="0000FF"/>
                </a:solidFill>
              </a:rPr>
              <a:t>0534</a:t>
            </a:r>
            <a:r>
              <a:rPr lang="en-US" b="1" u="sng" dirty="0">
                <a:solidFill>
                  <a:srgbClr val="0000FF"/>
                </a:solidFill>
              </a:rPr>
              <a:t>-</a:t>
            </a:r>
            <a:r>
              <a:rPr lang="en-US" b="1" u="sng" dirty="0" smtClean="0">
                <a:solidFill>
                  <a:srgbClr val="0000FF"/>
                </a:solidFill>
              </a:rPr>
              <a:t>01-000q</a:t>
            </a:r>
            <a:r>
              <a:rPr lang="en-US" b="1" dirty="0" smtClean="0">
                <a:solidFill>
                  <a:srgbClr val="0000FF"/>
                </a:solidFill>
              </a:rPr>
              <a:t>   (SRD text for Interference </a:t>
            </a:r>
            <a:r>
              <a:rPr lang="en-US" b="1" dirty="0" err="1" smtClean="0">
                <a:solidFill>
                  <a:srgbClr val="0000FF"/>
                </a:solidFill>
              </a:rPr>
              <a:t>Mgmt</a:t>
            </a:r>
            <a:r>
              <a:rPr lang="en-US" b="1" dirty="0" smtClean="0">
                <a:solidFill>
                  <a:srgbClr val="0000FF"/>
                </a:solidFill>
              </a:rPr>
              <a:t>)</a:t>
            </a:r>
            <a:endParaRPr lang="en-US" dirty="0" smtClean="0">
              <a:solidFill>
                <a:srgbClr val="0000FF"/>
              </a:solidFill>
            </a:endParaRP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</a:t>
            </a:r>
            <a:r>
              <a:rPr lang="en-US" b="1" u="sng" dirty="0">
                <a:solidFill>
                  <a:srgbClr val="0000FF"/>
                </a:solidFill>
              </a:rPr>
              <a:t>802.16-12-</a:t>
            </a:r>
            <a:r>
              <a:rPr lang="en-US" b="1" u="sng" dirty="0" smtClean="0">
                <a:solidFill>
                  <a:srgbClr val="0000FF"/>
                </a:solidFill>
              </a:rPr>
              <a:t>0547-</a:t>
            </a:r>
            <a:r>
              <a:rPr lang="en-US" b="1" u="sng" dirty="0">
                <a:solidFill>
                  <a:srgbClr val="0000FF"/>
                </a:solidFill>
              </a:rPr>
              <a:t>00</a:t>
            </a:r>
            <a:r>
              <a:rPr lang="en-US" b="1" u="sng" dirty="0" smtClean="0">
                <a:solidFill>
                  <a:srgbClr val="0000FF"/>
                </a:solidFill>
              </a:rPr>
              <a:t>-000q</a:t>
            </a:r>
            <a:r>
              <a:rPr lang="en-US" b="1" dirty="0" smtClean="0">
                <a:solidFill>
                  <a:srgbClr val="0000FF"/>
                </a:solidFill>
              </a:rPr>
              <a:t>   (SRD text for massive MIMO)</a:t>
            </a:r>
            <a:endParaRPr lang="en-US" dirty="0">
              <a:solidFill>
                <a:srgbClr val="0000FF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Small-Cell Backhaul Contributions</a:t>
            </a:r>
            <a:endParaRPr lang="en-US" dirty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802.16-12-0527-00-Shet</a:t>
            </a:r>
            <a:r>
              <a:rPr lang="en-US" b="1" dirty="0" smtClean="0">
                <a:solidFill>
                  <a:srgbClr val="0000FF"/>
                </a:solidFill>
              </a:rPr>
              <a:t>   (Project Proposal)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802.16-12-0528-00-Shet</a:t>
            </a:r>
            <a:r>
              <a:rPr lang="en-US" b="1" dirty="0" smtClean="0">
                <a:solidFill>
                  <a:srgbClr val="0000FF"/>
                </a:solidFill>
              </a:rPr>
              <a:t>   (Proposed PAR)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>
                <a:solidFill>
                  <a:srgbClr val="0000FF"/>
                </a:solidFill>
              </a:rPr>
              <a:t>IEEE 802.16-12-</a:t>
            </a:r>
            <a:r>
              <a:rPr lang="en-US" b="1" u="sng" dirty="0" smtClean="0">
                <a:solidFill>
                  <a:srgbClr val="0000FF"/>
                </a:solidFill>
              </a:rPr>
              <a:t>0529</a:t>
            </a:r>
            <a:r>
              <a:rPr lang="en-US" b="1" u="sng" dirty="0">
                <a:solidFill>
                  <a:srgbClr val="0000FF"/>
                </a:solidFill>
              </a:rPr>
              <a:t>-</a:t>
            </a:r>
            <a:r>
              <a:rPr lang="en-US" b="1" u="sng" dirty="0" smtClean="0">
                <a:solidFill>
                  <a:srgbClr val="0000FF"/>
                </a:solidFill>
              </a:rPr>
              <a:t>00-Shet</a:t>
            </a:r>
            <a:r>
              <a:rPr lang="en-US" b="1" dirty="0" smtClean="0">
                <a:solidFill>
                  <a:srgbClr val="0000FF"/>
                </a:solidFill>
              </a:rPr>
              <a:t>   (Proposed Five Criteria)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802.16-12-0530-00-Shet</a:t>
            </a:r>
            <a:r>
              <a:rPr lang="en-US" b="1" dirty="0" smtClean="0">
                <a:solidFill>
                  <a:srgbClr val="0000FF"/>
                </a:solidFill>
              </a:rPr>
              <a:t>   (Proposed Call for Contributions)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u="sng" dirty="0" smtClean="0">
                <a:solidFill>
                  <a:srgbClr val="0000FF"/>
                </a:solidFill>
              </a:rPr>
              <a:t>IEEE 802.16-12-0543-00-Shet</a:t>
            </a:r>
            <a:r>
              <a:rPr lang="en-US" b="1" dirty="0" smtClean="0">
                <a:solidFill>
                  <a:srgbClr val="0000FF"/>
                </a:solidFill>
              </a:rPr>
              <a:t>   (Proposed </a:t>
            </a:r>
            <a:r>
              <a:rPr lang="en-US" b="1" dirty="0" err="1" smtClean="0">
                <a:solidFill>
                  <a:srgbClr val="0000FF"/>
                </a:solidFill>
              </a:rPr>
              <a:t>Stmt</a:t>
            </a:r>
            <a:r>
              <a:rPr lang="en-US" b="1" dirty="0" smtClean="0">
                <a:solidFill>
                  <a:srgbClr val="0000FF"/>
                </a:solidFill>
              </a:rPr>
              <a:t> to XO on </a:t>
            </a:r>
            <a:r>
              <a:rPr lang="en-US" b="1" dirty="0">
                <a:solidFill>
                  <a:srgbClr val="0000FF"/>
                </a:solidFill>
              </a:rPr>
              <a:t>S</a:t>
            </a:r>
            <a:r>
              <a:rPr lang="en-US" b="1" dirty="0" smtClean="0">
                <a:solidFill>
                  <a:srgbClr val="0000FF"/>
                </a:solidFill>
              </a:rPr>
              <a:t>CB)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028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Review input contributions to P802.16q</a:t>
            </a: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>
                <a:ea typeface="ＭＳ Ｐゴシック" pitchFamily="34" charset="-128"/>
              </a:rPr>
              <a:t>Review input contributions to Small-Cell Backhaul study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Plan for </a:t>
            </a:r>
            <a:r>
              <a:rPr lang="en-US" dirty="0" err="1" smtClean="0">
                <a:ea typeface="ＭＳ Ｐゴシック" pitchFamily="34" charset="-128"/>
              </a:rPr>
              <a:t>OmniRAN</a:t>
            </a:r>
            <a:r>
              <a:rPr lang="en-US" dirty="0" smtClean="0">
                <a:ea typeface="ＭＳ Ｐゴシック" pitchFamily="34" charset="-128"/>
              </a:rPr>
              <a:t> presentation on Tuesday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Issue Call for Contributions to Session #82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HetNet</a:t>
            </a:r>
            <a:r>
              <a:rPr lang="en-US" dirty="0" smtClean="0"/>
              <a:t> Goals </a:t>
            </a:r>
            <a:r>
              <a:rPr lang="en-US" dirty="0" smtClean="0"/>
              <a:t>for Session #</a:t>
            </a:r>
            <a:r>
              <a:rPr lang="en-US" dirty="0" smtClean="0"/>
              <a:t>81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/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HetNet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Session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#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81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Agenda </a:t>
            </a:r>
          </a:p>
        </p:txBody>
      </p:sp>
      <p:graphicFrame>
        <p:nvGraphicFramePr>
          <p:cNvPr id="8" name="Group 1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473342"/>
              </p:ext>
            </p:extLst>
          </p:nvPr>
        </p:nvGraphicFramePr>
        <p:xfrm>
          <a:off x="228600" y="1057275"/>
          <a:ext cx="8763000" cy="506158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676400"/>
                <a:gridCol w="1219200"/>
                <a:gridCol w="5867400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Date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Time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Details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</a:tr>
              <a:tr h="573405">
                <a:tc>
                  <a:txBody>
                    <a:bodyPr/>
                    <a:lstStyle/>
                    <a:p>
                      <a:pPr algn="ctr" rtl="0"/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 - Sep 17</a:t>
                      </a:r>
                    </a:p>
                    <a:p>
                      <a:pPr algn="ctr" rtl="0"/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Salon C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 – 12:30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AM2 slot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Opening discussions and actions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Begin P802.16q contributions: 12-0524, 12-0531, 12-0532, 12-0533, 12-0534, 12-0547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Monday – Sep 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Salon C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13:30 – 15:30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PM1 slot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Continued P802.16q contributions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Monday – Sep 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Salon C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16:00 – 18:00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PM2 slot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Continued P802.16q contributions</a:t>
                      </a:r>
                    </a:p>
                  </a:txBody>
                  <a:tcPr horzOverflow="overflow"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Monday – Sep 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Salon C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19:30 – 21:30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EVE1 slot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OmniRAN</a:t>
                      </a: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 presentation planning for IEEE 802.11 WNG (Tuesday evening)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</a:txBody>
                  <a:tcPr horzOverflow="overflow"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Tuesday – Sep 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Salon C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13:30 – 15:30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PM1 slot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Begin Small-cell Backhaul contributions:  12-0527, 12-0528, 12-0529, 12-0530, 12-0543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Tuesday – Sep 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Salon C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16:00 – 18:00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PM2 slot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Continued Small-cell Backhaul contributions</a:t>
                      </a:r>
                    </a:p>
                  </a:txBody>
                  <a:tcPr horzOverflow="overflow"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Wednesday – Sep 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Salon C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10:30 – 12:30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AM2 slot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Continued Small-cell Backhaul contributions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</a:txBody>
                  <a:tcPr horzOverflow="overflow"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Thursday – Sep 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Salon C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10:30 – 12:30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AM2 slot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Additional issues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</a:txBody>
                  <a:tcPr horzOverflow="overflow"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Thursday – Sep 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Salon C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13:30 – 15:30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PM1 slot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Call for Contributions toward Session #82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2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Prep of output docs, closing report, and minutes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</a:txBody>
                  <a:tcPr horzOverflow="overflow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4710</TotalTime>
  <Words>714</Words>
  <Application>Microsoft Macintosh PowerPoint</Application>
  <PresentationFormat>On-screen Show (4:3)</PresentationFormat>
  <Paragraphs>121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</vt:lpstr>
      <vt:lpstr>PowerPoint Presentation</vt:lpstr>
      <vt:lpstr>802.16 Heterogeneous Networks Study Group Opening Report  Session #81, Indian Wells, CA</vt:lpstr>
      <vt:lpstr>HetNet Study Group Session #80 Status</vt:lpstr>
      <vt:lpstr>Session #80 HetNet Output Documents</vt:lpstr>
      <vt:lpstr>Session #81 HetNet Input Documents</vt:lpstr>
      <vt:lpstr>HetNet Goals for Session #81</vt:lpstr>
      <vt:lpstr>HetNet Session #81 Agenda 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Harry Bims User</cp:lastModifiedBy>
  <cp:revision>587</cp:revision>
  <cp:lastPrinted>1998-02-10T13:28:06Z</cp:lastPrinted>
  <dcterms:created xsi:type="dcterms:W3CDTF">2011-12-30T17:06:23Z</dcterms:created>
  <dcterms:modified xsi:type="dcterms:W3CDTF">2012-09-16T22:20:09Z</dcterms:modified>
</cp:coreProperties>
</file>