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262" r:id="rId3"/>
    <p:sldId id="263" r:id="rId4"/>
    <p:sldId id="290" r:id="rId5"/>
    <p:sldId id="266" r:id="rId6"/>
    <p:sldId id="283" r:id="rId7"/>
    <p:sldId id="289" r:id="rId8"/>
    <p:sldId id="268" r:id="rId9"/>
    <p:sldId id="269" r:id="rId10"/>
    <p:sldId id="270" r:id="rId11"/>
    <p:sldId id="273" r:id="rId12"/>
    <p:sldId id="271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05" d="100"/>
          <a:sy n="105" d="100"/>
        </p:scale>
        <p:origin x="-4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16-12-0577-00-Gdoc_GRIDMAN_Opening_presentation_s81.pptx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17-September-2012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ttendance.ieee.org/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0-02-Gdoc-working-group-letter-ballot-recirc-37a-comments.cmt" TargetMode="External"/><Relationship Id="rId2" Type="http://schemas.openxmlformats.org/officeDocument/2006/relationships/hyperlink" Target="https://mentor.ieee.org/802.16/dcn/12/16-12-0469-01-Gdoc-gridman-closing-report-s79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2/16-12-0503-00-Gdoc-minutes-of-the-gridman-task-group-for-session-80.doc" TargetMode="External"/><Relationship Id="rId5" Type="http://schemas.openxmlformats.org/officeDocument/2006/relationships/hyperlink" Target="https://mentor.ieee.org/802.16/dcn/12/16-12-0445-02-Gdoc-working-group-letter-ballot-recirc-38b-comments.cmt" TargetMode="External"/><Relationship Id="rId4" Type="http://schemas.openxmlformats.org/officeDocument/2006/relationships/hyperlink" Target="https://mentor.ieee.org/802.16/dcn/12/16-12-0444-01-Gdoc-working-group-letter-ballot-recirc-37b-comments.cm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Opening Presentation Session #</a:t>
            </a:r>
            <a:r>
              <a:rPr lang="en-US" sz="1400" b="1" dirty="0" smtClean="0">
                <a:latin typeface="Times" pitchFamily="1" charset="0"/>
              </a:rPr>
              <a:t>81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802.16-12-0577-00-Gdoc_GRIDMAN_Opening_presentation_s81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17-September-2012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#81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Opening Report / Agenda for </a:t>
            </a:r>
            <a:r>
              <a:rPr lang="en-US" dirty="0" smtClean="0">
                <a:latin typeface="Times" pitchFamily="18" charset="0"/>
              </a:rPr>
              <a:t> GRIDMAN Task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GRIDMAN Session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#81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/>
        </p:nvGraphicFramePr>
        <p:xfrm>
          <a:off x="228600" y="1057275"/>
          <a:ext cx="8763000" cy="339280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4000"/>
                <a:gridCol w="1177925"/>
                <a:gridCol w="6061075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Details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72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 Sept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 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12:30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agenda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patent slides, attendance, roster.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session #79 minutes (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802.16-12-0503-00-Gdoc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Sponsor ballot Comment Resolution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and Contributions </a:t>
                      </a:r>
                    </a:p>
                  </a:txBody>
                  <a:tcPr horzOverflow="overflow"/>
                </a:tc>
              </a:tr>
              <a:tr h="954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 Sept 2012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08:00 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18:00</a:t>
                      </a: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Resolution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and Contributions </a:t>
                      </a: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Sept 2012</a:t>
                      </a: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08:00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–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15:30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Sponsor ballot Comment Resolution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and Contributions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Motions for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recirculation sponsor ballot as needed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work plan and schedule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New business and closing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Recirculation Ballots		September 2012 – Jan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 – Fwd to </a:t>
            </a:r>
            <a:r>
              <a:rPr lang="en-US" sz="2000" dirty="0" err="1" smtClean="0">
                <a:ea typeface="ＭＳ Ｐゴシック"/>
                <a:cs typeface="ＭＳ Ｐゴシック"/>
              </a:rPr>
              <a:t>Nescom</a:t>
            </a:r>
            <a:r>
              <a:rPr lang="en-US" sz="2000" dirty="0" smtClean="0">
                <a:ea typeface="ＭＳ Ｐゴシック"/>
                <a:cs typeface="ＭＳ Ｐゴシック"/>
              </a:rPr>
              <a:t>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8077200" y="49530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Administrative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Review of Patent slides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This slide set is available at </a:t>
            </a:r>
            <a:r>
              <a:rPr lang="en-US" dirty="0" smtClean="0">
                <a:ea typeface="ＭＳ Ｐゴシック" pitchFamily="34" charset="-128"/>
                <a:hlinkClick r:id="rId2"/>
              </a:rPr>
              <a:t>http://standards.ieee.org/board/pat/pat-slideset.ppt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Don’t forget to sign in for your attendance</a:t>
            </a:r>
          </a:p>
          <a:p>
            <a:pPr lvl="1"/>
            <a:r>
              <a:rPr lang="en-US" dirty="0" smtClean="0">
                <a:ea typeface="ＭＳ Ｐゴシック" pitchFamily="34" charset="-128"/>
                <a:hlinkClick r:id="rId3"/>
              </a:rPr>
              <a:t>http://murphy.events.ieee.org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GRIDMAN Task Group 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#81, Indian Wells,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CA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17 September 2012</a:t>
            </a:r>
            <a:endParaRPr lang="en-US" dirty="0" smtClean="0">
              <a:solidFill>
                <a:srgbClr val="898989"/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GRIDMAN Purpose and Scope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GRIDMAN – “Greater Reliability in Disrupted Metropolitan Area Networks”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Improving metropolitan area and field area wireless network reliability and robustness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Applications / Stakeholders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Utilities: Smart Grid, Distribution Automation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Public Safety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Disaster Relief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Government applications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Critical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678363"/>
          </a:xfrm>
        </p:spPr>
        <p:txBody>
          <a:bodyPr/>
          <a:lstStyle/>
          <a:p>
            <a:r>
              <a:rPr lang="en-US" dirty="0" smtClean="0"/>
              <a:t>Conditional Approval process for 802.16n and 802.16.1a was initiated in Session #80</a:t>
            </a:r>
          </a:p>
          <a:p>
            <a:r>
              <a:rPr lang="en-US" dirty="0" smtClean="0"/>
              <a:t>Two Recirculation Letter Ballot drafts  (LB37c</a:t>
            </a:r>
            <a:r>
              <a:rPr lang="en-US" dirty="0" smtClean="0"/>
              <a:t>) were conducted on drafts incorporating Session #80 comment resolutions: </a:t>
            </a:r>
          </a:p>
          <a:p>
            <a:pPr lvl="1"/>
            <a:r>
              <a:rPr lang="en-US" dirty="0" smtClean="0"/>
              <a:t>P802.16n/D4  and P802.16.1a/D4</a:t>
            </a:r>
            <a:endParaRPr lang="en-US" dirty="0" smtClean="0"/>
          </a:p>
          <a:p>
            <a:r>
              <a:rPr lang="en-US" dirty="0" smtClean="0"/>
              <a:t>After only editorial changes, these drafts were submitted to Sponsor ballot as Drafts D5:</a:t>
            </a:r>
          </a:p>
          <a:p>
            <a:pPr lvl="1"/>
            <a:r>
              <a:rPr lang="en-US" dirty="0" smtClean="0"/>
              <a:t>P802.16n/D5 and P802.16.1a/D5</a:t>
            </a:r>
          </a:p>
          <a:p>
            <a:pPr lvl="1"/>
            <a:r>
              <a:rPr lang="en-US" dirty="0" smtClean="0"/>
              <a:t>Sponsor Ballot ran 14-Aug-2012 </a:t>
            </a:r>
            <a:r>
              <a:rPr lang="en-US" dirty="0" smtClean="0"/>
              <a:t>to 14-Sep-2012 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</a:t>
            </a:r>
            <a:r>
              <a:rPr lang="en-US" dirty="0" smtClean="0"/>
              <a:t>#80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5300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Closing </a:t>
            </a:r>
            <a:r>
              <a:rPr lang="en-US" dirty="0" smtClean="0"/>
              <a:t>Report – </a:t>
            </a:r>
            <a:r>
              <a:rPr lang="en-US" b="1" dirty="0" smtClean="0">
                <a:hlinkClick r:id="rId2"/>
              </a:rPr>
              <a:t>IEEE 802.16-12-0469-01-Gdoc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802.16n/D3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</a:t>
            </a:r>
            <a:r>
              <a:rPr lang="en-US" b="1" dirty="0" smtClean="0">
                <a:hlinkClick r:id="rId4"/>
              </a:rPr>
              <a:t>802.16-12-0444-02-Gdoc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802.16.1a/D3: </a:t>
            </a:r>
            <a:r>
              <a:rPr lang="en-US" b="1" dirty="0" smtClean="0">
                <a:ea typeface="ＭＳ Ｐゴシック" pitchFamily="34" charset="-128"/>
                <a:hlinkClick r:id="rId5"/>
              </a:rPr>
              <a:t>IEEE 802.</a:t>
            </a:r>
            <a:r>
              <a:rPr lang="en-US" b="1" dirty="0" smtClean="0">
                <a:hlinkClick r:id="rId5"/>
              </a:rPr>
              <a:t>16-12-0445-02-Gdoc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#80 – </a:t>
            </a:r>
            <a:r>
              <a:rPr lang="en-US" b="1" dirty="0" smtClean="0">
                <a:hlinkClick r:id="rId6"/>
              </a:rPr>
              <a:t>IEEE 802.16-12-0503-00-Gdoc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Recirculation Letter Ballot </a:t>
            </a:r>
            <a:r>
              <a:rPr lang="en-US" dirty="0" smtClean="0"/>
              <a:t>drafts  (LB37c)</a:t>
            </a:r>
            <a:endParaRPr lang="en-US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</a:t>
            </a:r>
            <a:r>
              <a:rPr lang="en-US" dirty="0" smtClean="0"/>
              <a:t>802.16-2012:</a:t>
            </a:r>
            <a:r>
              <a:rPr lang="en-US" dirty="0" smtClean="0"/>
              <a:t>	</a:t>
            </a:r>
            <a:r>
              <a:rPr lang="en-US" b="1" dirty="0" smtClean="0"/>
              <a:t> </a:t>
            </a:r>
            <a:r>
              <a:rPr lang="en-US" b="1" dirty="0" smtClean="0"/>
              <a:t>P802.16n/D4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/>
              <a:t> </a:t>
            </a:r>
            <a:r>
              <a:rPr lang="en-US" b="1" dirty="0" smtClean="0"/>
              <a:t>P802.16.1a/D4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</a:t>
            </a:r>
            <a:r>
              <a:rPr lang="en-US" dirty="0" smtClean="0"/>
              <a:t>Sponsor Ballot drafts</a:t>
            </a:r>
            <a:endParaRPr lang="en-US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</a:t>
            </a:r>
            <a:r>
              <a:rPr lang="en-US" dirty="0" smtClean="0"/>
              <a:t>802.16-2012:</a:t>
            </a:r>
            <a:r>
              <a:rPr lang="en-US" dirty="0" smtClean="0"/>
              <a:t>	</a:t>
            </a:r>
            <a:r>
              <a:rPr lang="en-US" b="1" dirty="0" smtClean="0"/>
              <a:t> P802.16n/D5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/>
              <a:t> </a:t>
            </a:r>
            <a:r>
              <a:rPr lang="en-US" b="1" dirty="0" smtClean="0"/>
              <a:t>P802.16.1a/D5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Recirculation Ballot Results on </a:t>
            </a:r>
            <a:br>
              <a:rPr lang="en-US" dirty="0" smtClean="0"/>
            </a:br>
            <a:r>
              <a:rPr lang="en-US" dirty="0" smtClean="0"/>
              <a:t>802.16n D4 and 802.16.1a D4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results of </a:t>
            </a:r>
            <a:r>
              <a:rPr lang="en-US" dirty="0" err="1" smtClean="0"/>
              <a:t>recirc</a:t>
            </a:r>
            <a:r>
              <a:rPr lang="en-US" dirty="0" smtClean="0"/>
              <a:t> ballot on IEEE 802.16n D4</a:t>
            </a:r>
            <a:r>
              <a:rPr lang="en-US" dirty="0" smtClean="0"/>
              <a:t>  is as follows:</a:t>
            </a:r>
          </a:p>
          <a:p>
            <a:pPr lvl="1"/>
            <a:r>
              <a:rPr lang="en-US" dirty="0" smtClean="0"/>
              <a:t>Approve</a:t>
            </a:r>
            <a:r>
              <a:rPr lang="en-US" dirty="0" smtClean="0"/>
              <a:t>: </a:t>
            </a:r>
            <a:r>
              <a:rPr lang="en-US" dirty="0" smtClean="0"/>
              <a:t>43  (100%)</a:t>
            </a:r>
            <a:endParaRPr lang="en-US" dirty="0" smtClean="0"/>
          </a:p>
          <a:p>
            <a:pPr lvl="1"/>
            <a:r>
              <a:rPr lang="en-US" dirty="0" smtClean="0"/>
              <a:t>Disapprove: 0</a:t>
            </a:r>
          </a:p>
          <a:p>
            <a:pPr lvl="1"/>
            <a:r>
              <a:rPr lang="en-US" dirty="0" smtClean="0"/>
              <a:t>Abstain: 5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The results of </a:t>
            </a:r>
            <a:r>
              <a:rPr lang="en-US" dirty="0" err="1" smtClean="0"/>
              <a:t>recirc</a:t>
            </a:r>
            <a:r>
              <a:rPr lang="en-US" dirty="0" smtClean="0"/>
              <a:t> ballot on IEEE 802.16.1a</a:t>
            </a:r>
            <a:r>
              <a:rPr lang="en-US" dirty="0" smtClean="0"/>
              <a:t> </a:t>
            </a:r>
            <a:r>
              <a:rPr lang="en-US" dirty="0" smtClean="0"/>
              <a:t>D4</a:t>
            </a:r>
            <a:r>
              <a:rPr lang="en-US" dirty="0" smtClean="0"/>
              <a:t> is as follows:</a:t>
            </a:r>
          </a:p>
          <a:p>
            <a:pPr lvl="1"/>
            <a:r>
              <a:rPr lang="en-US" dirty="0" smtClean="0"/>
              <a:t>    Approve</a:t>
            </a:r>
            <a:r>
              <a:rPr lang="en-US" dirty="0" smtClean="0"/>
              <a:t>:  43 (100%)</a:t>
            </a:r>
            <a:endParaRPr lang="en-US" dirty="0" smtClean="0"/>
          </a:p>
          <a:p>
            <a:pPr lvl="1"/>
            <a:r>
              <a:rPr lang="en-US" dirty="0" smtClean="0"/>
              <a:t>    Disapprove: </a:t>
            </a:r>
            <a:r>
              <a:rPr lang="en-US" dirty="0" smtClean="0"/>
              <a:t>0</a:t>
            </a:r>
            <a:endParaRPr lang="en-US" dirty="0" smtClean="0"/>
          </a:p>
          <a:p>
            <a:pPr lvl="1"/>
            <a:r>
              <a:rPr lang="en-US" dirty="0" smtClean="0"/>
              <a:t>    </a:t>
            </a:r>
            <a:r>
              <a:rPr lang="en-US" dirty="0" smtClean="0"/>
              <a:t>Abstain: </a:t>
            </a:r>
            <a:r>
              <a:rPr lang="en-US" dirty="0" smtClean="0"/>
              <a:t>6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 Ballot Results on </a:t>
            </a:r>
            <a:br>
              <a:rPr lang="en-US" dirty="0" smtClean="0"/>
            </a:br>
            <a:r>
              <a:rPr lang="en-US" dirty="0" smtClean="0"/>
              <a:t>802.16n D5 and 802.16.1a D5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results of </a:t>
            </a:r>
            <a:r>
              <a:rPr lang="en-US" dirty="0" smtClean="0"/>
              <a:t>sponsor ballot on IEEE 802.16n D5</a:t>
            </a:r>
            <a:r>
              <a:rPr lang="en-US" dirty="0" smtClean="0"/>
              <a:t>  is as follows:</a:t>
            </a:r>
          </a:p>
          <a:p>
            <a:pPr lvl="1"/>
            <a:r>
              <a:rPr lang="en-US" dirty="0" smtClean="0"/>
              <a:t>74 </a:t>
            </a:r>
            <a:r>
              <a:rPr lang="en-US" dirty="0" smtClean="0"/>
              <a:t>affirmative votes   (96% affirmative)</a:t>
            </a:r>
          </a:p>
          <a:p>
            <a:pPr lvl="1"/>
            <a:r>
              <a:rPr lang="en-US" dirty="0" smtClean="0"/>
              <a:t>3 negative votes with comments </a:t>
            </a:r>
          </a:p>
          <a:p>
            <a:pPr lvl="1"/>
            <a:r>
              <a:rPr lang="en-US" dirty="0" smtClean="0"/>
              <a:t>3 </a:t>
            </a:r>
            <a:r>
              <a:rPr lang="en-US" dirty="0" smtClean="0"/>
              <a:t>abstention votes: (Lack of time: 1, Other: 2) </a:t>
            </a:r>
          </a:p>
          <a:p>
            <a:pPr lvl="1"/>
            <a:r>
              <a:rPr lang="en-US" dirty="0" smtClean="0"/>
              <a:t>80 </a:t>
            </a:r>
            <a:r>
              <a:rPr lang="en-US" dirty="0" smtClean="0"/>
              <a:t>votes received = 76% returned </a:t>
            </a:r>
            <a:r>
              <a:rPr lang="en-US" dirty="0" smtClean="0"/>
              <a:t> 	3</a:t>
            </a:r>
            <a:r>
              <a:rPr lang="en-US" dirty="0" smtClean="0"/>
              <a:t>% abstention </a:t>
            </a:r>
          </a:p>
          <a:p>
            <a:pPr lvl="1"/>
            <a:r>
              <a:rPr lang="en-US" dirty="0" smtClean="0"/>
              <a:t>104 eligible people in this ballot group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The results of </a:t>
            </a:r>
            <a:r>
              <a:rPr lang="en-US" dirty="0" smtClean="0"/>
              <a:t>sponsor ballot on IEEE 802.16.1a D5</a:t>
            </a:r>
            <a:r>
              <a:rPr lang="en-US" dirty="0" smtClean="0"/>
              <a:t>  is as follows:</a:t>
            </a:r>
          </a:p>
          <a:p>
            <a:pPr lvl="1"/>
            <a:r>
              <a:rPr lang="en-US" dirty="0" smtClean="0"/>
              <a:t>77 </a:t>
            </a:r>
            <a:r>
              <a:rPr lang="en-US" dirty="0" smtClean="0"/>
              <a:t>affirmative votes (97% affirmative)</a:t>
            </a:r>
          </a:p>
          <a:p>
            <a:pPr lvl="1"/>
            <a:r>
              <a:rPr lang="en-US" dirty="0" smtClean="0"/>
              <a:t>2 negative votes with comments </a:t>
            </a:r>
          </a:p>
          <a:p>
            <a:pPr lvl="1"/>
            <a:r>
              <a:rPr lang="en-US" dirty="0" smtClean="0"/>
              <a:t>3 </a:t>
            </a:r>
            <a:r>
              <a:rPr lang="en-US" dirty="0" smtClean="0"/>
              <a:t>abstention votes: (Lack of time: 1, Other: 2) </a:t>
            </a:r>
          </a:p>
          <a:p>
            <a:pPr lvl="1"/>
            <a:r>
              <a:rPr lang="en-US" dirty="0" smtClean="0"/>
              <a:t>82 </a:t>
            </a:r>
            <a:r>
              <a:rPr lang="en-US" dirty="0" smtClean="0"/>
              <a:t>votes received = 78% returned </a:t>
            </a:r>
            <a:r>
              <a:rPr lang="en-US" dirty="0" smtClean="0"/>
              <a:t>	3</a:t>
            </a:r>
            <a:r>
              <a:rPr lang="en-US" dirty="0" smtClean="0"/>
              <a:t>% abstention </a:t>
            </a:r>
            <a:endParaRPr lang="en-US" dirty="0" smtClean="0"/>
          </a:p>
          <a:p>
            <a:pPr lvl="1"/>
            <a:r>
              <a:rPr lang="en-US" dirty="0" smtClean="0"/>
              <a:t>105 eligible people in this ballot group.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</a:t>
            </a:r>
            <a:r>
              <a:rPr lang="en-US" dirty="0" smtClean="0">
                <a:ea typeface="ＭＳ Ｐゴシック" pitchFamily="34" charset="-128"/>
              </a:rPr>
              <a:t>sponsor </a:t>
            </a:r>
            <a:r>
              <a:rPr lang="en-US" dirty="0" smtClean="0">
                <a:ea typeface="ＭＳ Ｐゴシック" pitchFamily="34" charset="-128"/>
              </a:rPr>
              <a:t>comments on </a:t>
            </a:r>
            <a:r>
              <a:rPr lang="en-US" dirty="0" smtClean="0">
                <a:ea typeface="ＭＳ Ｐゴシック" pitchFamily="34" charset="-128"/>
              </a:rPr>
              <a:t>802.16n/D5 </a:t>
            </a:r>
            <a:r>
              <a:rPr lang="en-US" dirty="0" smtClean="0">
                <a:ea typeface="ＭＳ Ｐゴシック" pitchFamily="34" charset="-128"/>
              </a:rPr>
              <a:t>in commentary database </a:t>
            </a:r>
            <a:r>
              <a:rPr lang="en-US" dirty="0" smtClean="0"/>
              <a:t>IEEE </a:t>
            </a:r>
            <a:r>
              <a:rPr lang="en-US" dirty="0" smtClean="0"/>
              <a:t>802.16-12-0559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94 comments submitted (26 </a:t>
            </a:r>
            <a:r>
              <a:rPr lang="en-US" dirty="0" smtClean="0">
                <a:ea typeface="ＭＳ Ｐゴシック" pitchFamily="34" charset="-128"/>
              </a:rPr>
              <a:t>technical</a:t>
            </a:r>
            <a:r>
              <a:rPr lang="en-US" dirty="0" smtClean="0">
                <a:ea typeface="ＭＳ Ｐゴシック" pitchFamily="34" charset="-128"/>
              </a:rPr>
              <a:t>) 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24 comments from Sponsor, 4 “Must be Satisfied”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</a:t>
            </a:r>
            <a:r>
              <a:rPr lang="en-US" dirty="0" smtClean="0">
                <a:ea typeface="ＭＳ Ｐゴシック" pitchFamily="34" charset="-128"/>
              </a:rPr>
              <a:t>sponsor comments </a:t>
            </a:r>
            <a:r>
              <a:rPr lang="en-US" dirty="0" smtClean="0">
                <a:ea typeface="ＭＳ Ｐゴシック" pitchFamily="34" charset="-128"/>
              </a:rPr>
              <a:t>on </a:t>
            </a:r>
            <a:r>
              <a:rPr lang="en-US" dirty="0" smtClean="0">
                <a:ea typeface="ＭＳ Ｐゴシック" pitchFamily="34" charset="-128"/>
              </a:rPr>
              <a:t>802.16.1a/D5 </a:t>
            </a:r>
            <a:r>
              <a:rPr lang="en-US" dirty="0" smtClean="0">
                <a:ea typeface="ＭＳ Ｐゴシック" pitchFamily="34" charset="-128"/>
              </a:rPr>
              <a:t>in commentary database </a:t>
            </a:r>
            <a:r>
              <a:rPr lang="en-US" dirty="0" smtClean="0"/>
              <a:t>IEEE </a:t>
            </a:r>
            <a:r>
              <a:rPr lang="en-US" dirty="0" smtClean="0"/>
              <a:t>802.16-12-0560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169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comments </a:t>
            </a:r>
            <a:r>
              <a:rPr lang="en-US" dirty="0" smtClean="0">
                <a:ea typeface="ＭＳ Ｐゴシック" pitchFamily="34" charset="-128"/>
              </a:rPr>
              <a:t>submitted (54 </a:t>
            </a:r>
            <a:r>
              <a:rPr lang="en-US" dirty="0" smtClean="0">
                <a:ea typeface="ＭＳ Ｐゴシック" pitchFamily="34" charset="-128"/>
              </a:rPr>
              <a:t>technical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56 comments from Sponsor, 3 “Must be Satisfied”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</a:t>
            </a:r>
            <a:r>
              <a:rPr lang="en-US" dirty="0" smtClean="0"/>
              <a:t>#81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</a:t>
            </a:r>
            <a:r>
              <a:rPr lang="en-US" dirty="0" smtClean="0"/>
              <a:t>#81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34400" cy="4983162"/>
          </a:xfrm>
        </p:spPr>
        <p:txBody>
          <a:bodyPr/>
          <a:lstStyle/>
          <a:p>
            <a:r>
              <a:rPr lang="en-US" sz="2800" dirty="0" smtClean="0"/>
              <a:t>Complete comment resolution </a:t>
            </a:r>
            <a:r>
              <a:rPr lang="en-US" sz="2800" dirty="0" smtClean="0"/>
              <a:t>sponsor ballots</a:t>
            </a:r>
            <a:endParaRPr lang="en-US" sz="2800" dirty="0" smtClean="0"/>
          </a:p>
          <a:p>
            <a:r>
              <a:rPr lang="en-US" sz="2800" dirty="0" smtClean="0"/>
              <a:t>Update and release Drafts </a:t>
            </a:r>
            <a:r>
              <a:rPr lang="en-US" sz="2800" dirty="0" smtClean="0"/>
              <a:t>D6</a:t>
            </a:r>
            <a:endParaRPr lang="en-US" sz="2800" dirty="0" smtClean="0"/>
          </a:p>
          <a:p>
            <a:r>
              <a:rPr lang="en-US" sz="2800" dirty="0" smtClean="0"/>
              <a:t>Conduct recirculation sponsor ballot</a:t>
            </a:r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6134</TotalTime>
  <Words>418</Words>
  <Application>Microsoft Office PowerPoint</Application>
  <PresentationFormat>On-screen Show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Template</vt:lpstr>
      <vt:lpstr>Slide 1</vt:lpstr>
      <vt:lpstr>802.16 GRIDMAN Task Group Opening Report  Session #81, Indian Wells, CA</vt:lpstr>
      <vt:lpstr>GRIDMAN Purpose and Scope</vt:lpstr>
      <vt:lpstr>Status Summary</vt:lpstr>
      <vt:lpstr>Session #80 Output Documents</vt:lpstr>
      <vt:lpstr>Recirculation Ballot Results on  802.16n D4 and 802.16.1a D4</vt:lpstr>
      <vt:lpstr>Sponsor Ballot Results on  802.16n D5 and 802.16.1a D5</vt:lpstr>
      <vt:lpstr>Goals for Session #81</vt:lpstr>
      <vt:lpstr>Goals for Session #81</vt:lpstr>
      <vt:lpstr>GRIDMAN Session #81 Agenda </vt:lpstr>
      <vt:lpstr>GRIDMAN Timetable</vt:lpstr>
      <vt:lpstr>Administrative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616</cp:revision>
  <cp:lastPrinted>1998-02-10T13:28:06Z</cp:lastPrinted>
  <dcterms:created xsi:type="dcterms:W3CDTF">2011-12-30T17:06:23Z</dcterms:created>
  <dcterms:modified xsi:type="dcterms:W3CDTF">2012-09-16T23:51:09Z</dcterms:modified>
</cp:coreProperties>
</file>