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1" r:id="rId2"/>
    <p:sldId id="262" r:id="rId3"/>
    <p:sldId id="265" r:id="rId4"/>
    <p:sldId id="268" r:id="rId5"/>
    <p:sldId id="271" r:id="rId6"/>
    <p:sldId id="272" r:id="rId7"/>
    <p:sldId id="273" r:id="rId8"/>
    <p:sldId id="274" r:id="rId9"/>
    <p:sldId id="275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533400" y="6519446"/>
            <a:ext cx="1018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7/19/2012</a:t>
            </a:r>
            <a:endParaRPr lang="en-US" sz="1600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3429000" y="6477000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ea typeface="ＭＳ Ｐゴシック" pitchFamily="34" charset="-128"/>
              </a:rPr>
              <a:t>IEEE 802.16-12-0469-00-Gdoc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8610600" y="6400800"/>
            <a:ext cx="4828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8539803-700D-4076-8C04-2C588C844B6F}" type="slidenum">
              <a:rPr lang="en-US" sz="20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2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444-01-Gdoc-working-group-letter-ballot-recirc-37b-comments.cmt" TargetMode="External"/><Relationship Id="rId2" Type="http://schemas.openxmlformats.org/officeDocument/2006/relationships/hyperlink" Target="https://mentor.ieee.org/802.16/dcn/12/16-12-0340-02-Gdoc-working-group-letter-ballot-recirc-37a-comments.cm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6/dcn/12/16-12-0445-02-Gdoc-working-group-letter-ballot-recirc-38b-comments.cmt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6/dcn/12/16-12-0340-02-Gdoc-working-group-letter-ballot-recirc-37a-comments.cmt" TargetMode="External"/><Relationship Id="rId2" Type="http://schemas.openxmlformats.org/officeDocument/2006/relationships/hyperlink" Target="https://mentor.ieee.org/802.16/dcn/12/16-12-0469-00-Gdoc-gridman-closing-report-s79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6/dcn/12/16-12-0503-00-Gdoc-minutes-of-the-gridman-task-group-for-session-80.doc" TargetMode="External"/><Relationship Id="rId5" Type="http://schemas.openxmlformats.org/officeDocument/2006/relationships/hyperlink" Target="https://mentor.ieee.org/802.16/dcn/12/16-12-0445-02-Gdoc-working-group-letter-ballot-recirc-38b-comments.cmt" TargetMode="External"/><Relationship Id="rId4" Type="http://schemas.openxmlformats.org/officeDocument/2006/relationships/hyperlink" Target="https://mentor.ieee.org/802.16/dcn/12/16-12-0444-01-Gdoc-working-group-letter-ballot-recirc-37b-comments.cmt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9244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GRIDMAN Task Group Closing Report - Session #80</a:t>
            </a:r>
            <a:endParaRPr lang="en-US" sz="1400" dirty="0" smtClean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smtClean="0">
                <a:latin typeface="Times" pitchFamily="1" charset="0"/>
              </a:rPr>
              <a:t>IEEE </a:t>
            </a:r>
            <a:r>
              <a:rPr lang="en-US" smtClean="0">
                <a:latin typeface="Times" pitchFamily="1" charset="0"/>
              </a:rPr>
              <a:t>802.16-12—0469-00-Gdoc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2012-07-19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Tim Godfrey	</a:t>
            </a:r>
            <a:r>
              <a:rPr lang="en-US" dirty="0">
                <a:latin typeface="Times" pitchFamily="1" charset="0"/>
              </a:rPr>
              <a:t>		Voice:	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EPRI		</a:t>
            </a:r>
            <a:r>
              <a:rPr lang="en-US" dirty="0">
                <a:latin typeface="Times" pitchFamily="1" charset="0"/>
              </a:rPr>
              <a:t>		E-mail:	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			</a:t>
            </a: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Session #80 (San Diego) Closing Report for GRIDMAN Task Group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648200" y="15240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ea typeface="ＭＳ Ｐゴシック" pitchFamily="34" charset="-128"/>
              </a:rPr>
              <a:t>GRIDMAN Closing Report</a:t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/>
            </a:r>
            <a:br>
              <a:rPr lang="en-US" sz="4000" dirty="0" smtClean="0">
                <a:ea typeface="ＭＳ Ｐゴシック" pitchFamily="34" charset="-128"/>
              </a:rPr>
            </a:br>
            <a:r>
              <a:rPr lang="en-US" sz="4000" dirty="0" smtClean="0">
                <a:ea typeface="ＭＳ Ｐゴシック" pitchFamily="34" charset="-128"/>
              </a:rPr>
              <a:t>Session #80, San Diego, CA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ea typeface="ＭＳ Ｐゴシック" pitchFamily="34" charset="-128"/>
              </a:rPr>
              <a:t>19 July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Accomplishments this week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48640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Resolved all 21 comments on 802.16n/D3. Resolutions are  in commentary database </a:t>
            </a:r>
            <a:r>
              <a:rPr lang="en-US" b="1" dirty="0" smtClean="0">
                <a:hlinkClick r:id="rId2"/>
              </a:rPr>
              <a:t>IEEE </a:t>
            </a:r>
            <a:r>
              <a:rPr lang="en-US" b="1" dirty="0" smtClean="0">
                <a:hlinkClick r:id="rId3"/>
              </a:rPr>
              <a:t>802.16-12-0444-02-Gdoc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21 accepted/accept modified, 0 rejected, 0 superseded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Including 3 late comments</a:t>
            </a:r>
          </a:p>
          <a:p>
            <a:pPr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Resolved all 48 comments on 802.16.1a/D3. Resolutions are in commentary database: </a:t>
            </a:r>
            <a:r>
              <a:rPr lang="en-US" b="1" dirty="0" smtClean="0">
                <a:ea typeface="ＭＳ Ｐゴシック" pitchFamily="34" charset="-128"/>
                <a:hlinkClick r:id="rId4"/>
              </a:rPr>
              <a:t>IEEE 802.</a:t>
            </a:r>
            <a:r>
              <a:rPr lang="en-US" b="1" dirty="0" smtClean="0">
                <a:hlinkClick r:id="rId4"/>
              </a:rPr>
              <a:t>16-12-0445-02-Gdoc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43 accepted / accept modified, 1 rejected, 4 superseded, 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Including 12 late comments</a:t>
            </a:r>
          </a:p>
          <a:p>
            <a:pPr lvl="1" eaLnBrk="1" hangingPunct="1">
              <a:buFont typeface="Arial" charset="0"/>
              <a:buNone/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Session #80 Output Documents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This closing Report – </a:t>
            </a:r>
            <a:r>
              <a:rPr lang="en-US" b="1" dirty="0" smtClean="0">
                <a:hlinkClick r:id="rId2"/>
              </a:rPr>
              <a:t>IEEE 802.16-12-0469-00-Gdoc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</a:t>
            </a:r>
            <a:r>
              <a:rPr lang="en-US" dirty="0" smtClean="0">
                <a:ea typeface="ＭＳ Ｐゴシック" pitchFamily="34" charset="-128"/>
              </a:rPr>
              <a:t>802.16n/D3 </a:t>
            </a:r>
            <a:r>
              <a:rPr lang="en-US" dirty="0" smtClean="0"/>
              <a:t>: </a:t>
            </a:r>
            <a:r>
              <a:rPr lang="en-US" b="1" dirty="0" smtClean="0">
                <a:hlinkClick r:id="rId3"/>
              </a:rPr>
              <a:t>IEEE </a:t>
            </a:r>
            <a:r>
              <a:rPr lang="en-US" b="1" dirty="0" smtClean="0">
                <a:hlinkClick r:id="rId4"/>
              </a:rPr>
              <a:t>802.16-12-0444-02-Gdoc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GRIDMAN Commentary Database at end of Session for 802.16.1a/D3: </a:t>
            </a:r>
            <a:r>
              <a:rPr lang="en-US" b="1" dirty="0" smtClean="0">
                <a:ea typeface="ＭＳ Ｐゴシック" pitchFamily="34" charset="-128"/>
                <a:hlinkClick r:id="rId5"/>
              </a:rPr>
              <a:t>IEEE 802.</a:t>
            </a:r>
            <a:r>
              <a:rPr lang="en-US" b="1" dirty="0" smtClean="0">
                <a:hlinkClick r:id="rId5"/>
              </a:rPr>
              <a:t>16-12-0445-02-Gdoc</a:t>
            </a: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Minutes of Session #80 – </a:t>
            </a:r>
            <a:r>
              <a:rPr lang="en-US" b="1" dirty="0" smtClean="0">
                <a:hlinkClick r:id="rId6"/>
              </a:rPr>
              <a:t>IEEE 802.16-12-0503-00-Gdoc</a:t>
            </a: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r>
              <a:rPr lang="en-US" dirty="0" smtClean="0"/>
              <a:t>Two Recirculation Letter Ballot drafts (Available July 27)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802.16rev3:		</a:t>
            </a:r>
            <a:r>
              <a:rPr lang="en-US" b="1" dirty="0" smtClean="0"/>
              <a:t> P802.16n/D4 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r>
              <a:rPr lang="en-US" dirty="0" smtClean="0"/>
              <a:t>On 802.16.1:		</a:t>
            </a:r>
            <a:r>
              <a:rPr lang="en-US" b="1" dirty="0" smtClean="0"/>
              <a:t> P802.16.1a/D4</a:t>
            </a:r>
          </a:p>
          <a:p>
            <a:pPr lvl="1" eaLnBrk="1" hangingPunct="1">
              <a:lnSpc>
                <a:spcPct val="120000"/>
              </a:lnSpc>
              <a:buFont typeface="Arial" pitchFamily="34" charset="0"/>
              <a:buChar char="–"/>
              <a:defRPr/>
            </a:pPr>
            <a:endParaRPr lang="en-US" b="1" dirty="0" smtClean="0"/>
          </a:p>
          <a:p>
            <a:pPr eaLnBrk="1" hangingPunct="1">
              <a:lnSpc>
                <a:spcPct val="120000"/>
              </a:lnSpc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WG Motion:</a:t>
            </a:r>
          </a:p>
          <a:p>
            <a:r>
              <a:rPr lang="en-US" dirty="0" smtClean="0"/>
              <a:t>"To authorize the editor to generate Draft P802.16n/D4 based on Draft P802.16n/D3 and the comment resolutions in “IEEE 802.16-12-0444-02-Gdoc" and to request the WG to conduct a Confirmation Recirculation Ballot on Draft P802.16n/D4”</a:t>
            </a:r>
          </a:p>
          <a:p>
            <a:pPr lvl="1"/>
            <a:r>
              <a:rPr lang="en-US" dirty="0" smtClean="0"/>
              <a:t>Moved:		</a:t>
            </a:r>
          </a:p>
          <a:p>
            <a:pPr lvl="1"/>
            <a:r>
              <a:rPr lang="en-US" dirty="0" smtClean="0"/>
              <a:t>Second:	</a:t>
            </a:r>
          </a:p>
          <a:p>
            <a:pPr lvl="1"/>
            <a:r>
              <a:rPr lang="en-US" dirty="0" smtClean="0"/>
              <a:t>Vote: 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Motion:</a:t>
            </a:r>
          </a:p>
          <a:p>
            <a:r>
              <a:rPr lang="en-US" dirty="0" smtClean="0"/>
              <a:t>"To authorize the editor to generate Draft P802.16.1a/D4 based on Draft P802.16.1a/D3 and the comment resolutions in "IEEE 802.16-12-0445-02-Gdoc " and to request the WG to conduct a Confirmation Recirculation Ballot on Draft P802.16.1a/D4.”</a:t>
            </a:r>
          </a:p>
          <a:p>
            <a:pPr lvl="1"/>
            <a:r>
              <a:rPr lang="en-US" dirty="0" smtClean="0"/>
              <a:t>Moved: 	</a:t>
            </a:r>
          </a:p>
          <a:p>
            <a:pPr lvl="1"/>
            <a:r>
              <a:rPr lang="en-US" dirty="0" smtClean="0"/>
              <a:t>Second:	</a:t>
            </a:r>
          </a:p>
          <a:p>
            <a:pPr lvl="1"/>
            <a:r>
              <a:rPr lang="en-US" dirty="0" smtClean="0"/>
              <a:t>Vote: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WG Motion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Motion:</a:t>
            </a:r>
          </a:p>
          <a:p>
            <a:r>
              <a:rPr lang="en-US" dirty="0" smtClean="0"/>
              <a:t>"To authorize the GRIDMAN chair to process comments arising from the Confirmation Recirculation Ballots on Draft P802.16n/D4 and Draft P802.16.1a/D4, and take necessary actions to continue the process of Sponsor Ballot on these drafts”</a:t>
            </a:r>
          </a:p>
          <a:p>
            <a:pPr lvl="1"/>
            <a:r>
              <a:rPr lang="en-US" dirty="0" smtClean="0"/>
              <a:t>Moved: 	</a:t>
            </a:r>
          </a:p>
          <a:p>
            <a:pPr lvl="1"/>
            <a:r>
              <a:rPr lang="en-US" dirty="0" smtClean="0"/>
              <a:t>Second:		</a:t>
            </a:r>
          </a:p>
          <a:p>
            <a:pPr lvl="1"/>
            <a:r>
              <a:rPr lang="en-US" dirty="0" smtClean="0"/>
              <a:t>Vote:		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before Session #81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July 19:  802.16 WG approves conditional approval process for Sponsor Ballot</a:t>
            </a:r>
          </a:p>
          <a:p>
            <a:r>
              <a:rPr lang="en-US" dirty="0" smtClean="0"/>
              <a:t>July 20: </a:t>
            </a:r>
            <a:r>
              <a:rPr lang="en-US" dirty="0" err="1" smtClean="0"/>
              <a:t>ExCom</a:t>
            </a:r>
            <a:r>
              <a:rPr lang="en-US" dirty="0" smtClean="0"/>
              <a:t> Grants Conditional Approval for Sponsor Ballot</a:t>
            </a:r>
          </a:p>
          <a:p>
            <a:r>
              <a:rPr lang="en-US" dirty="0" smtClean="0"/>
              <a:t>July 27 – Aug 11: Confirmation Recirculation</a:t>
            </a:r>
          </a:p>
          <a:p>
            <a:r>
              <a:rPr lang="en-US" dirty="0" smtClean="0"/>
              <a:t>Aug 13 – Sept 10:  Sponsor Ballot</a:t>
            </a:r>
          </a:p>
          <a:p>
            <a:r>
              <a:rPr lang="en-US" dirty="0" smtClean="0"/>
              <a:t>Sept 10 – Sept 17: Reply Comments</a:t>
            </a:r>
          </a:p>
          <a:p>
            <a:r>
              <a:rPr lang="en-US" dirty="0" smtClean="0"/>
              <a:t>Sept 17		: Start </a:t>
            </a:r>
            <a:r>
              <a:rPr lang="en-US" smtClean="0"/>
              <a:t>of Session </a:t>
            </a:r>
            <a:r>
              <a:rPr lang="en-US" dirty="0" smtClean="0"/>
              <a:t>#81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b="1" dirty="0" smtClean="0">
                <a:ea typeface="ＭＳ Ｐゴシック" pitchFamily="34" charset="-128"/>
              </a:rPr>
              <a:t>GRIDMAN Timetable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Approved SRD    			Nov 2010  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SARM finalized, AWD </a:t>
            </a:r>
            <a:r>
              <a:rPr lang="en-US" sz="2000" dirty="0" err="1" smtClean="0">
                <a:solidFill>
                  <a:srgbClr val="7F7F7F"/>
                </a:solidFill>
                <a:ea typeface="ＭＳ Ｐゴシック"/>
                <a:cs typeface="ＭＳ Ｐゴシック"/>
              </a:rPr>
              <a:t>ToC</a:t>
            </a:r>
            <a:r>
              <a:rPr lang="en-US" sz="2000" dirty="0" smtClean="0">
                <a:solidFill>
                  <a:srgbClr val="7F7F7F"/>
                </a:solidFill>
                <a:ea typeface="ＭＳ Ｐゴシック"/>
                <a:cs typeface="ＭＳ Ｐゴシック"/>
              </a:rPr>
              <a:t> approved	Jan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Mar - July  2011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for AWD		Sept 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Contributions / TG internal review ballot 	Nov 2011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WG LB 				Jan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ea typeface="ＭＳ Ｐゴシック"/>
                <a:cs typeface="ＭＳ Ｐゴシック"/>
              </a:rPr>
              <a:t> 1    				Mar 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err="1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Recirc</a:t>
            </a:r>
            <a:r>
              <a:rPr lang="en-US" sz="2000" dirty="0" smtClean="0">
                <a:solidFill>
                  <a:schemeClr val="bg2">
                    <a:lumMod val="75000"/>
                  </a:schemeClr>
                </a:solidFill>
                <a:ea typeface="ＭＳ Ｐゴシック"/>
                <a:cs typeface="ＭＳ Ｐゴシック"/>
              </a:rPr>
              <a:t> 2    				May 2012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Start Sponsor Ballot			July 2012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Sponsor Recirculation Ballots		September 2012 – Jan 2013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Sponsor  completed – Fwd to </a:t>
            </a:r>
            <a:r>
              <a:rPr lang="en-US" sz="2000" dirty="0" err="1" smtClean="0">
                <a:ea typeface="ＭＳ Ｐゴシック"/>
                <a:cs typeface="ＭＳ Ｐゴシック"/>
              </a:rPr>
              <a:t>Nescom</a:t>
            </a:r>
            <a:r>
              <a:rPr lang="en-US" sz="2000" dirty="0" smtClean="0">
                <a:ea typeface="ＭＳ Ｐゴシック"/>
                <a:cs typeface="ＭＳ Ｐゴシック"/>
              </a:rPr>
              <a:t>	Mar 2013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sz="2000" dirty="0" smtClean="0">
                <a:ea typeface="ＭＳ Ｐゴシック"/>
                <a:cs typeface="ＭＳ Ｐゴシック"/>
              </a:rPr>
              <a:t>Approved Std      			June 2013</a:t>
            </a:r>
          </a:p>
        </p:txBody>
      </p:sp>
      <p:sp>
        <p:nvSpPr>
          <p:cNvPr id="15364" name="Left Arrow 4"/>
          <p:cNvSpPr>
            <a:spLocks noChangeArrowheads="1"/>
          </p:cNvSpPr>
          <p:nvPr/>
        </p:nvSpPr>
        <p:spPr bwMode="auto">
          <a:xfrm>
            <a:off x="6477000" y="4572000"/>
            <a:ext cx="533400" cy="304800"/>
          </a:xfrm>
          <a:prstGeom prst="leftArrow">
            <a:avLst>
              <a:gd name="adj1" fmla="val 50000"/>
              <a:gd name="adj2" fmla="val 49997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1660</TotalTime>
  <Words>346</Words>
  <Application>Microsoft Office PowerPoint</Application>
  <PresentationFormat>On-screen Show (4:3)</PresentationFormat>
  <Paragraphs>83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Template</vt:lpstr>
      <vt:lpstr>Slide 1</vt:lpstr>
      <vt:lpstr>GRIDMAN Closing Report  Session #80, San Diego, CA</vt:lpstr>
      <vt:lpstr>Accomplishments this week</vt:lpstr>
      <vt:lpstr>Session #80 Output Documents</vt:lpstr>
      <vt:lpstr>WG Motion 1</vt:lpstr>
      <vt:lpstr>WG Motion 2</vt:lpstr>
      <vt:lpstr>WG Motion 3</vt:lpstr>
      <vt:lpstr>Schedule before Session #81</vt:lpstr>
      <vt:lpstr>GRIDMAN Timetable</vt:lpstr>
    </vt:vector>
  </TitlesOfParts>
  <Company>NIST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Admin</cp:lastModifiedBy>
  <cp:revision>185</cp:revision>
  <cp:lastPrinted>1998-02-10T13:28:06Z</cp:lastPrinted>
  <dcterms:created xsi:type="dcterms:W3CDTF">2011-12-30T17:06:23Z</dcterms:created>
  <dcterms:modified xsi:type="dcterms:W3CDTF">2012-07-20T00:26:04Z</dcterms:modified>
</cp:coreProperties>
</file>