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1" r:id="rId2"/>
    <p:sldId id="269" r:id="rId3"/>
    <p:sldId id="264" r:id="rId4"/>
    <p:sldId id="263" r:id="rId5"/>
    <p:sldId id="262" r:id="rId6"/>
    <p:sldId id="265" r:id="rId7"/>
    <p:sldId id="266" r:id="rId8"/>
    <p:sldId id="268" r:id="rId9"/>
    <p:sldId id="270" r:id="rId10"/>
    <p:sldId id="267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672" y="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461407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6693217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opman/sect6.html" TargetMode="External"/><Relationship Id="rId2" Type="http://schemas.openxmlformats.org/officeDocument/2006/relationships/hyperlink" Target="http://standards.ieee.org/guides/bylaws/sect6-7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standards.ieee.org/board/pat" TargetMode="External"/><Relationship Id="rId4" Type="http://schemas.openxmlformats.org/officeDocument/2006/relationships/hyperlink" Target="http://standards.ieee.org/board/pat/pat-material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irelessman.org/sg/me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924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Metrology Study Group: Session #80 Opening Report</a:t>
            </a:r>
          </a:p>
          <a:p>
            <a:pPr marL="342900" lvl="1" algn="ctr" defTabSz="1016000"/>
            <a:endParaRPr lang="en-US" sz="1400" b="1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Document </a:t>
            </a:r>
            <a:r>
              <a:rPr lang="en-US" dirty="0">
                <a:latin typeface="Times" pitchFamily="1" charset="0"/>
              </a:rPr>
              <a:t>Number:</a:t>
            </a:r>
          </a:p>
          <a:p>
            <a:pPr marL="342900" lvl="1" defTabSz="1016000"/>
            <a:r>
              <a:rPr lang="en-US" b="1" dirty="0" smtClean="0"/>
              <a:t>16-12-0463-01-Gdoc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16 July 2012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err="1" smtClean="0">
                <a:latin typeface="Times" pitchFamily="1" charset="0"/>
              </a:rPr>
              <a:t>Hyunjeong</a:t>
            </a:r>
            <a:r>
              <a:rPr lang="en-US" dirty="0" smtClean="0">
                <a:latin typeface="Times" pitchFamily="1" charset="0"/>
              </a:rPr>
              <a:t> Kang	</a:t>
            </a:r>
            <a:r>
              <a:rPr lang="en-US" dirty="0">
                <a:latin typeface="Times" pitchFamily="1" charset="0"/>
              </a:rPr>
              <a:t>	</a:t>
            </a:r>
            <a:r>
              <a:rPr lang="en-US" dirty="0" smtClean="0">
                <a:latin typeface="Times" pitchFamily="1" charset="0"/>
              </a:rPr>
              <a:t>	E-mail: </a:t>
            </a:r>
            <a:r>
              <a:rPr lang="en-US" dirty="0" err="1" smtClean="0">
                <a:latin typeface="Times" pitchFamily="1" charset="0"/>
              </a:rPr>
              <a:t>hyunjeong.kang@samsung.com</a:t>
            </a:r>
            <a:r>
              <a:rPr lang="en-US" dirty="0" smtClean="0">
                <a:latin typeface="Times" pitchFamily="1" charset="0"/>
              </a:rPr>
              <a:t> 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Samsung Electronics	</a:t>
            </a:r>
            <a:r>
              <a:rPr lang="en-US" dirty="0">
                <a:latin typeface="Times" pitchFamily="1" charset="0"/>
              </a:rPr>
              <a:t>	</a:t>
            </a:r>
            <a:r>
              <a:rPr lang="en-US" dirty="0" smtClean="0">
                <a:latin typeface="Times" pitchFamily="1" charset="0"/>
              </a:rPr>
              <a:t>		</a:t>
            </a:r>
          </a:p>
          <a:p>
            <a:pPr marL="342900" lvl="1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This contribution reports on the status of the Metrology Study Group and plans for Session #80.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2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5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Opening Plenary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authorize the Metrology Study Group to address comments received on PAR 802.16-12-0395-00 and approve revisions for submission to the IEEE 802 EC, pending final WG approval in the Closing Plenary</a:t>
            </a:r>
          </a:p>
          <a:p>
            <a:pPr lvl="1"/>
            <a:r>
              <a:rPr lang="en-US" dirty="0" smtClean="0"/>
              <a:t>Mover:		</a:t>
            </a:r>
          </a:p>
          <a:p>
            <a:pPr lvl="1"/>
            <a:r>
              <a:rPr lang="en-US" dirty="0" smtClean="0"/>
              <a:t>Second: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660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/>
        </p:nvSpPr>
        <p:spPr bwMode="auto">
          <a:xfrm>
            <a:off x="685800" y="1676400"/>
            <a:ext cx="7772400" cy="147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9pPr>
          </a:lstStyle>
          <a:p>
            <a:r>
              <a:rPr lang="en-US" altLang="ko-KR" dirty="0" smtClean="0"/>
              <a:t>Session #80 Metrology Study Group</a:t>
            </a:r>
            <a:br>
              <a:rPr lang="en-US" altLang="ko-KR" dirty="0" smtClean="0"/>
            </a:br>
            <a:r>
              <a:rPr lang="en-US" altLang="ko-KR" dirty="0" smtClean="0"/>
              <a:t>Opening Report</a:t>
            </a:r>
          </a:p>
        </p:txBody>
      </p:sp>
      <p:sp>
        <p:nvSpPr>
          <p:cNvPr id="3" name="Subtitle 2"/>
          <p:cNvSpPr>
            <a:spLocks noGrp="1"/>
          </p:cNvSpPr>
          <p:nvPr/>
        </p:nvSpPr>
        <p:spPr bwMode="auto">
          <a:xfrm>
            <a:off x="1371600" y="4191000"/>
            <a:ext cx="64008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dirty="0" smtClean="0"/>
              <a:t>July, 16</a:t>
            </a:r>
          </a:p>
          <a:p>
            <a:r>
              <a:rPr lang="en-US" altLang="ko-KR" dirty="0" smtClean="0"/>
              <a:t>San Diego, CA, USA</a:t>
            </a:r>
          </a:p>
          <a:p>
            <a:endParaRPr lang="en-US" altLang="ko-KR" dirty="0" smtClean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286000" y="6200775"/>
            <a:ext cx="4572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1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1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1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1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pPr algn="ctr"/>
            <a:r>
              <a:rPr lang="en-US" altLang="ko-KR" dirty="0"/>
              <a:t>IEEE </a:t>
            </a:r>
            <a:r>
              <a:rPr lang="en-US" altLang="ko-KR" dirty="0" smtClean="0"/>
              <a:t>802.16-12-0463-01-Gdoc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31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Metrology Study Group:</a:t>
            </a:r>
            <a:br>
              <a:rPr lang="en-US" dirty="0" smtClean="0"/>
            </a:br>
            <a:r>
              <a:rPr lang="en-US" dirty="0" smtClean="0"/>
              <a:t>Status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en-US" sz="2800" dirty="0" smtClean="0"/>
              <a:t>First Metrology Study Group: Session #79</a:t>
            </a:r>
          </a:p>
          <a:p>
            <a:pPr lvl="1"/>
            <a:r>
              <a:rPr lang="en-US" sz="2000" dirty="0" smtClean="0"/>
              <a:t>Thanks to Acting Chair </a:t>
            </a:r>
            <a:r>
              <a:rPr lang="en-US" sz="2000" dirty="0" err="1" smtClean="0"/>
              <a:t>Clif</a:t>
            </a:r>
            <a:r>
              <a:rPr lang="en-US" sz="2000" dirty="0" smtClean="0"/>
              <a:t> Barber</a:t>
            </a:r>
          </a:p>
          <a:p>
            <a:r>
              <a:rPr lang="en-US" sz="2800" dirty="0" smtClean="0"/>
              <a:t>Draft PAR P802.16.3 (“Mobile Broadband Network Performance Measurements”) submitted to 802 EC</a:t>
            </a:r>
          </a:p>
          <a:p>
            <a:pPr lvl="1"/>
            <a:r>
              <a:rPr lang="en-US" dirty="0" smtClean="0"/>
              <a:t>under review by 802</a:t>
            </a:r>
          </a:p>
          <a:p>
            <a:pPr lvl="1"/>
            <a:r>
              <a:rPr lang="en-US" dirty="0" smtClean="0"/>
              <a:t>comments due Tuesday 5 pm</a:t>
            </a:r>
            <a:endParaRPr lang="en-US" sz="2800" dirty="0" smtClean="0"/>
          </a:p>
          <a:p>
            <a:r>
              <a:rPr lang="en-US" sz="2800" dirty="0" smtClean="0"/>
              <a:t>Input contributions to review</a:t>
            </a:r>
          </a:p>
          <a:p>
            <a:r>
              <a:rPr lang="en-US" sz="2800" dirty="0" smtClean="0">
                <a:hlinkClick r:id="rId2"/>
              </a:rPr>
              <a:t>http://WirelessMAN.org/sg/met</a:t>
            </a:r>
            <a:endParaRPr lang="en-US" sz="2800" dirty="0" smtClean="0"/>
          </a:p>
          <a:p>
            <a:pPr lvl="1"/>
            <a:r>
              <a:rPr lang="en-US" sz="2400" dirty="0" smtClean="0"/>
              <a:t>Schedule, agenda, docs</a:t>
            </a:r>
          </a:p>
        </p:txBody>
      </p:sp>
    </p:spTree>
    <p:extLst>
      <p:ext uri="{BB962C8B-B14F-4D97-AF65-F5344CB8AC3E}">
        <p14:creationId xmlns:p14="http://schemas.microsoft.com/office/powerpoint/2010/main" val="196253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Input Contributions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2631237"/>
              </p:ext>
            </p:extLst>
          </p:nvPr>
        </p:nvGraphicFramePr>
        <p:xfrm>
          <a:off x="228600" y="1219200"/>
          <a:ext cx="8534400" cy="364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3276600"/>
                <a:gridCol w="1447800"/>
                <a:gridCol w="1676400"/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TITLE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SOURCE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ACTION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802.16-12-0358-01-Smet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Directions for IEEE 802.16 Metrology Study Group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JANEZIC, GOLMIE, AND ORR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CARRIED</a:t>
                      </a:r>
                      <a:r>
                        <a:rPr lang="en-US" sz="1200" baseline="0" dirty="0" smtClean="0"/>
                        <a:t> FORWARD FROM SESSION #79</a:t>
                      </a:r>
                      <a:endParaRPr lang="en-US" sz="1200" dirty="0" smtClean="0"/>
                    </a:p>
                    <a:p>
                      <a:pPr algn="ctr"/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802.16-12-0395-00-Gdoc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PAR and Five Criteria for P802.16.3 (Mobile Broadband Network Performance Measurements)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SG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AWAITING</a:t>
                      </a:r>
                      <a:r>
                        <a:rPr lang="en-US" sz="1200" baseline="0" dirty="0" smtClean="0"/>
                        <a:t> COMMENTS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802.16-12-0396-00-Smet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Session #79 Minutes of Metrology SG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BIMS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FOR</a:t>
                      </a:r>
                      <a:r>
                        <a:rPr lang="en-US" sz="1200" baseline="0" dirty="0" smtClean="0"/>
                        <a:t> APPROVAL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802.16-12-0453-00-Smet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Comments on Draft PAR P802.16.3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MARKS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FOR</a:t>
                      </a:r>
                      <a:r>
                        <a:rPr lang="en-US" sz="1200" baseline="0" dirty="0" smtClean="0"/>
                        <a:t> REVIEW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802.16-12-0454-00-Smet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Proposed Applications and Requirements for Mobile Broadband Network Performance Measurements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MARKS, CHOFFNES, MAO, WELSH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FOR</a:t>
                      </a:r>
                      <a:r>
                        <a:rPr lang="en-US" sz="1200" baseline="0" dirty="0" smtClean="0"/>
                        <a:t> REVIEW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802.16-12-0455-00-Smet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Proposed Draft Call for Contributions toward Metrology Study Group Meeting at Session #81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MARKS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FOR</a:t>
                      </a:r>
                      <a:r>
                        <a:rPr lang="en-US" sz="1200" baseline="0" dirty="0" smtClean="0"/>
                        <a:t> REVIEW</a:t>
                      </a:r>
                      <a:endParaRPr lang="en-US" sz="1200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85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Planned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Meeting plan as follows:</a:t>
            </a:r>
          </a:p>
          <a:p>
            <a:r>
              <a:rPr lang="en-US" sz="2400" dirty="0" smtClean="0"/>
              <a:t>Tuesday 17 July 2012	AM2	</a:t>
            </a:r>
            <a:r>
              <a:rPr lang="en-US" sz="2400" dirty="0"/>
              <a:t>10:</a:t>
            </a:r>
            <a:r>
              <a:rPr lang="en-US" sz="2400" dirty="0" smtClean="0"/>
              <a:t>30 </a:t>
            </a:r>
            <a:r>
              <a:rPr lang="en-US" sz="2400" dirty="0"/>
              <a:t>AM –</a:t>
            </a:r>
            <a:r>
              <a:rPr lang="en-US" sz="2400" dirty="0" smtClean="0"/>
              <a:t> 12:30 PM</a:t>
            </a:r>
          </a:p>
          <a:p>
            <a:r>
              <a:rPr lang="en-US" sz="2400" dirty="0" smtClean="0"/>
              <a:t>Tuesday 17 July 2012	PM1	1:30 PM </a:t>
            </a:r>
            <a:r>
              <a:rPr lang="en-US" sz="2400" dirty="0"/>
              <a:t>–</a:t>
            </a:r>
            <a:r>
              <a:rPr lang="en-US" sz="2400" dirty="0" smtClean="0"/>
              <a:t> 3:30 </a:t>
            </a:r>
            <a:r>
              <a:rPr lang="en-US" sz="2400" dirty="0"/>
              <a:t>PM</a:t>
            </a:r>
          </a:p>
          <a:p>
            <a:r>
              <a:rPr lang="en-US" sz="2400" dirty="0" smtClean="0"/>
              <a:t>Wednesday 18 July 2012	AM2	</a:t>
            </a:r>
            <a:r>
              <a:rPr lang="en-US" sz="2400" dirty="0"/>
              <a:t>10</a:t>
            </a:r>
            <a:r>
              <a:rPr lang="en-US" sz="2400" dirty="0" smtClean="0"/>
              <a:t>:30 AM </a:t>
            </a:r>
            <a:r>
              <a:rPr lang="en-US" sz="2400" dirty="0"/>
              <a:t>–</a:t>
            </a:r>
            <a:r>
              <a:rPr lang="en-US" sz="2400" dirty="0" smtClean="0"/>
              <a:t> 12:30 PM</a:t>
            </a:r>
          </a:p>
          <a:p>
            <a:r>
              <a:rPr lang="en-US" sz="2400" dirty="0" smtClean="0"/>
              <a:t>Wednesday 18 July 2012	PM1	1:30 PM – 3:30 PM</a:t>
            </a:r>
          </a:p>
          <a:p>
            <a:r>
              <a:rPr lang="en-US" sz="2400" dirty="0" smtClean="0"/>
              <a:t>Note: phone link available for dial-in, upon request</a:t>
            </a:r>
          </a:p>
          <a:p>
            <a:pPr marL="457200" lvl="1" indent="0">
              <a:buNone/>
            </a:pPr>
            <a:r>
              <a:rPr lang="en-US" sz="2000" dirty="0" smtClean="0"/>
              <a:t>(+1-619-276-6333; PIN: 5523274)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800" dirty="0" smtClean="0"/>
              <a:t>Expect cancellation of the following reserved slot:</a:t>
            </a:r>
          </a:p>
          <a:p>
            <a:r>
              <a:rPr lang="en-US" sz="2400" dirty="0" smtClean="0"/>
              <a:t>Tuesday 17 July 2012	EVE1	6:00 PM – 7:30 PM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60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Expected Output Documents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7005429"/>
              </p:ext>
            </p:extLst>
          </p:nvPr>
        </p:nvGraphicFramePr>
        <p:xfrm>
          <a:off x="457200" y="1600200"/>
          <a:ext cx="8229600" cy="303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4343400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SG REF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PLENARY REF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Metrology Study</a:t>
                      </a:r>
                      <a:r>
                        <a:rPr lang="en-US" sz="1400" baseline="0" dirty="0" smtClean="0"/>
                        <a:t> Group: </a:t>
                      </a:r>
                      <a:r>
                        <a:rPr lang="en-US" sz="1400" dirty="0" smtClean="0"/>
                        <a:t>Session #80 Closing Report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Metrology Study</a:t>
                      </a:r>
                      <a:r>
                        <a:rPr lang="en-US" sz="1400" baseline="0" dirty="0" smtClean="0"/>
                        <a:t> Group: </a:t>
                      </a:r>
                      <a:r>
                        <a:rPr lang="en-US" sz="1400" dirty="0" smtClean="0"/>
                        <a:t>Session #80 Minutes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PAR and Five Criteria for P802.16.3 (Mobile Broadband Network Performance Measurements)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Metrology Study</a:t>
                      </a:r>
                      <a:r>
                        <a:rPr lang="en-US" sz="1400" baseline="0" dirty="0" smtClean="0"/>
                        <a:t> Group: First 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Call for Contributions for 802.16 Session #81</a:t>
                      </a:r>
                      <a:endParaRPr lang="en-US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Metrology Study</a:t>
                      </a:r>
                      <a:r>
                        <a:rPr lang="en-US" sz="1400" baseline="0" dirty="0" smtClean="0"/>
                        <a:t> Group: Second 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Call for Contributions for 802.16 Session #81</a:t>
                      </a:r>
                      <a:endParaRPr lang="en-US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2746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Expected Closing Plenary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approve the proposed P802.16.3 PAR and Five Criteria for Mobile Broadband Network Performance Measurements (</a:t>
            </a:r>
            <a:r>
              <a:rPr lang="en-US" dirty="0" smtClean="0"/>
              <a:t>802.16-12-XXXX-00-Gdoc).</a:t>
            </a:r>
            <a:endParaRPr lang="en-US" dirty="0" smtClean="0"/>
          </a:p>
          <a:p>
            <a:pPr lvl="1"/>
            <a:r>
              <a:rPr lang="en-US" dirty="0" smtClean="0"/>
              <a:t>Mover:		</a:t>
            </a:r>
          </a:p>
          <a:p>
            <a:pPr lvl="1"/>
            <a:r>
              <a:rPr lang="en-US" dirty="0" smtClean="0"/>
              <a:t>Second: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660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Expected Closing Plenary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renew the IEEE 802.16 Working Group’s Study Group on Broadband Wireless Access Metrology through the November 2012 IEEE 802 Plenary.</a:t>
            </a:r>
          </a:p>
          <a:p>
            <a:pPr lvl="1"/>
            <a:r>
              <a:rPr lang="en-US" dirty="0" smtClean="0"/>
              <a:t>Mover:		</a:t>
            </a:r>
          </a:p>
          <a:p>
            <a:pPr lvl="1"/>
            <a:r>
              <a:rPr lang="en-US" dirty="0" smtClean="0"/>
              <a:t>Second: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660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Expected Closing Plenary Motion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MOTION: </a:t>
            </a:r>
            <a:r>
              <a:rPr lang="en-US" altLang="ko-KR" dirty="0" smtClean="0"/>
              <a:t>To </a:t>
            </a:r>
            <a:r>
              <a:rPr lang="en-US" altLang="ko-KR" dirty="0"/>
              <a:t>approve the issuance of the Call for Contributions for 802.16 Metrology SG for Session #</a:t>
            </a:r>
            <a:r>
              <a:rPr lang="en-US" altLang="ko-KR" dirty="0" smtClean="0"/>
              <a:t>81 (</a:t>
            </a:r>
            <a:r>
              <a:rPr lang="en-US" altLang="ko-KR" dirty="0" smtClean="0"/>
              <a:t>802.16-12-XXXX-00-Gdoc).</a:t>
            </a:r>
            <a:endParaRPr lang="en-US" altLang="ko-KR" dirty="0" smtClean="0"/>
          </a:p>
          <a:p>
            <a:pPr lvl="1"/>
            <a:r>
              <a:rPr lang="en-US" altLang="ko-KR" dirty="0"/>
              <a:t>Mover:		</a:t>
            </a:r>
          </a:p>
          <a:p>
            <a:pPr lvl="1"/>
            <a:r>
              <a:rPr lang="en-US" altLang="ko-KR" dirty="0"/>
              <a:t>Second: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78125300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694</TotalTime>
  <Words>394</Words>
  <Application>Microsoft Office PowerPoint</Application>
  <PresentationFormat>화면 슬라이드 쇼(4:3)</PresentationFormat>
  <Paragraphs>102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Template</vt:lpstr>
      <vt:lpstr>PowerPoint 프레젠테이션</vt:lpstr>
      <vt:lpstr>PowerPoint 프레젠테이션</vt:lpstr>
      <vt:lpstr>Metrology Study Group: Status Summary</vt:lpstr>
      <vt:lpstr>Summary of Input Contributions</vt:lpstr>
      <vt:lpstr>Planned Meetings</vt:lpstr>
      <vt:lpstr>Expected Output Documents</vt:lpstr>
      <vt:lpstr>Expected Closing Plenary Motion</vt:lpstr>
      <vt:lpstr>Expected Closing Plenary Motion</vt:lpstr>
      <vt:lpstr>Expected Closing Plenary Motion</vt:lpstr>
      <vt:lpstr>Opening Plenary Motion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Hyunjeong Kang</cp:lastModifiedBy>
  <cp:revision>119</cp:revision>
  <cp:lastPrinted>1998-02-10T13:28:06Z</cp:lastPrinted>
  <dcterms:created xsi:type="dcterms:W3CDTF">2012-07-12T23:04:48Z</dcterms:created>
  <dcterms:modified xsi:type="dcterms:W3CDTF">2012-07-16T13:48:48Z</dcterms:modified>
</cp:coreProperties>
</file>