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2" r:id="rId3"/>
    <p:sldId id="263" r:id="rId4"/>
    <p:sldId id="264" r:id="rId5"/>
    <p:sldId id="265" r:id="rId6"/>
    <p:sldId id="266" r:id="rId7"/>
    <p:sldId id="267"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6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barber@cjbarberconsultin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802.16 Metrology SG Closing Report – Session #79 </a:t>
            </a:r>
          </a:p>
        </p:txBody>
      </p:sp>
      <p:sp>
        <p:nvSpPr>
          <p:cNvPr id="3" name="Subtitle 2"/>
          <p:cNvSpPr>
            <a:spLocks noGrp="1"/>
          </p:cNvSpPr>
          <p:nvPr>
            <p:ph type="subTitle" idx="1"/>
          </p:nvPr>
        </p:nvSpPr>
        <p:spPr/>
        <p:txBody>
          <a:bodyPr anchor="ctr"/>
          <a:lstStyle/>
          <a:p>
            <a:r>
              <a:rPr lang="en-US" dirty="0" smtClean="0"/>
              <a:t>Clif Barber (KDDI)</a:t>
            </a:r>
          </a:p>
          <a:p>
            <a:r>
              <a:rPr lang="en-US" dirty="0" smtClean="0">
                <a:hlinkClick r:id="rId2"/>
              </a:rPr>
              <a:t>cbarber@cjbarberconsulting.com</a:t>
            </a:r>
            <a:r>
              <a:rPr lang="en-US" dirty="0" smtClean="0"/>
              <a:t> </a:t>
            </a:r>
            <a:endParaRPr lang="en-US" dirty="0"/>
          </a:p>
        </p:txBody>
      </p:sp>
    </p:spTree>
    <p:extLst>
      <p:ext uri="{BB962C8B-B14F-4D97-AF65-F5344CB8AC3E}">
        <p14:creationId xmlns:p14="http://schemas.microsoft.com/office/powerpoint/2010/main" val="389819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Meetings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#79, the Metrology SG held four (4) meetings as follows:</a:t>
            </a:r>
          </a:p>
          <a:p>
            <a:r>
              <a:rPr lang="en-US" sz="2400" dirty="0" smtClean="0"/>
              <a:t>Monday </a:t>
            </a:r>
            <a:r>
              <a:rPr lang="en-US" sz="2400" dirty="0"/>
              <a:t>14 May 2012		10:31 AM – 11:47 PM</a:t>
            </a:r>
          </a:p>
          <a:p>
            <a:r>
              <a:rPr lang="en-US" sz="2400" dirty="0" smtClean="0"/>
              <a:t>Tuesday </a:t>
            </a:r>
            <a:r>
              <a:rPr lang="en-US" sz="2400" dirty="0"/>
              <a:t>15 May 2012		10:35 AM – 12:13 PM</a:t>
            </a:r>
          </a:p>
          <a:p>
            <a:r>
              <a:rPr lang="en-US" sz="2400" dirty="0" smtClean="0"/>
              <a:t>Wednesday </a:t>
            </a:r>
            <a:r>
              <a:rPr lang="en-US" sz="2400" dirty="0"/>
              <a:t>16 May 2012		10:31 AM – 12:32 PM</a:t>
            </a:r>
          </a:p>
          <a:p>
            <a:r>
              <a:rPr lang="en-US" sz="2400" dirty="0" smtClean="0"/>
              <a:t>Thursday </a:t>
            </a:r>
            <a:r>
              <a:rPr lang="en-US" sz="2400" dirty="0"/>
              <a:t>17 May 2012		</a:t>
            </a:r>
            <a:r>
              <a:rPr lang="en-US" sz="2400" dirty="0" smtClean="0"/>
              <a:t>10:35 </a:t>
            </a:r>
            <a:r>
              <a:rPr lang="en-US" sz="2400" dirty="0"/>
              <a:t>AM </a:t>
            </a:r>
            <a:r>
              <a:rPr lang="en-US" sz="2400"/>
              <a:t>– </a:t>
            </a:r>
            <a:r>
              <a:rPr lang="en-US" sz="2400" smtClean="0"/>
              <a:t>11:36 </a:t>
            </a:r>
            <a:r>
              <a:rPr lang="en-US" sz="2400" dirty="0"/>
              <a:t>PM</a:t>
            </a:r>
          </a:p>
          <a:p>
            <a:endParaRPr lang="en-US" dirty="0"/>
          </a:p>
        </p:txBody>
      </p:sp>
    </p:spTree>
    <p:extLst>
      <p:ext uri="{BB962C8B-B14F-4D97-AF65-F5344CB8AC3E}">
        <p14:creationId xmlns:p14="http://schemas.microsoft.com/office/powerpoint/2010/main" val="2276609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Input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5666506"/>
              </p:ext>
            </p:extLst>
          </p:nvPr>
        </p:nvGraphicFramePr>
        <p:xfrm>
          <a:off x="228600" y="1219200"/>
          <a:ext cx="8534400" cy="4912360"/>
        </p:xfrm>
        <a:graphic>
          <a:graphicData uri="http://schemas.openxmlformats.org/drawingml/2006/table">
            <a:tbl>
              <a:tblPr firstRow="1" bandRow="1">
                <a:tableStyleId>{5C22544A-7EE6-4342-B048-85BDC9FD1C3A}</a:tableStyleId>
              </a:tblPr>
              <a:tblGrid>
                <a:gridCol w="2133600"/>
                <a:gridCol w="3276600"/>
                <a:gridCol w="1447800"/>
                <a:gridCol w="1676400"/>
              </a:tblGrid>
              <a:tr h="274320">
                <a:tc>
                  <a:txBody>
                    <a:bodyPr/>
                    <a:lstStyle/>
                    <a:p>
                      <a:pPr algn="ctr"/>
                      <a:r>
                        <a:rPr lang="en-US" sz="1600" dirty="0" smtClean="0"/>
                        <a:t>REF</a:t>
                      </a:r>
                      <a:endParaRPr lang="en-US" sz="1600" dirty="0"/>
                    </a:p>
                  </a:txBody>
                  <a:tcPr/>
                </a:tc>
                <a:tc>
                  <a:txBody>
                    <a:bodyPr/>
                    <a:lstStyle/>
                    <a:p>
                      <a:pPr algn="ctr"/>
                      <a:r>
                        <a:rPr lang="en-US" sz="1600" dirty="0" smtClean="0"/>
                        <a:t>TITLE</a:t>
                      </a:r>
                      <a:endParaRPr lang="en-US" sz="1600" dirty="0"/>
                    </a:p>
                  </a:txBody>
                  <a:tcPr/>
                </a:tc>
                <a:tc>
                  <a:txBody>
                    <a:bodyPr/>
                    <a:lstStyle/>
                    <a:p>
                      <a:pPr algn="ctr"/>
                      <a:r>
                        <a:rPr lang="en-US" sz="1600" dirty="0" smtClean="0"/>
                        <a:t>SOURCE</a:t>
                      </a:r>
                      <a:endParaRPr lang="en-US" sz="1600" dirty="0"/>
                    </a:p>
                  </a:txBody>
                  <a:tcPr/>
                </a:tc>
                <a:tc>
                  <a:txBody>
                    <a:bodyPr/>
                    <a:lstStyle/>
                    <a:p>
                      <a:pPr algn="ctr"/>
                      <a:r>
                        <a:rPr lang="en-US" sz="1600" dirty="0" smtClean="0"/>
                        <a:t>ACTION</a:t>
                      </a:r>
                      <a:endParaRPr lang="en-US" sz="1600" dirty="0"/>
                    </a:p>
                  </a:txBody>
                  <a:tcPr/>
                </a:tc>
              </a:tr>
              <a:tr h="370840">
                <a:tc>
                  <a:txBody>
                    <a:bodyPr/>
                    <a:lstStyle/>
                    <a:p>
                      <a:r>
                        <a:rPr lang="en-US" sz="1200" dirty="0" smtClean="0"/>
                        <a:t>802.16-12-0342-00-Smet</a:t>
                      </a:r>
                      <a:endParaRPr lang="en-US" sz="1200" dirty="0"/>
                    </a:p>
                  </a:txBody>
                  <a:tcPr anchor="ctr"/>
                </a:tc>
                <a:tc>
                  <a:txBody>
                    <a:bodyPr/>
                    <a:lstStyle/>
                    <a:p>
                      <a:r>
                        <a:rPr lang="en-US" sz="1200" kern="1200" dirty="0" smtClean="0">
                          <a:solidFill>
                            <a:schemeClr val="dk1"/>
                          </a:solidFill>
                          <a:effectLst/>
                          <a:latin typeface="+mn-lt"/>
                          <a:ea typeface="+mn-ea"/>
                          <a:cs typeface="+mn-cs"/>
                        </a:rPr>
                        <a:t>Standardization of Mobile Broadband Network Performance Measurements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802.16-12-0343-00-Smet</a:t>
                      </a:r>
                      <a:endParaRPr lang="en-US" sz="1200" dirty="0"/>
                    </a:p>
                  </a:txBody>
                  <a:tcPr anchor="ctr"/>
                </a:tc>
                <a:tc>
                  <a:txBody>
                    <a:bodyPr/>
                    <a:lstStyle/>
                    <a:p>
                      <a:r>
                        <a:rPr lang="en-US" sz="1200" dirty="0" smtClean="0"/>
                        <a:t>Standardization of Mobile Broadband Network Performance Measurements: Proposed PAR</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802.16-12-0344-00-Smet</a:t>
                      </a:r>
                      <a:endParaRPr lang="en-US" sz="1200" dirty="0"/>
                    </a:p>
                  </a:txBody>
                  <a:tcPr anchor="ctr"/>
                </a:tc>
                <a:tc>
                  <a:txBody>
                    <a:bodyPr/>
                    <a:lstStyle/>
                    <a:p>
                      <a:r>
                        <a:rPr lang="en-US" sz="1200" dirty="0" smtClean="0"/>
                        <a:t>Standardization of Mobile Broadband Network Performance Measurements: Proposed Five Criteria Statement</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R2</a:t>
                      </a:r>
                      <a:endParaRPr lang="en-US" sz="1200" dirty="0"/>
                    </a:p>
                  </a:txBody>
                  <a:tcPr anchor="ctr"/>
                </a:tc>
              </a:tr>
              <a:tr h="370840">
                <a:tc>
                  <a:txBody>
                    <a:bodyPr/>
                    <a:lstStyle/>
                    <a:p>
                      <a:r>
                        <a:rPr lang="en-US" sz="1200" dirty="0" smtClean="0"/>
                        <a:t>802.16-12-0345-00-Smet</a:t>
                      </a:r>
                      <a:endParaRPr lang="en-US" sz="1200" dirty="0"/>
                    </a:p>
                  </a:txBody>
                  <a:tcPr anchor="ctr"/>
                </a:tc>
                <a:tc>
                  <a:txBody>
                    <a:bodyPr/>
                    <a:lstStyle/>
                    <a:p>
                      <a:r>
                        <a:rPr lang="en-US" sz="1200" dirty="0" smtClean="0"/>
                        <a:t>Standardization of Mobile Broadband Network Performance Measurements: Proposed Call for Contributions</a:t>
                      </a:r>
                      <a:endParaRPr lang="en-US" sz="1200" dirty="0"/>
                    </a:p>
                  </a:txBody>
                  <a:tcPr anchor="ctr"/>
                </a:tc>
                <a:tc>
                  <a:txBody>
                    <a:bodyPr/>
                    <a:lstStyle/>
                    <a:p>
                      <a:pPr algn="ctr"/>
                      <a:r>
                        <a:rPr lang="en-US" sz="1200" dirty="0" smtClean="0"/>
                        <a:t>MARKS</a:t>
                      </a:r>
                      <a:endParaRPr lang="en-US" sz="1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802.16-12-0382-00-Smet</a:t>
                      </a:r>
                    </a:p>
                  </a:txBody>
                  <a:tcPr anchor="ctr"/>
                </a:tc>
              </a:tr>
              <a:tr h="370840">
                <a:tc>
                  <a:txBody>
                    <a:bodyPr/>
                    <a:lstStyle/>
                    <a:p>
                      <a:r>
                        <a:rPr lang="en-US" sz="1200" dirty="0" smtClean="0"/>
                        <a:t>802.16-12-0358-00-Smet</a:t>
                      </a:r>
                      <a:endParaRPr lang="en-US" sz="1200" dirty="0"/>
                    </a:p>
                  </a:txBody>
                  <a:tcPr anchor="ctr"/>
                </a:tc>
                <a:tc>
                  <a:txBody>
                    <a:bodyPr/>
                    <a:lstStyle/>
                    <a:p>
                      <a:r>
                        <a:rPr lang="en-US" sz="1200" dirty="0" smtClean="0"/>
                        <a:t>Directions for IEEE 802.16’s Metrology Study Group</a:t>
                      </a:r>
                      <a:endParaRPr lang="en-US" sz="1200" dirty="0"/>
                    </a:p>
                  </a:txBody>
                  <a:tcPr anchor="ctr"/>
                </a:tc>
                <a:tc>
                  <a:txBody>
                    <a:bodyPr/>
                    <a:lstStyle/>
                    <a:p>
                      <a:pPr algn="ctr"/>
                      <a:r>
                        <a:rPr lang="en-US" sz="1200" dirty="0" smtClean="0"/>
                        <a:t>JANEZIC, GOLMIE, AND ORR</a:t>
                      </a:r>
                      <a:endParaRPr lang="en-US" sz="1200" dirty="0"/>
                    </a:p>
                  </a:txBody>
                  <a:tcPr anchor="ctr"/>
                </a:tc>
                <a:tc>
                  <a:txBody>
                    <a:bodyPr/>
                    <a:lstStyle/>
                    <a:p>
                      <a:pPr algn="ctr"/>
                      <a:r>
                        <a:rPr lang="en-US" sz="1200" dirty="0" smtClean="0"/>
                        <a:t>CARRIED</a:t>
                      </a:r>
                      <a:r>
                        <a:rPr lang="en-US" sz="1200" baseline="0" dirty="0" smtClean="0"/>
                        <a:t> FORWARD</a:t>
                      </a:r>
                      <a:endParaRPr lang="en-US" sz="1200" dirty="0"/>
                    </a:p>
                  </a:txBody>
                  <a:tcPr anchor="ctr"/>
                </a:tc>
              </a:tr>
              <a:tr h="370840">
                <a:tc>
                  <a:txBody>
                    <a:bodyPr/>
                    <a:lstStyle/>
                    <a:p>
                      <a:r>
                        <a:rPr lang="en-US" sz="1200" dirty="0" smtClean="0"/>
                        <a:t>802.16-12-0361-00-Smet</a:t>
                      </a:r>
                      <a:endParaRPr lang="en-US" sz="1200" dirty="0"/>
                    </a:p>
                  </a:txBody>
                  <a:tcPr anchor="ctr"/>
                </a:tc>
                <a:tc>
                  <a:txBody>
                    <a:bodyPr/>
                    <a:lstStyle/>
                    <a:p>
                      <a:r>
                        <a:rPr lang="en-US" sz="1200" dirty="0" err="1" smtClean="0"/>
                        <a:t>Mobiperf</a:t>
                      </a:r>
                      <a:r>
                        <a:rPr lang="en-US" sz="1200" dirty="0" smtClean="0"/>
                        <a:t>:  Open source, open data </a:t>
                      </a:r>
                      <a:r>
                        <a:rPr lang="en-US" sz="1200" dirty="0" err="1" smtClean="0"/>
                        <a:t>crowdsourced</a:t>
                      </a:r>
                      <a:r>
                        <a:rPr lang="en-US" sz="1200" dirty="0" smtClean="0"/>
                        <a:t> mobile network measurements</a:t>
                      </a:r>
                      <a:endParaRPr lang="en-US" sz="1200" dirty="0"/>
                    </a:p>
                  </a:txBody>
                  <a:tcPr anchor="ctr"/>
                </a:tc>
                <a:tc>
                  <a:txBody>
                    <a:bodyPr/>
                    <a:lstStyle/>
                    <a:p>
                      <a:pPr algn="ctr"/>
                      <a:r>
                        <a:rPr lang="en-US" sz="1200" dirty="0" smtClean="0"/>
                        <a:t>WELSH</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16-12-0369-00-Smet</a:t>
                      </a:r>
                      <a:endParaRPr lang="en-US" sz="1200" dirty="0"/>
                    </a:p>
                  </a:txBody>
                  <a:tcPr anchor="ctr"/>
                </a:tc>
                <a:tc>
                  <a:txBody>
                    <a:bodyPr/>
                    <a:lstStyle/>
                    <a:p>
                      <a:r>
                        <a:rPr lang="en-US" sz="1200" dirty="0" smtClean="0"/>
                        <a:t>Standardization of Mobile Broadband Network Performance Measurements:  Target Applications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16-12-0373-00-Smet</a:t>
                      </a:r>
                      <a:endParaRPr lang="en-US" sz="1200" dirty="0"/>
                    </a:p>
                  </a:txBody>
                  <a:tcPr anchor="ctr"/>
                </a:tc>
                <a:tc>
                  <a:txBody>
                    <a:bodyPr/>
                    <a:lstStyle/>
                    <a:p>
                      <a:r>
                        <a:rPr lang="en-US" sz="1200" dirty="0" smtClean="0"/>
                        <a:t>Broadband Internet Performance:  A View from the Gateway</a:t>
                      </a:r>
                      <a:endParaRPr lang="en-US" sz="1200" dirty="0"/>
                    </a:p>
                  </a:txBody>
                  <a:tcPr anchor="ctr"/>
                </a:tc>
                <a:tc>
                  <a:txBody>
                    <a:bodyPr/>
                    <a:lstStyle/>
                    <a:p>
                      <a:pPr algn="ctr"/>
                      <a:r>
                        <a:rPr lang="en-US" sz="1200" dirty="0" smtClean="0"/>
                        <a:t>FEAMSTER</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16-12-0370-00-Smet</a:t>
                      </a:r>
                      <a:endParaRPr lang="en-US" sz="1200" dirty="0"/>
                    </a:p>
                  </a:txBody>
                  <a:tcPr anchor="ctr"/>
                </a:tc>
                <a:tc>
                  <a:txBody>
                    <a:bodyPr/>
                    <a:lstStyle/>
                    <a:p>
                      <a:r>
                        <a:rPr lang="en-US" sz="1200" dirty="0" smtClean="0"/>
                        <a:t>End-to-end Performance Diagnosis</a:t>
                      </a:r>
                      <a:endParaRPr lang="en-US" sz="1200" dirty="0"/>
                    </a:p>
                  </a:txBody>
                  <a:tcPr anchor="ctr"/>
                </a:tc>
                <a:tc>
                  <a:txBody>
                    <a:bodyPr/>
                    <a:lstStyle/>
                    <a:p>
                      <a:pPr algn="ctr"/>
                      <a:r>
                        <a:rPr lang="en-US" sz="1200" dirty="0" smtClean="0"/>
                        <a:t>KANUPARTHY</a:t>
                      </a:r>
                      <a:endParaRPr lang="en-US" sz="1200" dirty="0"/>
                    </a:p>
                  </a:txBody>
                  <a:tcPr anchor="ctr"/>
                </a:tc>
                <a:tc>
                  <a:txBody>
                    <a:bodyPr/>
                    <a:lstStyle/>
                    <a:p>
                      <a:pPr algn="ctr"/>
                      <a:r>
                        <a:rPr lang="en-US" sz="1200" dirty="0" smtClean="0"/>
                        <a:t>NOTED</a:t>
                      </a:r>
                      <a:endParaRPr lang="en-US" sz="1200" dirty="0"/>
                    </a:p>
                  </a:txBody>
                  <a:tcPr anchor="ctr"/>
                </a:tc>
              </a:tr>
            </a:tbl>
          </a:graphicData>
        </a:graphic>
      </p:graphicFrame>
    </p:spTree>
    <p:extLst>
      <p:ext uri="{BB962C8B-B14F-4D97-AF65-F5344CB8AC3E}">
        <p14:creationId xmlns:p14="http://schemas.microsoft.com/office/powerpoint/2010/main" val="25485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000" dirty="0" smtClean="0"/>
              <a:t>The SG reviewed several contributions related </a:t>
            </a:r>
            <a:r>
              <a:rPr lang="en-US" sz="2000" dirty="0"/>
              <a:t>to Mobile Broadband Network Performance </a:t>
            </a:r>
            <a:r>
              <a:rPr lang="en-US" sz="2000" dirty="0" smtClean="0"/>
              <a:t>Measurements – agreed to recommend a PAR for Plenary approval.</a:t>
            </a:r>
          </a:p>
          <a:p>
            <a:r>
              <a:rPr lang="en-US" sz="2000" dirty="0" smtClean="0"/>
              <a:t>The SG noted expressions of support for and a desire to participate in these activities from representatives of the following companies:</a:t>
            </a:r>
          </a:p>
          <a:p>
            <a:pPr lvl="1"/>
            <a:r>
              <a:rPr lang="en-US" sz="1800" dirty="0" smtClean="0"/>
              <a:t>Google, Inc.</a:t>
            </a:r>
          </a:p>
          <a:p>
            <a:pPr lvl="1"/>
            <a:r>
              <a:rPr lang="en-US" sz="1800" dirty="0" smtClean="0"/>
              <a:t>NIST</a:t>
            </a:r>
          </a:p>
          <a:p>
            <a:pPr lvl="1"/>
            <a:r>
              <a:rPr lang="en-US" sz="1800" dirty="0" smtClean="0"/>
              <a:t>Georgia Tech</a:t>
            </a:r>
          </a:p>
          <a:p>
            <a:pPr lvl="1"/>
            <a:r>
              <a:rPr lang="en-US" sz="1800" dirty="0" smtClean="0"/>
              <a:t>Mobile Pulse, Inc.</a:t>
            </a:r>
          </a:p>
          <a:p>
            <a:r>
              <a:rPr lang="en-US" sz="2000" dirty="0"/>
              <a:t>Nada </a:t>
            </a:r>
            <a:r>
              <a:rPr lang="en-US" sz="2000" dirty="0" err="1" smtClean="0"/>
              <a:t>Golmie</a:t>
            </a:r>
            <a:r>
              <a:rPr lang="en-US" sz="2000" dirty="0"/>
              <a:t> (NIST) has requested that, “given the large scope of the proposed Study Group, we realize that it may take longer to define specific projects, so we hope that the Study Group will be extended past its original July termination period and remain open to contributions on new topics at least through December</a:t>
            </a:r>
            <a:r>
              <a:rPr lang="en-US" sz="2000" dirty="0" smtClean="0"/>
              <a:t>.”</a:t>
            </a:r>
          </a:p>
        </p:txBody>
      </p:sp>
    </p:spTree>
    <p:extLst>
      <p:ext uri="{BB962C8B-B14F-4D97-AF65-F5344CB8AC3E}">
        <p14:creationId xmlns:p14="http://schemas.microsoft.com/office/powerpoint/2010/main" val="196253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060728"/>
              </p:ext>
            </p:extLst>
          </p:nvPr>
        </p:nvGraphicFramePr>
        <p:xfrm>
          <a:off x="457200" y="1600200"/>
          <a:ext cx="8229600" cy="2138680"/>
        </p:xfrm>
        <a:graphic>
          <a:graphicData uri="http://schemas.openxmlformats.org/drawingml/2006/table">
            <a:tbl>
              <a:tblPr firstRow="1" bandRow="1">
                <a:tableStyleId>{5C22544A-7EE6-4342-B048-85BDC9FD1C3A}</a:tableStyleId>
              </a:tblPr>
              <a:tblGrid>
                <a:gridCol w="2057400"/>
                <a:gridCol w="4343400"/>
                <a:gridCol w="1828800"/>
              </a:tblGrid>
              <a:tr h="370840">
                <a:tc>
                  <a:txBody>
                    <a:bodyPr/>
                    <a:lstStyle/>
                    <a:p>
                      <a:pPr algn="ctr"/>
                      <a:r>
                        <a:rPr lang="en-US" dirty="0" smtClean="0"/>
                        <a:t>SG REF</a:t>
                      </a:r>
                      <a:endParaRPr lang="en-US" dirty="0"/>
                    </a:p>
                  </a:txBody>
                  <a:tcPr/>
                </a:tc>
                <a:tc>
                  <a:txBody>
                    <a:bodyPr/>
                    <a:lstStyle/>
                    <a:p>
                      <a:pPr algn="ctr"/>
                      <a:r>
                        <a:rPr lang="en-US" dirty="0" smtClean="0"/>
                        <a:t>TITLE</a:t>
                      </a:r>
                      <a:endParaRPr lang="en-US" dirty="0"/>
                    </a:p>
                  </a:txBody>
                  <a:tcPr/>
                </a:tc>
                <a:tc>
                  <a:txBody>
                    <a:bodyPr/>
                    <a:lstStyle/>
                    <a:p>
                      <a:pPr algn="ctr"/>
                      <a:r>
                        <a:rPr lang="en-US" dirty="0" smtClean="0"/>
                        <a:t>PLENARY REF</a:t>
                      </a:r>
                      <a:endParaRPr lang="en-US" dirty="0"/>
                    </a:p>
                  </a:txBody>
                  <a:tcP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802.16-12-0343-01-Smet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PAR</a:t>
                      </a:r>
                      <a:endParaRPr lang="en-US" sz="1400" b="0" i="0" u="none" strike="noStrike" dirty="0">
                        <a:solidFill>
                          <a:schemeClr val="tx1"/>
                        </a:solidFill>
                        <a:effectLst/>
                        <a:latin typeface="Arial"/>
                      </a:endParaRPr>
                    </a:p>
                  </a:txBody>
                  <a:tcPr anchor="ctr"/>
                </a:tc>
                <a:tc>
                  <a:txBody>
                    <a:bodyPr/>
                    <a:lstStyle/>
                    <a:p>
                      <a:pPr algn="ctr"/>
                      <a:r>
                        <a:rPr lang="en-US" sz="1400" dirty="0" smtClean="0"/>
                        <a:t>16-12-0377-00-Gdoc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802.16-12-0344-02-Smet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Five Criteria Statement</a:t>
                      </a:r>
                      <a:endParaRPr lang="en-US" sz="1400" b="0" i="0" u="none" strike="noStrike" dirty="0">
                        <a:solidFill>
                          <a:schemeClr val="tx1"/>
                        </a:solidFill>
                        <a:effectLst/>
                        <a:latin typeface="Arial"/>
                      </a:endParaRPr>
                    </a:p>
                  </a:txBody>
                  <a:tcPr anchor="ctr"/>
                </a:tc>
                <a:tc>
                  <a:txBody>
                    <a:bodyPr/>
                    <a:lstStyle/>
                    <a:p>
                      <a:pPr algn="ctr"/>
                      <a:r>
                        <a:rPr lang="en-US" sz="1400" dirty="0" smtClean="0"/>
                        <a:t>16-12-0378-00-Gdoc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dirty="0" smtClean="0">
                          <a:effectLst/>
                        </a:rPr>
                        <a:t>16-12-0382-02-Smet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Call </a:t>
                      </a:r>
                      <a:r>
                        <a:rPr lang="en-US" sz="1400" b="0" i="0" u="none" strike="noStrike" kern="1200" dirty="0">
                          <a:solidFill>
                            <a:schemeClr val="tx1"/>
                          </a:solidFill>
                          <a:effectLst/>
                          <a:latin typeface="Times"/>
                        </a:rPr>
                        <a:t>for </a:t>
                      </a:r>
                      <a:r>
                        <a:rPr lang="en-US" sz="1400" b="0" i="0" u="none" strike="noStrike" kern="1200" dirty="0" smtClean="0">
                          <a:solidFill>
                            <a:schemeClr val="tx1"/>
                          </a:solidFill>
                          <a:effectLst/>
                          <a:latin typeface="Times"/>
                        </a:rPr>
                        <a:t>Contributions for 802.16 Metrology SG for Session #80</a:t>
                      </a:r>
                      <a:endParaRPr lang="en-US" sz="1400" b="0" i="0" u="none" strike="noStrike" dirty="0">
                        <a:solidFill>
                          <a:schemeClr val="tx1"/>
                        </a:solidFill>
                        <a:effectLst/>
                        <a:latin typeface="Arial"/>
                      </a:endParaRPr>
                    </a:p>
                  </a:txBody>
                  <a:tcPr anchor="ctr"/>
                </a:tc>
                <a:tc>
                  <a:txBody>
                    <a:bodyPr/>
                    <a:lstStyle/>
                    <a:p>
                      <a:pPr algn="ctr"/>
                      <a:r>
                        <a:rPr lang="en-US" sz="1400" dirty="0" smtClean="0"/>
                        <a:t>16-12-0379-00-Gdoc</a:t>
                      </a:r>
                      <a:endParaRPr lang="en-US" sz="1400" dirty="0"/>
                    </a:p>
                  </a:txBody>
                  <a:tcPr anchor="ctr"/>
                </a:tc>
              </a:tr>
            </a:tbl>
          </a:graphicData>
        </a:graphic>
      </p:graphicFrame>
    </p:spTree>
    <p:extLst>
      <p:ext uri="{BB962C8B-B14F-4D97-AF65-F5344CB8AC3E}">
        <p14:creationId xmlns:p14="http://schemas.microsoft.com/office/powerpoint/2010/main" val="256274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To forward the proposed PAR for Standardization of Mobile Broadband Network Performance </a:t>
            </a:r>
            <a:r>
              <a:rPr lang="en-US" dirty="0"/>
              <a:t>Measurements (</a:t>
            </a:r>
            <a:r>
              <a:rPr lang="en-US" dirty="0" smtClean="0"/>
              <a:t>16-12-0377-00-Gdoc) and </a:t>
            </a:r>
            <a:r>
              <a:rPr lang="en-US" dirty="0"/>
              <a:t>associated </a:t>
            </a:r>
            <a:r>
              <a:rPr lang="en-US" dirty="0" smtClean="0"/>
              <a:t>proposed Five </a:t>
            </a:r>
            <a:r>
              <a:rPr lang="en-US" dirty="0"/>
              <a:t>Criteria </a:t>
            </a:r>
            <a:r>
              <a:rPr lang="en-US" dirty="0" smtClean="0"/>
              <a:t>Statement </a:t>
            </a:r>
            <a:r>
              <a:rPr lang="en-US" dirty="0"/>
              <a:t>(</a:t>
            </a:r>
            <a:r>
              <a:rPr lang="en-US" dirty="0" smtClean="0"/>
              <a:t>16-12-0378-00-Gdoc) to IEEE 802 Executive Committee.</a:t>
            </a:r>
          </a:p>
          <a:p>
            <a:pPr lvl="1"/>
            <a:r>
              <a:rPr lang="en-US" dirty="0" smtClean="0"/>
              <a:t>Mover:		Cha</a:t>
            </a:r>
          </a:p>
          <a:p>
            <a:pPr lvl="1"/>
            <a:r>
              <a:rPr lang="en-US" dirty="0" smtClean="0"/>
              <a:t>Second:	Bims</a:t>
            </a:r>
            <a:endParaRPr lang="en-US" dirty="0"/>
          </a:p>
        </p:txBody>
      </p:sp>
    </p:spTree>
    <p:extLst>
      <p:ext uri="{BB962C8B-B14F-4D97-AF65-F5344CB8AC3E}">
        <p14:creationId xmlns:p14="http://schemas.microsoft.com/office/powerpoint/2010/main" val="33156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To approve the issuance of </a:t>
            </a:r>
            <a:r>
              <a:rPr lang="en-US" dirty="0"/>
              <a:t>the Call for Contributions for 802.16 Metrology SG for Session #</a:t>
            </a:r>
            <a:r>
              <a:rPr lang="en-US" dirty="0" smtClean="0"/>
              <a:t>80 (16-12-0379-00-Gdoc).</a:t>
            </a:r>
            <a:endParaRPr lang="en-US" dirty="0"/>
          </a:p>
          <a:p>
            <a:pPr lvl="1"/>
            <a:r>
              <a:rPr lang="en-US" dirty="0"/>
              <a:t>Mover:		</a:t>
            </a:r>
            <a:r>
              <a:rPr lang="en-US" dirty="0" smtClean="0"/>
              <a:t>Nigam</a:t>
            </a:r>
            <a:endParaRPr lang="en-US" dirty="0"/>
          </a:p>
          <a:p>
            <a:pPr lvl="1"/>
            <a:r>
              <a:rPr lang="en-US" dirty="0"/>
              <a:t>Second:	Bims</a:t>
            </a:r>
          </a:p>
        </p:txBody>
      </p:sp>
    </p:spTree>
    <p:extLst>
      <p:ext uri="{BB962C8B-B14F-4D97-AF65-F5344CB8AC3E}">
        <p14:creationId xmlns:p14="http://schemas.microsoft.com/office/powerpoint/2010/main" val="10132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Next Steps</a:t>
            </a:r>
            <a:endParaRPr lang="en-US" dirty="0"/>
          </a:p>
        </p:txBody>
      </p:sp>
      <p:sp>
        <p:nvSpPr>
          <p:cNvPr id="3" name="Content Placeholder 2"/>
          <p:cNvSpPr>
            <a:spLocks noGrp="1"/>
          </p:cNvSpPr>
          <p:nvPr>
            <p:ph idx="1"/>
          </p:nvPr>
        </p:nvSpPr>
        <p:spPr/>
        <p:txBody>
          <a:bodyPr/>
          <a:lstStyle/>
          <a:p>
            <a:r>
              <a:rPr lang="en-US" sz="2800" dirty="0"/>
              <a:t>Session #80 - </a:t>
            </a:r>
            <a:r>
              <a:rPr lang="en-US" sz="2800" dirty="0" smtClean="0"/>
              <a:t>16-19 </a:t>
            </a:r>
            <a:r>
              <a:rPr lang="en-US" sz="2800" dirty="0"/>
              <a:t>July </a:t>
            </a:r>
            <a:r>
              <a:rPr lang="en-US" sz="2800" dirty="0" smtClean="0"/>
              <a:t>2012 - San </a:t>
            </a:r>
            <a:r>
              <a:rPr lang="en-US" sz="2800" dirty="0"/>
              <a:t>Diego, CA, </a:t>
            </a:r>
            <a:r>
              <a:rPr lang="en-US" sz="2800" dirty="0" smtClean="0"/>
              <a:t>USA</a:t>
            </a:r>
          </a:p>
          <a:p>
            <a:pPr lvl="1"/>
            <a:r>
              <a:rPr lang="en-US" sz="2400" dirty="0" smtClean="0"/>
              <a:t>Continue discussion </a:t>
            </a:r>
            <a:r>
              <a:rPr lang="en-US" sz="2400" dirty="0"/>
              <a:t>of </a:t>
            </a:r>
            <a:r>
              <a:rPr lang="en-US" sz="2400" dirty="0" smtClean="0"/>
              <a:t>“Standardization </a:t>
            </a:r>
            <a:r>
              <a:rPr lang="en-US" sz="2400" dirty="0"/>
              <a:t>of Mobile Broadband Network Performance </a:t>
            </a:r>
            <a:r>
              <a:rPr lang="en-US" sz="2400" dirty="0" smtClean="0"/>
              <a:t>Measurements” PAR</a:t>
            </a:r>
          </a:p>
          <a:p>
            <a:pPr lvl="2"/>
            <a:r>
              <a:rPr lang="en-US" sz="2000" dirty="0" smtClean="0"/>
              <a:t>Assessing Air interface performance issues</a:t>
            </a:r>
          </a:p>
          <a:p>
            <a:pPr lvl="2"/>
            <a:r>
              <a:rPr lang="en-US" sz="2000" dirty="0" smtClean="0"/>
              <a:t>Assessing Last mile (from MS to 1</a:t>
            </a:r>
            <a:r>
              <a:rPr lang="en-US" sz="2000" baseline="30000" dirty="0" smtClean="0"/>
              <a:t>st</a:t>
            </a:r>
            <a:r>
              <a:rPr lang="en-US" sz="2000" dirty="0" smtClean="0"/>
              <a:t> Internet hop) performance</a:t>
            </a:r>
          </a:p>
          <a:p>
            <a:pPr lvl="1"/>
            <a:r>
              <a:rPr lang="en-US" sz="2400" dirty="0" smtClean="0"/>
              <a:t>Investigate other options for metrology projects</a:t>
            </a:r>
          </a:p>
          <a:p>
            <a:pPr lvl="1"/>
            <a:r>
              <a:rPr lang="en-US" sz="2400" dirty="0" smtClean="0"/>
              <a:t>Determine whether or not to request an extension to the term of the AdHoc, noting request from NIST to extend.</a:t>
            </a:r>
          </a:p>
          <a:p>
            <a:pPr marL="457200" lvl="1" indent="0">
              <a:buNone/>
            </a:pPr>
            <a:r>
              <a:rPr lang="en-US" sz="2400" dirty="0" smtClean="0"/>
              <a:t>NOTE:  The WG Chair is considering the feasibility of holding a tutorial on the PAR topic on 16 July 2012.  He is now soliciting speaker volunteers for that tutorial.</a:t>
            </a:r>
            <a:endParaRPr lang="en-US" sz="2400" dirty="0"/>
          </a:p>
        </p:txBody>
      </p:sp>
    </p:spTree>
    <p:extLst>
      <p:ext uri="{BB962C8B-B14F-4D97-AF65-F5344CB8AC3E}">
        <p14:creationId xmlns:p14="http://schemas.microsoft.com/office/powerpoint/2010/main" val="3590424156"/>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616</TotalTime>
  <Words>513</Words>
  <Application>Microsoft Office PowerPoint</Application>
  <PresentationFormat>On-screen Show (4:3)</PresentationFormat>
  <Paragraphs>89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802.16 Metrology SG Closing Report – Session #79 </vt:lpstr>
      <vt:lpstr>Summary of Meetings</vt:lpstr>
      <vt:lpstr>Summary of Input Contributions</vt:lpstr>
      <vt:lpstr>Chair’s Summary of Discussions</vt:lpstr>
      <vt:lpstr>Documents Agreed to Be Recommended for Plenary Approval</vt:lpstr>
      <vt:lpstr>Plenary Approval Motions (1)</vt:lpstr>
      <vt:lpstr>Plenary Approval Motions (2)</vt:lpstr>
      <vt:lpstr>Next Steps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Clifton Barber</cp:lastModifiedBy>
  <cp:revision>92</cp:revision>
  <cp:lastPrinted>1998-02-10T13:28:06Z</cp:lastPrinted>
  <dcterms:created xsi:type="dcterms:W3CDTF">2011-12-30T17:06:23Z</dcterms:created>
  <dcterms:modified xsi:type="dcterms:W3CDTF">2012-05-17T15:47:37Z</dcterms:modified>
</cp:coreProperties>
</file>