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59" r:id="rId1"/>
  </p:sldMasterIdLst>
  <p:notesMasterIdLst>
    <p:notesMasterId r:id="rId35"/>
  </p:notesMasterIdLst>
  <p:handoutMasterIdLst>
    <p:handoutMasterId r:id="rId36"/>
  </p:handoutMasterIdLst>
  <p:sldIdLst>
    <p:sldId id="349" r:id="rId2"/>
    <p:sldId id="256" r:id="rId3"/>
    <p:sldId id="342" r:id="rId4"/>
    <p:sldId id="259" r:id="rId5"/>
    <p:sldId id="306" r:id="rId6"/>
    <p:sldId id="307" r:id="rId7"/>
    <p:sldId id="312" r:id="rId8"/>
    <p:sldId id="343" r:id="rId9"/>
    <p:sldId id="317" r:id="rId10"/>
    <p:sldId id="320" r:id="rId11"/>
    <p:sldId id="348" r:id="rId12"/>
    <p:sldId id="267" r:id="rId13"/>
    <p:sldId id="321" r:id="rId14"/>
    <p:sldId id="322" r:id="rId15"/>
    <p:sldId id="327" r:id="rId16"/>
    <p:sldId id="329" r:id="rId17"/>
    <p:sldId id="331" r:id="rId18"/>
    <p:sldId id="301" r:id="rId19"/>
    <p:sldId id="334" r:id="rId20"/>
    <p:sldId id="302" r:id="rId21"/>
    <p:sldId id="336" r:id="rId22"/>
    <p:sldId id="337" r:id="rId23"/>
    <p:sldId id="340" r:id="rId24"/>
    <p:sldId id="341" r:id="rId25"/>
    <p:sldId id="303" r:id="rId26"/>
    <p:sldId id="297" r:id="rId27"/>
    <p:sldId id="347" r:id="rId28"/>
    <p:sldId id="344" r:id="rId29"/>
    <p:sldId id="345" r:id="rId30"/>
    <p:sldId id="346" r:id="rId31"/>
    <p:sldId id="350" r:id="rId32"/>
    <p:sldId id="318" r:id="rId33"/>
    <p:sldId id="32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D41A73-0BEF-F445-B4FE-96FA5102C6DD}" type="datetimeFigureOut">
              <a:rPr lang="en-US" smtClean="0"/>
              <a:pPr/>
              <a:t>5/16/12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95E471-233E-5B4C-A043-3350E61F508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853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780EA-9C5A-4045-A7D4-209B82410442}" type="datetimeFigureOut">
              <a:rPr lang="en-US" smtClean="0"/>
              <a:pPr/>
              <a:t>5/16/12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340E8-2F91-4C40-BC08-985B657C86F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98082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color of multi-threaded, talk about the </a:t>
            </a:r>
            <a:r>
              <a:rPr lang="en-US" baseline="0" dirty="0" err="1" smtClean="0"/>
              <a:t>expriment</a:t>
            </a:r>
            <a:r>
              <a:rPr lang="en-US" baseline="0" dirty="0" smtClean="0"/>
              <a:t> first, axes, then single threaded, then results </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a:t>
            </a:r>
            <a:r>
              <a:rPr lang="en-US" dirty="0" err="1" smtClean="0"/>
              <a:t>comcast</a:t>
            </a:r>
            <a:r>
              <a:rPr lang="en-US" dirty="0" smtClean="0"/>
              <a:t> </a:t>
            </a:r>
            <a:r>
              <a:rPr lang="en-US" dirty="0" err="1" smtClean="0"/>
              <a:t>rfc</a:t>
            </a:r>
            <a:r>
              <a:rPr lang="en-US" dirty="0" smtClean="0"/>
              <a:t> (in paper). Think</a:t>
            </a:r>
            <a:r>
              <a:rPr lang="en-US" baseline="0" dirty="0" smtClean="0"/>
              <a:t> about title</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token buckets after first user, don’t have to talk about </a:t>
            </a:r>
            <a:r>
              <a:rPr lang="en-US" dirty="0" err="1" smtClean="0"/>
              <a:t>numbrs</a:t>
            </a:r>
            <a:r>
              <a:rPr lang="en-US" dirty="0" smtClean="0"/>
              <a:t> for others, just explain they’re different</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Schematic</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bullet</a:t>
            </a:r>
            <a:r>
              <a:rPr lang="en-US" baseline="0" dirty="0" smtClean="0"/>
              <a:t> , have patterns for </a:t>
            </a:r>
            <a:r>
              <a:rPr lang="en-US" baseline="0" dirty="0" err="1" smtClean="0"/>
              <a:t>cab;le/dsl</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Messages, codeword, chunks</a:t>
            </a:r>
          </a:p>
          <a:p>
            <a:r>
              <a:rPr lang="en-US" dirty="0" smtClean="0"/>
              <a:t>Remove reassembly animation, show</a:t>
            </a:r>
            <a:r>
              <a:rPr lang="en-US" baseline="0" dirty="0" smtClean="0"/>
              <a:t> extra delay</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 </a:t>
            </a:r>
            <a:r>
              <a:rPr lang="en-US" dirty="0" err="1" smtClean="0"/>
              <a:t>degradataion</a:t>
            </a:r>
            <a:r>
              <a:rPr lang="en-US" dirty="0" smtClean="0"/>
              <a:t> can happen even at router; people tend to blame </a:t>
            </a:r>
            <a:r>
              <a:rPr lang="en-US" dirty="0" err="1" smtClean="0"/>
              <a:t>isps</a:t>
            </a:r>
            <a:endParaRPr lang="en-US" dirty="0" smtClean="0"/>
          </a:p>
          <a:p>
            <a:r>
              <a:rPr lang="en-US" dirty="0" smtClean="0"/>
              <a:t>Also</a:t>
            </a:r>
            <a:r>
              <a:rPr lang="en-US" baseline="0" dirty="0" smtClean="0"/>
              <a:t> talk about how easy it is to see this effect, someone uploading stuff in the home </a:t>
            </a:r>
            <a:r>
              <a:rPr lang="en-US" baseline="0" dirty="0" err="1" smtClean="0"/>
              <a:t>netwrk</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1144588" y="693738"/>
            <a:ext cx="4567237" cy="3427412"/>
          </a:xfrm>
        </p:spPr>
      </p:sp>
      <p:sp>
        <p:nvSpPr>
          <p:cNvPr id="5939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 Meeting Notes (8/12/11 11:52) -----</a:t>
            </a:r>
          </a:p>
          <a:p>
            <a:r>
              <a:rPr lang="en-US">
                <a:ea typeface="ＭＳ Ｐゴシック" charset="0"/>
                <a:cs typeface="ＭＳ Ｐゴシック" charset="0"/>
              </a:rPr>
              <a:t>managed home area network service/business.</a:t>
            </a:r>
          </a:p>
          <a:p>
            <a:r>
              <a:rPr lang="en-US">
                <a:ea typeface="ＭＳ Ｐゴシック" charset="0"/>
                <a:cs typeface="ＭＳ Ｐゴシック" charset="0"/>
              </a:rPr>
              <a:t>helping users set up their own home network inside their home.</a:t>
            </a:r>
          </a:p>
          <a:p>
            <a:r>
              <a:rPr lang="en-US">
                <a:ea typeface="ＭＳ Ｐゴシック" charset="0"/>
                <a:cs typeface="ＭＳ Ｐゴシック" charset="0"/>
              </a:rPr>
              <a:t>almost everyone for whom they've installed service has had to upgrade their router</a:t>
            </a:r>
          </a:p>
          <a:p>
            <a:r>
              <a:rPr lang="en-US">
                <a:ea typeface="ＭＳ Ｐゴシック" charset="0"/>
                <a:cs typeface="ＭＳ Ｐゴシック" charset="0"/>
              </a:rPr>
              <a:t>lots of proactive maintenance on a home visit</a:t>
            </a:r>
          </a:p>
          <a:p>
            <a:endParaRPr lang="en-US">
              <a:ea typeface="ＭＳ Ｐゴシック" charset="0"/>
              <a:cs typeface="ＭＳ Ｐゴシック" charset="0"/>
            </a:endParaRPr>
          </a:p>
          <a:p>
            <a:r>
              <a:rPr lang="en-US">
                <a:ea typeface="ＭＳ Ｐゴシック" charset="0"/>
                <a:cs typeface="ＭＳ Ｐゴシック" charset="0"/>
              </a:rPr>
              <a:t>all the way to the host (spyware protection).  should they?  they are in discussions as to how far they should go into the home.</a:t>
            </a:r>
          </a:p>
          <a:p>
            <a:endParaRPr lang="en-US">
              <a:ea typeface="ＭＳ Ｐゴシック" charset="0"/>
              <a:cs typeface="ＭＳ Ｐゴシック" charset="0"/>
            </a:endParaRPr>
          </a:p>
          <a:p>
            <a:r>
              <a:rPr lang="en-US">
                <a:ea typeface="ＭＳ Ｐゴシック" charset="0"/>
                <a:cs typeface="ＭＳ Ｐゴシック" charset="0"/>
              </a:rPr>
              <a:t>blacklisting/automated prevention running on the router itself.  real-time blacklisting.  epb currently uses websense cloud-based service.</a:t>
            </a: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IPv6 to the home may happen soon.  company will move over in the first of the year (corporate).  routers on the GPON network being upgraded to support IPv6</a:t>
            </a:r>
          </a:p>
          <a:p>
            <a:endParaRPr lang="en-US">
              <a:ea typeface="ＭＳ Ｐゴシック" charset="0"/>
              <a:cs typeface="ＭＳ Ｐゴシック" charset="0"/>
            </a:endParaRPr>
          </a:p>
          <a:p>
            <a:r>
              <a:rPr lang="en-US">
                <a:ea typeface="ＭＳ Ｐゴシック" charset="0"/>
                <a:cs typeface="ＭＳ Ｐゴシック" charset="0"/>
              </a:rPr>
              <a:t>Security: seeing where connections are coming in from</a:t>
            </a:r>
          </a:p>
          <a:p>
            <a:endParaRPr lang="en-US">
              <a:ea typeface="ＭＳ Ｐゴシック" charset="0"/>
              <a:cs typeface="ＭＳ Ｐゴシック" charset="0"/>
            </a:endParaRPr>
          </a:p>
          <a:p>
            <a:r>
              <a:rPr lang="en-US">
                <a:ea typeface="ＭＳ Ｐゴシック" charset="0"/>
                <a:cs typeface="ＭＳ Ｐゴシック" charset="0"/>
              </a:rPr>
              <a:t>from a customer perception perspective, how do you subtly make sure the customer knows that the problem is internal so that they don't blame the ISP</a:t>
            </a:r>
          </a:p>
          <a:p>
            <a:endParaRPr lang="en-US">
              <a:ea typeface="ＭＳ Ｐゴシック" charset="0"/>
              <a:cs typeface="ＭＳ Ｐゴシック" charset="0"/>
            </a:endParaRPr>
          </a:p>
          <a:p>
            <a:r>
              <a:rPr lang="en-US">
                <a:ea typeface="ＭＳ Ｐゴシック" charset="0"/>
                <a:cs typeface="ＭＳ Ｐゴシック" charset="0"/>
              </a:rPr>
              <a:t>smart grid: what is going on in the house?  service lines in the fuse box uses power line carrier.  current transformers on lines expose different patterns of usage and alert the customer before they get a giant bill.  not yet looking at individual devices.</a:t>
            </a:r>
          </a:p>
          <a:p>
            <a:endParaRPr lang="en-US">
              <a:ea typeface="ＭＳ Ｐゴシック" charset="0"/>
              <a:cs typeface="ＭＳ Ｐゴシック" charset="0"/>
            </a:endParaRPr>
          </a:p>
          <a:p>
            <a:r>
              <a:rPr lang="en-US">
                <a:ea typeface="ＭＳ Ｐゴシック" charset="0"/>
                <a:cs typeface="ＭＳ Ｐゴシック" charset="0"/>
              </a:rPr>
              <a:t>how much effort is a customer willing to put in to monitor the usage?  heavy hitters use most of the electricity.  trends: tail on small device consumption is long and getting longer.  the heavy hitters have made efforts to become more energy efficient.  encouraging time-shifting of activities through time-of-use rates... but not everyone will want to go there.  intiial things: water heater (switch to cycle during peak times; run hotter than normal during off-peak, etc.), A/C, dryer, refrigerator. *controlled cycling*: a control to every one of these things + management + priorities to ensure that no more than two of these were on at a time.</a:t>
            </a:r>
          </a:p>
          <a:p>
            <a:endParaRPr lang="en-US">
              <a:ea typeface="ＭＳ Ｐゴシック" charset="0"/>
              <a:cs typeface="ＭＳ Ｐゴシック" charset="0"/>
            </a:endParaRPr>
          </a:p>
          <a:p>
            <a:r>
              <a:rPr lang="en-US">
                <a:ea typeface="ＭＳ Ｐゴシック" charset="0"/>
                <a:cs typeface="ＭＳ Ｐゴシック" charset="0"/>
              </a:rPr>
              <a:t>peak time is around 5-6p (everyting is on, from home to work... AC is all on, etc.)</a:t>
            </a:r>
          </a:p>
          <a:p>
            <a:endParaRPr lang="en-US">
              <a:ea typeface="ＭＳ Ｐゴシック" charset="0"/>
              <a:cs typeface="ＭＳ Ｐゴシック" charset="0"/>
            </a:endParaRPr>
          </a:p>
          <a:p>
            <a:r>
              <a:rPr lang="en-US">
                <a:ea typeface="ＭＳ Ｐゴシック" charset="0"/>
                <a:cs typeface="ＭＳ Ｐゴシック" charset="0"/>
              </a:rPr>
              <a:t>people don't think about electricity usage.  how do we do certain things behind the scenes without compromising their experiences.  use X-10 or Zigbee or Z-Wave technology to control home appliances</a:t>
            </a:r>
          </a:p>
          <a:p>
            <a:endParaRPr lang="en-US">
              <a:ea typeface="ＭＳ Ｐゴシック" charset="0"/>
              <a:cs typeface="ＭＳ Ｐゴシック" charset="0"/>
            </a:endParaRPr>
          </a:p>
          <a:p>
            <a:r>
              <a:rPr lang="en-US">
                <a:ea typeface="ＭＳ Ｐゴシック" charset="0"/>
                <a:cs typeface="ＭＳ Ｐゴシック" charset="0"/>
              </a:rPr>
              <a:t>EPB: customers pay different rates when they go over 1Gbps.</a:t>
            </a:r>
          </a:p>
          <a:p>
            <a:r>
              <a:rPr lang="en-US">
                <a:ea typeface="ＭＳ Ｐゴシック" charset="0"/>
                <a:cs typeface="ＭＳ Ｐゴシック" charset="0"/>
              </a:rPr>
              <a:t>----- Meeting Notes (8/12/11 12:22) -----</a:t>
            </a:r>
          </a:p>
          <a:p>
            <a:r>
              <a:rPr lang="en-US">
                <a:ea typeface="ＭＳ Ｐゴシック" charset="0"/>
                <a:cs typeface="ＭＳ Ｐゴシック" charset="0"/>
              </a:rPr>
              <a:t>the minute you start layering in rate structures, people will be forced to have better monitoring, QoS tools, functions, etc.</a:t>
            </a:r>
          </a:p>
          <a:p>
            <a:endParaRPr lang="en-US">
              <a:ea typeface="ＭＳ Ｐゴシック" charset="0"/>
              <a:cs typeface="ＭＳ Ｐゴシック" charset="0"/>
            </a:endParaRPr>
          </a:p>
          <a:p>
            <a:r>
              <a:rPr lang="en-US">
                <a:ea typeface="ＭＳ Ｐゴシック" charset="0"/>
                <a:cs typeface="ＭＳ Ｐゴシック" charset="0"/>
              </a:rPr>
              <a:t>EPB service tiers: 30, 50, 100, 1G</a:t>
            </a:r>
          </a:p>
          <a:p>
            <a:endParaRPr lang="en-US">
              <a:ea typeface="ＭＳ Ｐゴシック" charset="0"/>
              <a:cs typeface="ＭＳ Ｐゴシック" charset="0"/>
            </a:endParaRPr>
          </a:p>
          <a:p>
            <a:r>
              <a:rPr lang="en-US">
                <a:ea typeface="ＭＳ Ｐゴシック" charset="0"/>
                <a:cs typeface="ＭＳ Ｐゴシック" charset="0"/>
              </a:rPr>
              <a:t>idea: show off what you have to the consumers (EPB is proud of their service)</a:t>
            </a:r>
          </a:p>
          <a:p>
            <a:endParaRPr lang="en-US">
              <a:ea typeface="ＭＳ Ｐゴシック" charset="0"/>
              <a:cs typeface="ＭＳ Ｐゴシック" charset="0"/>
            </a:endParaRPr>
          </a:p>
          <a:p>
            <a:r>
              <a:rPr lang="en-US">
                <a:ea typeface="ＭＳ Ｐゴシック" charset="0"/>
                <a:cs typeface="ＭＳ Ｐゴシック" charset="0"/>
              </a:rPr>
              <a:t>what types of applications for the home area network?</a:t>
            </a:r>
          </a:p>
          <a:p>
            <a:r>
              <a:rPr lang="en-US">
                <a:ea typeface="ＭＳ Ｐゴシック" charset="0"/>
                <a:cs typeface="ＭＳ Ｐゴシック" charset="0"/>
              </a:rPr>
              <a:t>- need to decide where services stop.  once that decision is made, the applications will become a little more clear</a:t>
            </a:r>
          </a:p>
          <a:p>
            <a:r>
              <a:rPr lang="en-US">
                <a:ea typeface="ＭＳ Ｐゴシック" charset="0"/>
                <a:cs typeface="ＭＳ Ｐゴシック" charset="0"/>
              </a:rPr>
              <a:t>- convergence of consumer electronics devices --&gt; device management in the home</a:t>
            </a:r>
          </a:p>
          <a:p>
            <a:r>
              <a:rPr lang="en-US">
                <a:ea typeface="ＭＳ Ｐゴシック" charset="0"/>
                <a:cs typeface="ＭＳ Ｐゴシック" charset="0"/>
              </a:rPr>
              <a:t>- diagnostics/troubleshooting (where is the problem? internal vs. ISP).  cloud-based management. visibility into the home.</a:t>
            </a:r>
          </a:p>
          <a:p>
            <a:r>
              <a:rPr lang="en-US">
                <a:ea typeface="ＭＳ Ｐゴシック" charset="0"/>
                <a:cs typeface="ＭＳ Ｐゴシック" charset="0"/>
              </a:rPr>
              <a:t>- performance monitoring</a:t>
            </a:r>
          </a:p>
          <a:p>
            <a:r>
              <a:rPr lang="en-US">
                <a:ea typeface="ＭＳ Ｐゴシック" charset="0"/>
                <a:cs typeface="ＭＳ Ｐゴシック" charset="0"/>
              </a:rPr>
              <a:t>- security</a:t>
            </a:r>
          </a:p>
        </p:txBody>
      </p:sp>
      <p:sp>
        <p:nvSpPr>
          <p:cNvPr id="59395" name="Slide Number Placeholder 3"/>
          <p:cNvSpPr>
            <a:spLocks noGrp="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a:tabLst>
                <a:tab pos="649628" algn="l"/>
                <a:tab pos="1299256" algn="l"/>
                <a:tab pos="1948884" algn="l"/>
                <a:tab pos="2598511" algn="l"/>
              </a:tabLst>
              <a:defRPr sz="2200">
                <a:solidFill>
                  <a:schemeClr val="tx1"/>
                </a:solidFill>
                <a:latin typeface="Arial" charset="0"/>
                <a:ea typeface="ＭＳ Ｐゴシック" charset="0"/>
                <a:cs typeface="ＭＳ Ｐゴシック" charset="0"/>
              </a:defRPr>
            </a:lvl1pPr>
            <a:lvl2pPr eaLnBrk="0">
              <a:tabLst>
                <a:tab pos="649628" algn="l"/>
                <a:tab pos="1299256" algn="l"/>
                <a:tab pos="1948884" algn="l"/>
                <a:tab pos="2598511" algn="l"/>
              </a:tabLst>
              <a:defRPr sz="2200">
                <a:solidFill>
                  <a:schemeClr val="tx1"/>
                </a:solidFill>
                <a:latin typeface="Arial" charset="0"/>
                <a:ea typeface="ＭＳ Ｐゴシック" charset="0"/>
              </a:defRPr>
            </a:lvl2pPr>
            <a:lvl3pPr eaLnBrk="0">
              <a:tabLst>
                <a:tab pos="649628" algn="l"/>
                <a:tab pos="1299256" algn="l"/>
                <a:tab pos="1948884" algn="l"/>
                <a:tab pos="2598511" algn="l"/>
              </a:tabLst>
              <a:defRPr sz="2200">
                <a:solidFill>
                  <a:schemeClr val="tx1"/>
                </a:solidFill>
                <a:latin typeface="Arial" charset="0"/>
                <a:ea typeface="ＭＳ Ｐゴシック" charset="0"/>
              </a:defRPr>
            </a:lvl3pPr>
            <a:lvl4pPr eaLnBrk="0">
              <a:tabLst>
                <a:tab pos="649628" algn="l"/>
                <a:tab pos="1299256" algn="l"/>
                <a:tab pos="1948884" algn="l"/>
                <a:tab pos="2598511" algn="l"/>
              </a:tabLst>
              <a:defRPr sz="2200">
                <a:solidFill>
                  <a:schemeClr val="tx1"/>
                </a:solidFill>
                <a:latin typeface="Arial" charset="0"/>
                <a:ea typeface="ＭＳ Ｐゴシック" charset="0"/>
              </a:defRPr>
            </a:lvl4pPr>
            <a:lvl5pPr eaLnBrk="0">
              <a:tabLst>
                <a:tab pos="649628" algn="l"/>
                <a:tab pos="1299256" algn="l"/>
                <a:tab pos="1948884" algn="l"/>
                <a:tab pos="2598511" algn="l"/>
              </a:tabLst>
              <a:defRPr sz="2200">
                <a:solidFill>
                  <a:schemeClr val="tx1"/>
                </a:solidFill>
                <a:latin typeface="Arial" charset="0"/>
                <a:ea typeface="ＭＳ Ｐゴシック"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9pPr>
          </a:lstStyle>
          <a:p>
            <a:pPr eaLnBrk="1"/>
            <a:fld id="{67A29DCA-6443-EB44-9EBE-0AE30A5DB0EE}" type="slidenum">
              <a:rPr lang="en-US" sz="1300">
                <a:solidFill>
                  <a:srgbClr val="000000"/>
                </a:solidFill>
                <a:latin typeface="Times New Roman" charset="0"/>
                <a:cs typeface="DejaVu Sans" charset="0"/>
              </a:rPr>
              <a:pPr eaLnBrk="1"/>
              <a:t>3</a:t>
            </a:fld>
            <a:endParaRPr lang="en-US" sz="1300">
              <a:solidFill>
                <a:srgbClr val="000000"/>
              </a:solidFill>
              <a:latin typeface="Times New Roman" charset="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know how broadband</a:t>
            </a:r>
            <a:r>
              <a:rPr lang="en-US" baseline="0" dirty="0" smtClean="0"/>
              <a:t> networks perform;</a:t>
            </a:r>
            <a:r>
              <a:rPr lang="en-US" dirty="0" smtClean="0"/>
              <a:t> even notion</a:t>
            </a:r>
            <a:r>
              <a:rPr lang="en-US" baseline="0" dirty="0" smtClean="0"/>
              <a:t> of </a:t>
            </a:r>
            <a:r>
              <a:rPr lang="en-US" dirty="0" smtClean="0"/>
              <a:t>performance not well</a:t>
            </a:r>
            <a:r>
              <a:rPr lang="en-US" baseline="0" dirty="0" smtClean="0"/>
              <a:t> understood; </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challenges in getting accurate, representative measurements from end-hosts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bullet,</a:t>
            </a:r>
            <a:r>
              <a:rPr lang="en-US" baseline="0" dirty="0" smtClean="0"/>
              <a:t> practice timing</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a:tabLst>
                <a:tab pos="649628" algn="l"/>
                <a:tab pos="1299256" algn="l"/>
                <a:tab pos="1948884" algn="l"/>
                <a:tab pos="2598511" algn="l"/>
              </a:tabLst>
              <a:defRPr sz="2200">
                <a:solidFill>
                  <a:schemeClr val="tx1"/>
                </a:solidFill>
                <a:latin typeface="Arial" charset="0"/>
                <a:ea typeface="ＭＳ Ｐゴシック" charset="0"/>
                <a:cs typeface="ＭＳ Ｐゴシック" charset="0"/>
              </a:defRPr>
            </a:lvl1pPr>
            <a:lvl2pPr eaLnBrk="0">
              <a:tabLst>
                <a:tab pos="649628" algn="l"/>
                <a:tab pos="1299256" algn="l"/>
                <a:tab pos="1948884" algn="l"/>
                <a:tab pos="2598511" algn="l"/>
              </a:tabLst>
              <a:defRPr sz="2200">
                <a:solidFill>
                  <a:schemeClr val="tx1"/>
                </a:solidFill>
                <a:latin typeface="Arial" charset="0"/>
                <a:ea typeface="ＭＳ Ｐゴシック" charset="0"/>
              </a:defRPr>
            </a:lvl2pPr>
            <a:lvl3pPr eaLnBrk="0">
              <a:tabLst>
                <a:tab pos="649628" algn="l"/>
                <a:tab pos="1299256" algn="l"/>
                <a:tab pos="1948884" algn="l"/>
                <a:tab pos="2598511" algn="l"/>
              </a:tabLst>
              <a:defRPr sz="2200">
                <a:solidFill>
                  <a:schemeClr val="tx1"/>
                </a:solidFill>
                <a:latin typeface="Arial" charset="0"/>
                <a:ea typeface="ＭＳ Ｐゴシック" charset="0"/>
              </a:defRPr>
            </a:lvl3pPr>
            <a:lvl4pPr eaLnBrk="0">
              <a:tabLst>
                <a:tab pos="649628" algn="l"/>
                <a:tab pos="1299256" algn="l"/>
                <a:tab pos="1948884" algn="l"/>
                <a:tab pos="2598511" algn="l"/>
              </a:tabLst>
              <a:defRPr sz="2200">
                <a:solidFill>
                  <a:schemeClr val="tx1"/>
                </a:solidFill>
                <a:latin typeface="Arial" charset="0"/>
                <a:ea typeface="ＭＳ Ｐゴシック" charset="0"/>
              </a:defRPr>
            </a:lvl4pPr>
            <a:lvl5pPr eaLnBrk="0">
              <a:tabLst>
                <a:tab pos="649628" algn="l"/>
                <a:tab pos="1299256" algn="l"/>
                <a:tab pos="1948884" algn="l"/>
                <a:tab pos="2598511" algn="l"/>
              </a:tabLst>
              <a:defRPr sz="2200">
                <a:solidFill>
                  <a:schemeClr val="tx1"/>
                </a:solidFill>
                <a:latin typeface="Arial" charset="0"/>
                <a:ea typeface="ＭＳ Ｐゴシック"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tx1"/>
                </a:solidFill>
                <a:latin typeface="Arial" charset="0"/>
                <a:ea typeface="ＭＳ Ｐゴシック" charset="0"/>
              </a:defRPr>
            </a:lvl9pPr>
          </a:lstStyle>
          <a:p>
            <a:pPr eaLnBrk="1"/>
            <a:fld id="{06B03EC8-94D8-BC43-8201-D4010B7E0A7C}" type="slidenum">
              <a:rPr lang="en-US" sz="1300">
                <a:solidFill>
                  <a:srgbClr val="000000"/>
                </a:solidFill>
                <a:latin typeface="Times New Roman" charset="0"/>
                <a:cs typeface="DejaVu Sans" charset="0"/>
              </a:rPr>
              <a:pPr eaLnBrk="1"/>
              <a:t>8</a:t>
            </a:fld>
            <a:endParaRPr lang="en-US" sz="1300">
              <a:solidFill>
                <a:srgbClr val="000000"/>
              </a:solidFill>
              <a:latin typeface="Times New Roman" charset="0"/>
              <a:cs typeface="DejaVu Sans" charset="0"/>
            </a:endParaRPr>
          </a:p>
        </p:txBody>
      </p:sp>
      <p:sp>
        <p:nvSpPr>
          <p:cNvPr id="55299" name="Text Box 1"/>
          <p:cNvSpPr>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p:spPr>
      </p:sp>
      <p:sp>
        <p:nvSpPr>
          <p:cNvPr id="55300" name="Text Box 2"/>
          <p:cNvSpPr>
            <a:spLocks noGrp="1" noChangeArrowheads="1"/>
          </p:cNvSpPr>
          <p:nvPr>
            <p:ph type="body" idx="1"/>
          </p:nvPr>
        </p:nvSpPr>
        <p:spPr>
          <a:xfrm>
            <a:off x="684960" y="4342535"/>
            <a:ext cx="5486680" cy="4114511"/>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slide before this that</a:t>
            </a:r>
            <a:r>
              <a:rPr lang="en-US" baseline="0" dirty="0" smtClean="0"/>
              <a:t> highlights all results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slide before this that</a:t>
            </a:r>
            <a:r>
              <a:rPr lang="en-US" baseline="0" dirty="0" smtClean="0"/>
              <a:t> highlights all results</a:t>
            </a:r>
            <a:endParaRPr lang="en-US" dirty="0"/>
          </a:p>
        </p:txBody>
      </p:sp>
      <p:sp>
        <p:nvSpPr>
          <p:cNvPr id="4" name="Slide Number Placeholder 3"/>
          <p:cNvSpPr>
            <a:spLocks noGrp="1"/>
          </p:cNvSpPr>
          <p:nvPr>
            <p:ph type="sldNum" sz="quarter" idx="10"/>
          </p:nvPr>
        </p:nvSpPr>
        <p:spPr/>
        <p:txBody>
          <a:bodyPr/>
          <a:lstStyle/>
          <a:p>
            <a:fld id="{01E340E8-2F91-4C40-BC08-985B657C86F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itle Placeholder 1"/>
          <p:cNvSpPr>
            <a:spLocks noGrp="1"/>
          </p:cNvSpPr>
          <p:nvPr>
            <p:ph type="title"/>
          </p:nvPr>
        </p:nvSpPr>
        <p:spPr>
          <a:xfrm>
            <a:off x="1616300" y="152400"/>
            <a:ext cx="732196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331B490E-306A-2248-B81C-93E0033DB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9E29E33-B620-47F9-BB04-8846C2A5AF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BC6FF078-76AE-7F42-84BC-B76BAC109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t>Broadband Internet Performance: A View from the Gateway              NANOG 53, Philadelphia, PA, October 2011</a:t>
            </a:r>
            <a:endParaRPr lang="en-US" dirty="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49"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236" TargetMode="External"/><Relationship Id="rId4" Type="http://schemas.openxmlformats.org/officeDocument/2006/relationships/hyperlink" Target="http://standards.ieee.org/guides/opman/sect6.html%236.3" TargetMode="External"/><Relationship Id="rId5" Type="http://schemas.openxmlformats.org/officeDocument/2006/relationships/hyperlink" Target="http://standards.ieee.org/board/pat/pat-material.html" TargetMode="External"/><Relationship Id="rId6" Type="http://schemas.openxmlformats.org/officeDocument/2006/relationships/hyperlink" Target="http://standards.ieee.org/board/pat" TargetMode="External"/><Relationship Id="rId1" Type="http://schemas.openxmlformats.org/officeDocument/2006/relationships/slideLayout" Target="../slideLayouts/slideLayout7.xml"/><Relationship Id="rId2" Type="http://schemas.openxmlformats.org/officeDocument/2006/relationships/hyperlink" Target="http://ieee802.org/16/submit.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o.gl/VHuh4" TargetMode="Externa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ithub.com/bismark-dev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rojectbismark.github.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projectbismark.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5709255"/>
          </a:xfrm>
          <a:prstGeom prst="rect">
            <a:avLst/>
          </a:prstGeom>
          <a:noFill/>
          <a:ln w="12700">
            <a:noFill/>
            <a:miter lim="800000"/>
            <a:headEnd type="none" w="sm" len="sm"/>
            <a:tailEnd type="none" w="sm" len="sm"/>
          </a:ln>
        </p:spPr>
        <p:txBody>
          <a:bodyPr>
            <a:prstTxWarp prst="textNoShape">
              <a:avLst/>
            </a:prstTxWarp>
            <a:spAutoFit/>
          </a:bodyPr>
          <a:lstStyle/>
          <a:p>
            <a:pPr marL="342900" lvl="1" algn="ctr" defTabSz="1016000"/>
            <a:r>
              <a:rPr lang="en-US" sz="1600" b="1" dirty="0" smtClean="0">
                <a:latin typeface="Times" pitchFamily="1" charset="0"/>
              </a:rPr>
              <a:t>Broadband Internet Performance: A View from the Gateway</a:t>
            </a:r>
          </a:p>
          <a:p>
            <a:pPr marL="114300" algn="ctr" defTabSz="1016000"/>
            <a:endParaRPr lang="en-US" sz="1600" dirty="0" smtClean="0">
              <a:latin typeface="Times" pitchFamily="1" charset="0"/>
            </a:endParaRPr>
          </a:p>
          <a:p>
            <a:pPr marL="114300" defTabSz="1016000"/>
            <a:r>
              <a:rPr lang="en-US" sz="1600" dirty="0" smtClean="0">
                <a:latin typeface="Times" pitchFamily="1" charset="0"/>
              </a:rPr>
              <a:t>Document </a:t>
            </a:r>
            <a:r>
              <a:rPr lang="en-US" sz="1600" dirty="0">
                <a:latin typeface="Times" pitchFamily="1" charset="0"/>
              </a:rPr>
              <a:t>Number:</a:t>
            </a:r>
            <a:endParaRPr lang="en-US" sz="1600" dirty="0" smtClean="0">
              <a:latin typeface="Times" pitchFamily="1" charset="0"/>
            </a:endParaRPr>
          </a:p>
          <a:p>
            <a:pPr marL="342900" lvl="1" defTabSz="1016000"/>
            <a:r>
              <a:rPr lang="en-US" sz="1600" dirty="0" smtClean="0">
                <a:latin typeface="Times" pitchFamily="1" charset="0"/>
              </a:rPr>
              <a:t>IEEE </a:t>
            </a:r>
            <a:r>
              <a:rPr lang="en-US" sz="1600" dirty="0">
                <a:latin typeface="Times" pitchFamily="1" charset="0"/>
              </a:rPr>
              <a:t>802.16</a:t>
            </a:r>
            <a:r>
              <a:rPr lang="en-US" sz="1600" dirty="0" smtClean="0">
                <a:latin typeface="Times" pitchFamily="1" charset="0"/>
              </a:rPr>
              <a:t>-12-0373-</a:t>
            </a:r>
            <a:r>
              <a:rPr lang="en-US" sz="1600" dirty="0" smtClean="0">
                <a:latin typeface="Times" pitchFamily="1" charset="0"/>
              </a:rPr>
              <a:t>01-</a:t>
            </a:r>
            <a:r>
              <a:rPr lang="en-US" sz="1600" dirty="0" smtClean="0">
                <a:latin typeface="Times" pitchFamily="1" charset="0"/>
              </a:rPr>
              <a:t>Smet”</a:t>
            </a:r>
            <a:r>
              <a:rPr lang="en-US" sz="1600" dirty="0">
                <a:latin typeface="Times" pitchFamily="1" charset="0"/>
              </a:rPr>
              <a:t>, per</a:t>
            </a:r>
            <a:r>
              <a:rPr lang="en-US" sz="1600" dirty="0" smtClean="0">
                <a:latin typeface="Times" pitchFamily="1" charset="0"/>
              </a:rPr>
              <a:t> &lt;</a:t>
            </a:r>
            <a:r>
              <a:rPr lang="en-US" sz="1600" dirty="0" smtClean="0">
                <a:latin typeface="Times" pitchFamily="1" charset="0"/>
                <a:hlinkClick r:id="rId2"/>
              </a:rPr>
              <a:t>http</a:t>
            </a:r>
            <a:r>
              <a:rPr lang="en-US" sz="1600" dirty="0">
                <a:latin typeface="Times" pitchFamily="1" charset="0"/>
                <a:hlinkClick r:id="rId2"/>
              </a:rPr>
              <a:t>://ieee802.org/16/</a:t>
            </a:r>
            <a:r>
              <a:rPr lang="en-US" sz="1600" dirty="0" smtClean="0">
                <a:latin typeface="Times" pitchFamily="1" charset="0"/>
                <a:hlinkClick r:id="rId2"/>
              </a:rPr>
              <a:t>submit.html</a:t>
            </a:r>
            <a:r>
              <a:rPr lang="en-US" sz="1600" dirty="0" smtClean="0">
                <a:latin typeface="Times" pitchFamily="1" charset="0"/>
              </a:rPr>
              <a:t>&gt;</a:t>
            </a:r>
          </a:p>
          <a:p>
            <a:pPr marL="114300" defTabSz="1016000"/>
            <a:r>
              <a:rPr lang="en-US" sz="1600" dirty="0">
                <a:latin typeface="Times" pitchFamily="1" charset="0"/>
              </a:rPr>
              <a:t>Date Submitted:</a:t>
            </a:r>
            <a:endParaRPr lang="en-US" sz="1600" dirty="0" smtClean="0">
              <a:latin typeface="Times" pitchFamily="1" charset="0"/>
            </a:endParaRPr>
          </a:p>
          <a:p>
            <a:pPr marL="342900" lvl="1" defTabSz="1016000"/>
            <a:r>
              <a:rPr lang="en-US" sz="1600" dirty="0" smtClean="0">
                <a:latin typeface="Times" pitchFamily="1" charset="0"/>
              </a:rPr>
              <a:t>2012</a:t>
            </a:r>
            <a:r>
              <a:rPr lang="en-US" sz="1600" dirty="0">
                <a:latin typeface="Times" pitchFamily="1" charset="0"/>
              </a:rPr>
              <a:t>-</a:t>
            </a:r>
            <a:r>
              <a:rPr lang="en-US" sz="1600" dirty="0" smtClean="0">
                <a:latin typeface="Times" pitchFamily="1" charset="0"/>
              </a:rPr>
              <a:t>05-16</a:t>
            </a:r>
          </a:p>
          <a:p>
            <a:pPr marL="114300" defTabSz="1016000"/>
            <a:r>
              <a:rPr lang="en-US" sz="1600" dirty="0">
                <a:latin typeface="Times" pitchFamily="1" charset="0"/>
              </a:rPr>
              <a:t>Source:</a:t>
            </a:r>
            <a:endParaRPr lang="en-US" sz="1600" dirty="0" smtClean="0">
              <a:latin typeface="Times" pitchFamily="1" charset="0"/>
            </a:endParaRPr>
          </a:p>
          <a:p>
            <a:pPr marL="342900" lvl="1" defTabSz="1016000"/>
            <a:r>
              <a:rPr lang="en-US" sz="1600" dirty="0" smtClean="0">
                <a:latin typeface="Times" pitchFamily="1" charset="0"/>
              </a:rPr>
              <a:t>Nick </a:t>
            </a:r>
            <a:r>
              <a:rPr lang="en-US" sz="1600" dirty="0" err="1" smtClean="0">
                <a:latin typeface="Times" pitchFamily="1" charset="0"/>
              </a:rPr>
              <a:t>Feamster</a:t>
            </a:r>
            <a:r>
              <a:rPr lang="en-US" sz="1600" dirty="0" smtClean="0">
                <a:latin typeface="Times" pitchFamily="1" charset="0"/>
              </a:rPr>
              <a:t>	</a:t>
            </a:r>
            <a:r>
              <a:rPr lang="en-US" sz="1600" dirty="0">
                <a:latin typeface="Times" pitchFamily="1" charset="0"/>
              </a:rPr>
              <a:t>	</a:t>
            </a:r>
            <a:r>
              <a:rPr lang="en-US" sz="1600" dirty="0" smtClean="0">
                <a:latin typeface="Times" pitchFamily="1" charset="0"/>
              </a:rPr>
              <a:t>	</a:t>
            </a:r>
          </a:p>
          <a:p>
            <a:pPr marL="342900" lvl="1" defTabSz="1016000"/>
            <a:r>
              <a:rPr lang="en-US" sz="1600" dirty="0" smtClean="0">
                <a:latin typeface="Times" pitchFamily="1" charset="0"/>
              </a:rPr>
              <a:t>Georgia Institute of Technology		E</a:t>
            </a:r>
            <a:r>
              <a:rPr lang="en-US" sz="1600" dirty="0">
                <a:latin typeface="Times" pitchFamily="1" charset="0"/>
              </a:rPr>
              <a:t>-mail</a:t>
            </a:r>
            <a:r>
              <a:rPr lang="en-US" sz="1600" dirty="0" smtClean="0">
                <a:latin typeface="Times" pitchFamily="1" charset="0"/>
              </a:rPr>
              <a:t>: </a:t>
            </a:r>
            <a:r>
              <a:rPr lang="en-US" sz="1600" dirty="0" err="1" smtClean="0">
                <a:latin typeface="Times" pitchFamily="1" charset="0"/>
              </a:rPr>
              <a:t>feamster</a:t>
            </a:r>
            <a:r>
              <a:rPr lang="en-US" sz="1600" dirty="0" smtClean="0">
                <a:latin typeface="Times" pitchFamily="1" charset="0"/>
              </a:rPr>
              <a:t> - </a:t>
            </a:r>
            <a:r>
              <a:rPr lang="en-US" sz="1600" dirty="0" err="1" smtClean="0">
                <a:latin typeface="Times" pitchFamily="1" charset="0"/>
              </a:rPr>
              <a:t>gatech</a:t>
            </a:r>
            <a:r>
              <a:rPr lang="en-US" sz="1600" dirty="0" smtClean="0">
                <a:latin typeface="Times" pitchFamily="1" charset="0"/>
              </a:rPr>
              <a:t> . </a:t>
            </a:r>
            <a:r>
              <a:rPr lang="en-US" sz="1600" dirty="0" err="1" smtClean="0">
                <a:latin typeface="Times" pitchFamily="1" charset="0"/>
              </a:rPr>
              <a:t>edu</a:t>
            </a:r>
            <a:r>
              <a:rPr lang="en-US" sz="1600" dirty="0" smtClean="0">
                <a:latin typeface="Times" pitchFamily="1" charset="0"/>
              </a:rPr>
              <a:t>	</a:t>
            </a:r>
          </a:p>
          <a:p>
            <a:pPr marL="114300" defTabSz="1016000"/>
            <a:r>
              <a:rPr lang="en-US" sz="1600" dirty="0" smtClean="0">
                <a:latin typeface="Times" pitchFamily="1" charset="0"/>
              </a:rPr>
              <a:t>Re:</a:t>
            </a:r>
          </a:p>
          <a:p>
            <a:pPr marL="342900" lvl="1" defTabSz="1016000"/>
            <a:r>
              <a:rPr lang="en-US" sz="1600" dirty="0" smtClean="0">
                <a:latin typeface="Times" pitchFamily="1" charset="0"/>
              </a:rPr>
              <a:t>Solicitation of input contributions by IEEE 802.16’s Metrology Study Group &lt;http://ieee802.org/16/sg/met&gt; for IEEE 802.16’s Session #79 of 14-17 May 2012</a:t>
            </a:r>
          </a:p>
          <a:p>
            <a:pPr marL="114300" defTabSz="1016000"/>
            <a:r>
              <a:rPr lang="en-US" sz="1600" dirty="0" smtClean="0">
                <a:latin typeface="Times" pitchFamily="1" charset="0"/>
              </a:rPr>
              <a:t>Base Contribution:</a:t>
            </a:r>
          </a:p>
          <a:p>
            <a:pPr marL="342900" lvl="1" defTabSz="1016000"/>
            <a:r>
              <a:rPr lang="en-US" sz="1600" dirty="0" smtClean="0">
                <a:latin typeface="Times" pitchFamily="1" charset="0"/>
              </a:rPr>
              <a:t>[none]</a:t>
            </a:r>
            <a:endParaRPr lang="en-US" sz="1600" dirty="0">
              <a:latin typeface="Times" pitchFamily="1" charset="0"/>
            </a:endParaRPr>
          </a:p>
          <a:p>
            <a:pPr marL="114300" defTabSz="1016000"/>
            <a:r>
              <a:rPr lang="en-US" sz="1600" dirty="0">
                <a:latin typeface="Times" pitchFamily="1" charset="0"/>
              </a:rPr>
              <a:t>Purpose:</a:t>
            </a:r>
            <a:endParaRPr lang="en-US" sz="1600" dirty="0" smtClean="0">
              <a:latin typeface="Times" pitchFamily="1" charset="0"/>
            </a:endParaRPr>
          </a:p>
          <a:p>
            <a:pPr marL="342900" lvl="1" defTabSz="1016000"/>
            <a:r>
              <a:rPr lang="en-US" sz="1600" dirty="0" smtClean="0">
                <a:latin typeface="Times" pitchFamily="1" charset="0"/>
              </a:rPr>
              <a:t>Consideration during discussions of Study Group activity and plans.</a:t>
            </a:r>
          </a:p>
          <a:p>
            <a:pPr marL="114300" defTabSz="1016000"/>
            <a:r>
              <a:rPr lang="en-US" sz="1600" dirty="0">
                <a:latin typeface="Times" pitchFamily="1" charset="0"/>
              </a:rPr>
              <a:t>Notice:</a:t>
            </a:r>
          </a:p>
          <a:p>
            <a:pPr marL="342900" lvl="1" defTabSz="1016000"/>
            <a:r>
              <a:rPr lang="en-US" sz="900" i="1" dirty="0">
                <a:latin typeface="Times" pitchFamily="1" charset="0"/>
              </a:rPr>
              <a:t>This document does not represent the agreed views of the IEEE 802.16 Working Group or any of its subgroups</a:t>
            </a:r>
            <a:r>
              <a:rPr lang="en-US" sz="900" dirty="0">
                <a:latin typeface="Times" pitchFamily="1" charset="0"/>
              </a:rPr>
              <a:t>. It represents only the views of the participants listed in the “</a:t>
            </a:r>
            <a:r>
              <a:rPr lang="en-US" sz="900" dirty="0" err="1">
                <a:latin typeface="Times" pitchFamily="1" charset="0"/>
              </a:rPr>
              <a:t>Source(s</a:t>
            </a:r>
            <a:r>
              <a:rPr lang="en-US" sz="900" dirty="0">
                <a:latin typeface="Times" pitchFamily="1" charset="0"/>
              </a:rPr>
              <a:t>)” field above. It is offered as a basis for discussion. It is not binding on the </a:t>
            </a:r>
            <a:r>
              <a:rPr lang="en-US" sz="900" dirty="0" err="1">
                <a:latin typeface="Times" pitchFamily="1" charset="0"/>
              </a:rPr>
              <a:t>contributor(s</a:t>
            </a:r>
            <a:r>
              <a:rPr lang="en-US" sz="900" dirty="0">
                <a:latin typeface="Times" pitchFamily="1" charset="0"/>
              </a:rPr>
              <a:t>), who </a:t>
            </a:r>
            <a:r>
              <a:rPr lang="en-US" sz="900" dirty="0" err="1">
                <a:latin typeface="Times" pitchFamily="1" charset="0"/>
              </a:rPr>
              <a:t>reserve(s</a:t>
            </a:r>
            <a:r>
              <a:rPr lang="en-US" sz="900" dirty="0">
                <a:latin typeface="Times" pitchFamily="1" charset="0"/>
              </a:rPr>
              <a:t>) the right to add, amend or withdraw material contained herein.	</a:t>
            </a:r>
          </a:p>
          <a:p>
            <a:pPr marL="114300" defTabSz="1016000"/>
            <a:r>
              <a:rPr lang="en-US" sz="1600" dirty="0">
                <a:latin typeface="Times" pitchFamily="1" charset="0"/>
              </a:rPr>
              <a:t>Copyright Policy:</a:t>
            </a:r>
          </a:p>
          <a:p>
            <a:pPr marL="342900" lvl="1" defTabSz="1016000"/>
            <a:r>
              <a:rPr lang="en-US" sz="900" dirty="0">
                <a:latin typeface="Times" pitchFamily="1" charset="0"/>
              </a:rPr>
              <a:t>The contributor is familiar with the IEEE-SA Copyright Policy &lt;</a:t>
            </a:r>
            <a:r>
              <a:rPr lang="en-US" sz="900" dirty="0">
                <a:solidFill>
                  <a:srgbClr val="0000FF"/>
                </a:solidFill>
                <a:latin typeface="Times" pitchFamily="1" charset="0"/>
              </a:rPr>
              <a:t>http://</a:t>
            </a:r>
            <a:r>
              <a:rPr lang="en-US" sz="900" dirty="0" err="1">
                <a:solidFill>
                  <a:srgbClr val="0000FF"/>
                </a:solidFill>
                <a:latin typeface="Times" pitchFamily="1" charset="0"/>
              </a:rPr>
              <a:t>standards.ieee.org/IPR/copyrightpolicy.html</a:t>
            </a:r>
            <a:r>
              <a:rPr lang="en-US" sz="900" dirty="0">
                <a:latin typeface="Times" pitchFamily="1" charset="0"/>
              </a:rPr>
              <a:t>&gt;.</a:t>
            </a:r>
            <a:r>
              <a:rPr lang="en-US" sz="1600" dirty="0">
                <a:latin typeface="Times" pitchFamily="1" charset="0"/>
              </a:rPr>
              <a:t>	</a:t>
            </a:r>
          </a:p>
          <a:p>
            <a:pPr marL="114300" defTabSz="1016000"/>
            <a:r>
              <a:rPr lang="en-US" sz="1600" dirty="0">
                <a:latin typeface="Times" pitchFamily="1" charset="0"/>
              </a:rPr>
              <a:t>Patent Policy:</a:t>
            </a:r>
          </a:p>
          <a:p>
            <a:pPr marL="342900" lvl="1" defTabSz="1016000"/>
            <a:r>
              <a:rPr lang="en-US" sz="900" dirty="0">
                <a:latin typeface="Times" pitchFamily="1" charset="0"/>
              </a:rPr>
              <a:t>The contributor is familiar with the IEEE-SA Patent Policy and Procedures:</a:t>
            </a:r>
          </a:p>
          <a:p>
            <a:pPr marL="2006600" lvl="3" defTabSz="1016000"/>
            <a:r>
              <a:rPr lang="en-US" sz="900" dirty="0">
                <a:latin typeface="Times" pitchFamily="1" charset="0"/>
              </a:rPr>
              <a:t>&lt;</a:t>
            </a:r>
            <a:r>
              <a:rPr lang="en-US" sz="900" dirty="0">
                <a:solidFill>
                  <a:srgbClr val="0000FF"/>
                </a:solidFill>
                <a:latin typeface="Times" pitchFamily="1" charset="0"/>
              </a:rPr>
              <a:t>http://standards.ieee.org/guides/bylaws/sect6-7</a:t>
            </a:r>
            <a:r>
              <a:rPr lang="en-US" sz="900" dirty="0">
                <a:solidFill>
                  <a:srgbClr val="0000FF"/>
                </a:solidFill>
                <a:latin typeface="Times" pitchFamily="1" charset="0"/>
                <a:hlinkClick r:id="rId3"/>
              </a:rPr>
              <a:t>.html#6</a:t>
            </a:r>
            <a:r>
              <a:rPr lang="en-US" sz="900" dirty="0">
                <a:latin typeface="Times" pitchFamily="1" charset="0"/>
              </a:rPr>
              <a:t>&gt; and &lt;</a:t>
            </a:r>
            <a:r>
              <a:rPr lang="en-US" sz="900" dirty="0">
                <a:solidFill>
                  <a:srgbClr val="0000FF"/>
                </a:solidFill>
                <a:latin typeface="Times" pitchFamily="1" charset="0"/>
              </a:rPr>
              <a:t>http://standards.ieee.org/guides/opman/</a:t>
            </a:r>
            <a:r>
              <a:rPr lang="en-US" sz="900" dirty="0">
                <a:solidFill>
                  <a:srgbClr val="0000FF"/>
                </a:solidFill>
                <a:latin typeface="Times" pitchFamily="1" charset="0"/>
                <a:hlinkClick r:id="rId4"/>
              </a:rPr>
              <a:t>sect6.html#6.3</a:t>
            </a:r>
            <a:r>
              <a:rPr lang="en-US" sz="900" dirty="0">
                <a:latin typeface="Times" pitchFamily="1" charset="0"/>
              </a:rPr>
              <a:t>&gt;.</a:t>
            </a:r>
          </a:p>
          <a:p>
            <a:pPr marL="342900" lvl="1" defTabSz="1016000"/>
            <a:r>
              <a:rPr lang="en-US" sz="900" dirty="0">
                <a:latin typeface="Times" pitchFamily="1" charset="0"/>
              </a:rPr>
              <a:t>Further information is located at &lt;</a:t>
            </a:r>
            <a:r>
              <a:rPr lang="en-US" sz="900" dirty="0">
                <a:solidFill>
                  <a:srgbClr val="0000FF"/>
                </a:solidFill>
                <a:latin typeface="Times" pitchFamily="1" charset="0"/>
                <a:hlinkClick r:id="rId5"/>
              </a:rPr>
              <a:t>http://standards.ieee.org/board/pat/pat-material.html</a:t>
            </a:r>
            <a:r>
              <a:rPr lang="en-US" sz="900" dirty="0">
                <a:latin typeface="Times" pitchFamily="1" charset="0"/>
              </a:rPr>
              <a:t>&gt; and &lt;</a:t>
            </a:r>
            <a:r>
              <a:rPr lang="en-US" sz="900" dirty="0">
                <a:solidFill>
                  <a:srgbClr val="0000FF"/>
                </a:solidFill>
                <a:latin typeface="Times" pitchFamily="1" charset="0"/>
                <a:hlinkClick r:id="rId6"/>
              </a:rPr>
              <a:t>http://standards.ieee.org/board/pat</a:t>
            </a:r>
            <a:r>
              <a:rPr lang="en-US" sz="900" dirty="0">
                <a:latin typeface="Times" pitchFamily="1" charset="0"/>
                <a:hlinkClick r:id="rId6"/>
              </a:rPr>
              <a:t> </a:t>
            </a:r>
            <a:r>
              <a:rPr lang="en-US" sz="900" dirty="0">
                <a:latin typeface="Times" pitchFamily="1" charset="0"/>
              </a:rPr>
              <a:t>&gt;.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BISmark’s</a:t>
            </a:r>
            <a:r>
              <a:rPr lang="en-US" dirty="0" smtClean="0"/>
              <a:t> Measurements</a:t>
            </a:r>
            <a:endParaRPr lang="en-US" dirty="0"/>
          </a:p>
        </p:txBody>
      </p:sp>
      <p:sp>
        <p:nvSpPr>
          <p:cNvPr id="3" name="Content Placeholder 2"/>
          <p:cNvSpPr>
            <a:spLocks noGrp="1"/>
          </p:cNvSpPr>
          <p:nvPr>
            <p:ph idx="1"/>
          </p:nvPr>
        </p:nvSpPr>
        <p:spPr>
          <a:xfrm>
            <a:off x="457200" y="1854198"/>
            <a:ext cx="8229600" cy="3076388"/>
          </a:xfrm>
        </p:spPr>
        <p:txBody>
          <a:bodyPr>
            <a:normAutofit lnSpcReduction="10000"/>
          </a:bodyPr>
          <a:lstStyle/>
          <a:p>
            <a:r>
              <a:rPr lang="en-US" b="1" dirty="0" smtClean="0">
                <a:solidFill>
                  <a:srgbClr val="1F497D"/>
                </a:solidFill>
              </a:rPr>
              <a:t>Throughput:</a:t>
            </a:r>
            <a:r>
              <a:rPr lang="en-US" b="1" dirty="0" smtClean="0"/>
              <a:t> </a:t>
            </a:r>
            <a:r>
              <a:rPr lang="en-US" dirty="0" err="1" smtClean="0"/>
              <a:t>iperf</a:t>
            </a:r>
            <a:r>
              <a:rPr lang="en-US" dirty="0" smtClean="0"/>
              <a:t>, </a:t>
            </a:r>
            <a:r>
              <a:rPr lang="en-US" dirty="0" err="1" smtClean="0"/>
              <a:t>netperf</a:t>
            </a:r>
            <a:r>
              <a:rPr lang="en-US" dirty="0" smtClean="0"/>
              <a:t>, curl, </a:t>
            </a:r>
            <a:r>
              <a:rPr lang="en-US" dirty="0" err="1" smtClean="0"/>
              <a:t>shaperprobe</a:t>
            </a:r>
            <a:endParaRPr lang="en-US" dirty="0" smtClean="0"/>
          </a:p>
          <a:p>
            <a:r>
              <a:rPr lang="en-US" b="1" dirty="0" smtClean="0">
                <a:solidFill>
                  <a:srgbClr val="1F497D"/>
                </a:solidFill>
              </a:rPr>
              <a:t>Latency:</a:t>
            </a:r>
            <a:r>
              <a:rPr lang="en-US" b="1" dirty="0" smtClean="0"/>
              <a:t> </a:t>
            </a:r>
            <a:r>
              <a:rPr lang="en-US" dirty="0" smtClean="0"/>
              <a:t>ping, </a:t>
            </a:r>
            <a:r>
              <a:rPr lang="en-US" dirty="0" err="1" smtClean="0"/>
              <a:t>fping</a:t>
            </a:r>
            <a:r>
              <a:rPr lang="en-US" dirty="0" smtClean="0"/>
              <a:t>, </a:t>
            </a:r>
            <a:r>
              <a:rPr lang="en-US" dirty="0" err="1" smtClean="0"/>
              <a:t>httping</a:t>
            </a:r>
            <a:endParaRPr lang="en-US" dirty="0" smtClean="0"/>
          </a:p>
          <a:p>
            <a:r>
              <a:rPr lang="en-US" b="1" dirty="0" smtClean="0">
                <a:solidFill>
                  <a:srgbClr val="1F497D"/>
                </a:solidFill>
              </a:rPr>
              <a:t>Other: </a:t>
            </a:r>
            <a:r>
              <a:rPr lang="en-US" dirty="0" err="1" smtClean="0"/>
              <a:t>traceroute</a:t>
            </a:r>
            <a:r>
              <a:rPr lang="en-US" dirty="0" smtClean="0"/>
              <a:t>, </a:t>
            </a:r>
            <a:r>
              <a:rPr lang="en-US" dirty="0" err="1" smtClean="0"/>
              <a:t>tcptraceroute</a:t>
            </a:r>
            <a:r>
              <a:rPr lang="en-US" dirty="0" smtClean="0"/>
              <a:t>, </a:t>
            </a:r>
            <a:r>
              <a:rPr lang="en-US" dirty="0" err="1" smtClean="0"/>
              <a:t>paris-traceroute</a:t>
            </a:r>
            <a:r>
              <a:rPr lang="en-US" dirty="0" smtClean="0"/>
              <a:t>, </a:t>
            </a:r>
            <a:r>
              <a:rPr lang="en-US" dirty="0" err="1" smtClean="0"/>
              <a:t>nslookup</a:t>
            </a:r>
            <a:r>
              <a:rPr lang="en-US" dirty="0" smtClean="0"/>
              <a:t>, D-ITG</a:t>
            </a:r>
          </a:p>
          <a:p>
            <a:r>
              <a:rPr lang="en-US" dirty="0" smtClean="0"/>
              <a:t>The parameters of each of these tests can be configured at the management server</a:t>
            </a:r>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6265"/>
          </a:xfrm>
        </p:spPr>
        <p:txBody>
          <a:bodyPr/>
          <a:lstStyle/>
          <a:p>
            <a:r>
              <a:rPr lang="en-US" dirty="0" smtClean="0"/>
              <a:t>Network Dashboard</a:t>
            </a:r>
            <a:endParaRPr lang="en-US" dirty="0"/>
          </a:p>
        </p:txBody>
      </p:sp>
      <p:sp>
        <p:nvSpPr>
          <p:cNvPr id="3" name="Content Placeholder 2"/>
          <p:cNvSpPr>
            <a:spLocks noGrp="1"/>
          </p:cNvSpPr>
          <p:nvPr>
            <p:ph idx="1"/>
          </p:nvPr>
        </p:nvSpPr>
        <p:spPr>
          <a:xfrm>
            <a:off x="311220" y="1600201"/>
            <a:ext cx="2550046" cy="706482"/>
          </a:xfrm>
        </p:spPr>
        <p:txBody>
          <a:bodyPr>
            <a:noAutofit/>
          </a:bodyPr>
          <a:lstStyle/>
          <a:p>
            <a:r>
              <a:rPr lang="en-US" sz="2400" dirty="0" smtClean="0"/>
              <a:t>Display’s user’s performance: upload and download throughput, latency, last-mile latency</a:t>
            </a:r>
          </a:p>
          <a:p>
            <a:r>
              <a:rPr lang="en-US" sz="2400" dirty="0" smtClean="0"/>
              <a:t>View (and compare) data over time</a:t>
            </a:r>
            <a:endParaRPr lang="en-US" sz="2400" dirty="0"/>
          </a:p>
        </p:txBody>
      </p:sp>
      <p:sp>
        <p:nvSpPr>
          <p:cNvPr id="4" name="Slide Number Placeholder 3"/>
          <p:cNvSpPr>
            <a:spLocks noGrp="1"/>
          </p:cNvSpPr>
          <p:nvPr>
            <p:ph type="sldNum" sz="quarter" idx="12"/>
          </p:nvPr>
        </p:nvSpPr>
        <p:spPr/>
        <p:txBody>
          <a:bodyPr/>
          <a:lstStyle/>
          <a:p>
            <a:fld id="{331B490E-306A-2248-B81C-93E0033DB5C2}" type="slidenum">
              <a:rPr lang="en-US" smtClean="0"/>
              <a:pPr/>
              <a:t>11</a:t>
            </a:fld>
            <a:endParaRPr lang="en-US"/>
          </a:p>
        </p:txBody>
      </p:sp>
      <p:pic>
        <p:nvPicPr>
          <p:cNvPr id="5" name="Picture 4"/>
          <p:cNvPicPr>
            <a:picLocks noChangeAspect="1"/>
          </p:cNvPicPr>
          <p:nvPr/>
        </p:nvPicPr>
        <p:blipFill>
          <a:blip r:embed="rId2"/>
          <a:stretch>
            <a:fillRect/>
          </a:stretch>
        </p:blipFill>
        <p:spPr>
          <a:xfrm>
            <a:off x="3117545" y="1110903"/>
            <a:ext cx="5569255" cy="57470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14930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BISmark</a:t>
            </a:r>
            <a:r>
              <a:rPr lang="en-US" dirty="0" smtClean="0"/>
              <a:t>: Hardware and Software</a:t>
            </a:r>
            <a:endParaRPr lang="en-US" dirty="0"/>
          </a:p>
        </p:txBody>
      </p:sp>
      <p:sp>
        <p:nvSpPr>
          <p:cNvPr id="2" name="Content Placeholder 1"/>
          <p:cNvSpPr>
            <a:spLocks noGrp="1"/>
          </p:cNvSpPr>
          <p:nvPr>
            <p:ph idx="1"/>
          </p:nvPr>
        </p:nvSpPr>
        <p:spPr/>
        <p:txBody>
          <a:bodyPr>
            <a:normAutofit/>
          </a:bodyPr>
          <a:lstStyle/>
          <a:p>
            <a:r>
              <a:rPr lang="en-US" dirty="0" smtClean="0">
                <a:solidFill>
                  <a:srgbClr val="000000"/>
                </a:solidFill>
              </a:rPr>
              <a:t>Firmware</a:t>
            </a:r>
          </a:p>
          <a:p>
            <a:pPr lvl="1"/>
            <a:r>
              <a:rPr lang="en-US" dirty="0" err="1" smtClean="0">
                <a:solidFill>
                  <a:srgbClr val="000000"/>
                </a:solidFill>
              </a:rPr>
              <a:t>OpenWrt</a:t>
            </a:r>
            <a:r>
              <a:rPr lang="en-US" dirty="0" smtClean="0">
                <a:solidFill>
                  <a:srgbClr val="000000"/>
                </a:solidFill>
              </a:rPr>
              <a:t>, with </a:t>
            </a:r>
            <a:r>
              <a:rPr lang="en-US" dirty="0" err="1" smtClean="0">
                <a:solidFill>
                  <a:srgbClr val="000000"/>
                </a:solidFill>
              </a:rPr>
              <a:t>luci</a:t>
            </a:r>
            <a:r>
              <a:rPr lang="en-US" dirty="0" smtClean="0">
                <a:solidFill>
                  <a:srgbClr val="000000"/>
                </a:solidFill>
              </a:rPr>
              <a:t> web interface</a:t>
            </a:r>
          </a:p>
          <a:p>
            <a:pPr lvl="1"/>
            <a:r>
              <a:rPr lang="en-US" dirty="0" smtClean="0">
                <a:solidFill>
                  <a:srgbClr val="000000"/>
                </a:solidFill>
              </a:rPr>
              <a:t>IPv6-capable</a:t>
            </a:r>
          </a:p>
          <a:p>
            <a:r>
              <a:rPr lang="en-US" dirty="0" err="1" smtClean="0">
                <a:solidFill>
                  <a:srgbClr val="000000"/>
                </a:solidFill>
              </a:rPr>
              <a:t>Netgear</a:t>
            </a:r>
            <a:r>
              <a:rPr lang="en-US" dirty="0" smtClean="0">
                <a:solidFill>
                  <a:srgbClr val="000000"/>
                </a:solidFill>
              </a:rPr>
              <a:t> 3800 router</a:t>
            </a:r>
          </a:p>
          <a:p>
            <a:pPr lvl="1"/>
            <a:r>
              <a:rPr lang="en-US" dirty="0" err="1" smtClean="0">
                <a:solidFill>
                  <a:srgbClr val="000000"/>
                </a:solidFill>
              </a:rPr>
              <a:t>Atheros</a:t>
            </a:r>
            <a:r>
              <a:rPr lang="en-US" dirty="0" smtClean="0">
                <a:solidFill>
                  <a:srgbClr val="000000"/>
                </a:solidFill>
              </a:rPr>
              <a:t> chipset</a:t>
            </a:r>
          </a:p>
          <a:p>
            <a:pPr lvl="1"/>
            <a:r>
              <a:rPr lang="en-US" dirty="0" smtClean="0">
                <a:solidFill>
                  <a:srgbClr val="000000"/>
                </a:solidFill>
              </a:rPr>
              <a:t>MIPS processor, 16 MB flash, 64 MB RAM</a:t>
            </a:r>
          </a:p>
          <a:p>
            <a:pPr lvl="1"/>
            <a:r>
              <a:rPr lang="en-US" dirty="0" smtClean="0">
                <a:solidFill>
                  <a:srgbClr val="000000"/>
                </a:solidFill>
              </a:rPr>
              <a:t>Gigabit </a:t>
            </a:r>
            <a:r>
              <a:rPr lang="en-US" dirty="0" err="1" smtClean="0">
                <a:solidFill>
                  <a:srgbClr val="000000"/>
                </a:solidFill>
              </a:rPr>
              <a:t>ethernet</a:t>
            </a:r>
            <a:endParaRPr lang="en-US" dirty="0" smtClean="0">
              <a:solidFill>
                <a:srgbClr val="000000"/>
              </a:solidFill>
            </a:endParaRPr>
          </a:p>
          <a:p>
            <a:pPr lvl="1"/>
            <a:r>
              <a:rPr lang="en-US" dirty="0" smtClean="0">
                <a:solidFill>
                  <a:srgbClr val="000000"/>
                </a:solidFill>
              </a:rPr>
              <a:t>2.4 GHz </a:t>
            </a:r>
            <a:r>
              <a:rPr lang="en-US" i="1" dirty="0" smtClean="0">
                <a:solidFill>
                  <a:srgbClr val="000000"/>
                </a:solidFill>
              </a:rPr>
              <a:t>and </a:t>
            </a:r>
            <a:r>
              <a:rPr lang="en-US" dirty="0" smtClean="0">
                <a:solidFill>
                  <a:srgbClr val="000000"/>
                </a:solidFill>
              </a:rPr>
              <a:t>5 GHz radio</a:t>
            </a:r>
          </a:p>
          <a:p>
            <a:endParaRPr lang="en-US" dirty="0" smtClean="0">
              <a:solidFill>
                <a:schemeClr val="bg1">
                  <a:lumMod val="50000"/>
                </a:schemeClr>
              </a:solidFill>
            </a:endParaRPr>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12</a:t>
            </a:fld>
            <a:endParaRPr lang="en-US" dirty="0"/>
          </a:p>
        </p:txBody>
      </p:sp>
      <p:pic>
        <p:nvPicPr>
          <p:cNvPr id="5" name="Picture 4"/>
          <p:cNvPicPr>
            <a:picLocks noChangeAspect="1"/>
          </p:cNvPicPr>
          <p:nvPr/>
        </p:nvPicPr>
        <p:blipFill>
          <a:blip r:embed="rId3"/>
          <a:stretch>
            <a:fillRect/>
          </a:stretch>
        </p:blipFill>
        <p:spPr>
          <a:xfrm>
            <a:off x="6064153" y="1600200"/>
            <a:ext cx="2095500" cy="254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Customizable Measurements</a:t>
            </a:r>
            <a:endParaRPr lang="en-US" dirty="0"/>
          </a:p>
        </p:txBody>
      </p:sp>
      <p:sp>
        <p:nvSpPr>
          <p:cNvPr id="3" name="Content Placeholder 2"/>
          <p:cNvSpPr>
            <a:spLocks noGrp="1"/>
          </p:cNvSpPr>
          <p:nvPr>
            <p:ph idx="1"/>
          </p:nvPr>
        </p:nvSpPr>
        <p:spPr/>
        <p:txBody>
          <a:bodyPr/>
          <a:lstStyle/>
          <a:p>
            <a:r>
              <a:rPr lang="en-US" dirty="0" smtClean="0"/>
              <a:t>Routers periodically download scripts from a central management server</a:t>
            </a:r>
          </a:p>
          <a:p>
            <a:pPr lvl="1"/>
            <a:r>
              <a:rPr lang="en-US" dirty="0" smtClean="0"/>
              <a:t>Periodic updates over SSL</a:t>
            </a:r>
          </a:p>
          <a:p>
            <a:pPr lvl="1"/>
            <a:endParaRPr lang="en-US" dirty="0" smtClean="0"/>
          </a:p>
          <a:p>
            <a:r>
              <a:rPr lang="en-US" dirty="0" smtClean="0"/>
              <a:t>Each router could, in theory, run custom tests</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and Measurement</a:t>
            </a:r>
            <a:endParaRPr lang="en-US" dirty="0"/>
          </a:p>
        </p:txBody>
      </p:sp>
      <p:sp>
        <p:nvSpPr>
          <p:cNvPr id="3" name="Content Placeholder 2"/>
          <p:cNvSpPr>
            <a:spLocks noGrp="1"/>
          </p:cNvSpPr>
          <p:nvPr>
            <p:ph idx="1"/>
          </p:nvPr>
        </p:nvSpPr>
        <p:spPr/>
        <p:txBody>
          <a:bodyPr>
            <a:normAutofit fontScale="92500"/>
          </a:bodyPr>
          <a:lstStyle/>
          <a:p>
            <a:r>
              <a:rPr lang="en-US" dirty="0" smtClean="0"/>
              <a:t>Central control server at Georgia Tech</a:t>
            </a:r>
          </a:p>
          <a:p>
            <a:pPr lvl="1"/>
            <a:r>
              <a:rPr lang="en-US" dirty="0" smtClean="0"/>
              <a:t>Listens for periodic heartbeats from routers</a:t>
            </a:r>
          </a:p>
          <a:p>
            <a:pPr lvl="1"/>
            <a:r>
              <a:rPr lang="en-US" dirty="0" smtClean="0"/>
              <a:t>Pushes configuration updates, on-demand test scripts</a:t>
            </a:r>
          </a:p>
          <a:p>
            <a:pPr lvl="1"/>
            <a:r>
              <a:rPr lang="en-US" dirty="0" smtClean="0"/>
              <a:t>Receives measurement data</a:t>
            </a:r>
          </a:p>
          <a:p>
            <a:pPr lvl="1"/>
            <a:r>
              <a:rPr lang="en-US" dirty="0" smtClean="0"/>
              <a:t>Stores in </a:t>
            </a:r>
            <a:r>
              <a:rPr lang="en-US" dirty="0" err="1" smtClean="0"/>
              <a:t>postgres</a:t>
            </a:r>
            <a:r>
              <a:rPr lang="en-US" dirty="0" smtClean="0"/>
              <a:t> database for network dashboard</a:t>
            </a:r>
          </a:p>
          <a:p>
            <a:r>
              <a:rPr lang="en-US" dirty="0" smtClean="0"/>
              <a:t>Measurement servers </a:t>
            </a:r>
          </a:p>
          <a:p>
            <a:pPr lvl="1"/>
            <a:r>
              <a:rPr lang="en-US" dirty="0" smtClean="0"/>
              <a:t>In Georgia Tech, University of Napoli, University of Cape Town</a:t>
            </a:r>
          </a:p>
          <a:p>
            <a:pPr lvl="1"/>
            <a:r>
              <a:rPr lang="en-US" dirty="0" smtClean="0"/>
              <a:t>Measurement Lab servers to be commissioned soon</a:t>
            </a:r>
          </a:p>
          <a:p>
            <a:pPr lvl="1"/>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Overview</a:t>
            </a:r>
            <a:endParaRPr lang="en-US" dirty="0"/>
          </a:p>
        </p:txBody>
      </p:sp>
      <p:sp>
        <p:nvSpPr>
          <p:cNvPr id="2" name="Content Placeholder 1"/>
          <p:cNvSpPr>
            <a:spLocks noGrp="1"/>
          </p:cNvSpPr>
          <p:nvPr>
            <p:ph idx="1"/>
          </p:nvPr>
        </p:nvSpPr>
        <p:spPr/>
        <p:txBody>
          <a:bodyPr>
            <a:normAutofit/>
          </a:bodyPr>
          <a:lstStyle/>
          <a:p>
            <a:r>
              <a:rPr lang="en-US" dirty="0" smtClean="0">
                <a:solidFill>
                  <a:srgbClr val="000000"/>
                </a:solidFill>
              </a:rPr>
              <a:t>Throughput measurement technique depends on usage scenario</a:t>
            </a:r>
          </a:p>
          <a:p>
            <a:r>
              <a:rPr lang="en-US" dirty="0" smtClean="0">
                <a:solidFill>
                  <a:srgbClr val="000000"/>
                </a:solidFill>
              </a:rPr>
              <a:t>Traffic shaping is highly variable across users</a:t>
            </a:r>
          </a:p>
          <a:p>
            <a:r>
              <a:rPr lang="en-US" dirty="0" smtClean="0">
                <a:solidFill>
                  <a:srgbClr val="000000"/>
                </a:solidFill>
              </a:rPr>
              <a:t>Access link characteristics affect performance</a:t>
            </a:r>
          </a:p>
          <a:p>
            <a:r>
              <a:rPr lang="en-US" dirty="0" smtClean="0">
                <a:solidFill>
                  <a:srgbClr val="000000"/>
                </a:solidFill>
              </a:rPr>
              <a:t>Modem buffers induce high latency</a:t>
            </a:r>
          </a:p>
          <a:p>
            <a:r>
              <a:rPr lang="en-US" dirty="0" smtClean="0">
                <a:solidFill>
                  <a:srgbClr val="000000"/>
                </a:solidFill>
              </a:rPr>
              <a:t>Impact on Web performance</a:t>
            </a:r>
          </a:p>
          <a:p>
            <a:pPr>
              <a:buNone/>
            </a:pPr>
            <a:endParaRPr lang="en-US" dirty="0" smtClean="0">
              <a:solidFill>
                <a:srgbClr val="000000"/>
              </a:solidFill>
            </a:endParaRPr>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81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Interpreting Throughput Results</a:t>
            </a:r>
            <a:endParaRPr lang="en-US" dirty="0"/>
          </a:p>
        </p:txBody>
      </p:sp>
      <p:sp>
        <p:nvSpPr>
          <p:cNvPr id="21" name="TextBox 20"/>
          <p:cNvSpPr txBox="1"/>
          <p:nvPr/>
        </p:nvSpPr>
        <p:spPr>
          <a:xfrm>
            <a:off x="457200" y="1417638"/>
            <a:ext cx="8229600" cy="1937861"/>
          </a:xfrm>
          <a:prstGeom prst="rect">
            <a:avLst/>
          </a:prstGeom>
          <a:noFill/>
        </p:spPr>
        <p:txBody>
          <a:bodyPr wrap="square" rtlCol="0">
            <a:spAutoFit/>
          </a:bodyPr>
          <a:lstStyle/>
          <a:p>
            <a:endParaRPr lang="en-US" dirty="0"/>
          </a:p>
        </p:txBody>
      </p:sp>
      <p:sp>
        <p:nvSpPr>
          <p:cNvPr id="30" name="Content Placeholder 29"/>
          <p:cNvSpPr>
            <a:spLocks noGrp="1"/>
          </p:cNvSpPr>
          <p:nvPr>
            <p:ph idx="1"/>
          </p:nvPr>
        </p:nvSpPr>
        <p:spPr>
          <a:xfrm>
            <a:off x="457200" y="4988814"/>
            <a:ext cx="8229600" cy="1189073"/>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Different techniques measure different </a:t>
            </a:r>
            <a:br>
              <a:rPr lang="en-US" b="1" dirty="0" smtClean="0">
                <a:solidFill>
                  <a:srgbClr val="1F497D"/>
                </a:solidFill>
              </a:rPr>
            </a:br>
            <a:r>
              <a:rPr lang="en-US" b="1" dirty="0" smtClean="0">
                <a:solidFill>
                  <a:srgbClr val="1F497D"/>
                </a:solidFill>
              </a:rPr>
              <a:t>aspects of throughput</a:t>
            </a:r>
          </a:p>
          <a:p>
            <a:endParaRPr lang="en-US" dirty="0">
              <a:solidFill>
                <a:srgbClr val="1F497D"/>
              </a:solidFill>
            </a:endParaRPr>
          </a:p>
        </p:txBody>
      </p:sp>
      <p:pic>
        <p:nvPicPr>
          <p:cNvPr id="35" name="Picture 34"/>
          <p:cNvPicPr>
            <a:picLocks noChangeAspect="1"/>
          </p:cNvPicPr>
          <p:nvPr/>
        </p:nvPicPr>
        <p:blipFill>
          <a:blip r:embed="rId3"/>
          <a:stretch>
            <a:fillRect/>
          </a:stretch>
        </p:blipFill>
        <p:spPr>
          <a:xfrm>
            <a:off x="457200" y="1646682"/>
            <a:ext cx="8461248" cy="3172968"/>
          </a:xfrm>
          <a:prstGeom prst="rect">
            <a:avLst/>
          </a:prstGeom>
        </p:spPr>
      </p:pic>
      <p:pic>
        <p:nvPicPr>
          <p:cNvPr id="36" name="Picture 35"/>
          <p:cNvPicPr>
            <a:picLocks noChangeAspect="1"/>
          </p:cNvPicPr>
          <p:nvPr/>
        </p:nvPicPr>
        <p:blipFill>
          <a:blip r:embed="rId4"/>
          <a:stretch>
            <a:fillRect/>
          </a:stretch>
        </p:blipFill>
        <p:spPr>
          <a:xfrm>
            <a:off x="457200" y="1643575"/>
            <a:ext cx="8461248" cy="3172968"/>
          </a:xfrm>
          <a:prstGeom prst="rect">
            <a:avLst/>
          </a:prstGeom>
        </p:spPr>
      </p:pic>
      <p:sp>
        <p:nvSpPr>
          <p:cNvPr id="46" name="Slide Number Placeholder 45"/>
          <p:cNvSpPr>
            <a:spLocks noGrp="1"/>
          </p:cNvSpPr>
          <p:nvPr>
            <p:ph type="sldNum" sz="quarter" idx="12"/>
          </p:nvPr>
        </p:nvSpPr>
        <p:spPr>
          <a:xfrm>
            <a:off x="6553200" y="6372030"/>
            <a:ext cx="2133600" cy="365125"/>
          </a:xfrm>
        </p:spPr>
        <p:txBody>
          <a:bodyPr/>
          <a:lstStyle/>
          <a:p>
            <a:pPr algn="r"/>
            <a:fld id="{331B490E-306A-2248-B81C-93E0033DB5C2}" type="slidenum">
              <a:rPr lang="en-US" smtClean="0"/>
              <a:pPr algn="r"/>
              <a:t>16</a:t>
            </a:fld>
            <a:endParaRPr lang="en-US" dirty="0"/>
          </a:p>
        </p:txBody>
      </p:sp>
      <p:pic>
        <p:nvPicPr>
          <p:cNvPr id="11" name="Picture 10"/>
          <p:cNvPicPr>
            <a:picLocks noChangeAspect="1"/>
          </p:cNvPicPr>
          <p:nvPr/>
        </p:nvPicPr>
        <p:blipFill>
          <a:blip r:embed="rId5"/>
          <a:stretch>
            <a:fillRect/>
          </a:stretch>
        </p:blipFill>
        <p:spPr>
          <a:xfrm>
            <a:off x="457200" y="1646682"/>
            <a:ext cx="8461248" cy="31729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32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Shaping: </a:t>
            </a:r>
            <a:r>
              <a:rPr lang="en-US" dirty="0" err="1" smtClean="0"/>
              <a:t>PowerBoost</a:t>
            </a:r>
            <a:endParaRPr lang="en-US" dirty="0"/>
          </a:p>
        </p:txBody>
      </p:sp>
      <p:pic>
        <p:nvPicPr>
          <p:cNvPr id="5" name="Picture 4"/>
          <p:cNvPicPr>
            <a:picLocks noChangeAspect="1"/>
          </p:cNvPicPr>
          <p:nvPr/>
        </p:nvPicPr>
        <p:blipFill>
          <a:blip r:embed="rId3"/>
          <a:stretch>
            <a:fillRect/>
          </a:stretch>
        </p:blipFill>
        <p:spPr>
          <a:xfrm>
            <a:off x="457200" y="1417638"/>
            <a:ext cx="5384800" cy="1587500"/>
          </a:xfrm>
          <a:prstGeom prst="rect">
            <a:avLst/>
          </a:prstGeom>
        </p:spPr>
      </p:pic>
      <p:pic>
        <p:nvPicPr>
          <p:cNvPr id="6" name="Picture 5"/>
          <p:cNvPicPr>
            <a:picLocks noChangeAspect="1"/>
          </p:cNvPicPr>
          <p:nvPr/>
        </p:nvPicPr>
        <p:blipFill>
          <a:blip r:embed="rId4"/>
          <a:stretch>
            <a:fillRect/>
          </a:stretch>
        </p:blipFill>
        <p:spPr>
          <a:xfrm>
            <a:off x="5842000" y="1189909"/>
            <a:ext cx="2637279" cy="2369430"/>
          </a:xfrm>
          <a:prstGeom prst="rect">
            <a:avLst/>
          </a:prstGeom>
        </p:spPr>
      </p:pic>
      <p:sp>
        <p:nvSpPr>
          <p:cNvPr id="3" name="Content Placeholder 2"/>
          <p:cNvSpPr>
            <a:spLocks noGrp="1"/>
          </p:cNvSpPr>
          <p:nvPr>
            <p:ph idx="1"/>
          </p:nvPr>
        </p:nvSpPr>
        <p:spPr>
          <a:xfrm>
            <a:off x="457200" y="3559339"/>
            <a:ext cx="8229600" cy="2566824"/>
          </a:xfrm>
        </p:spPr>
        <p:txBody>
          <a:bodyPr/>
          <a:lstStyle/>
          <a:p>
            <a:r>
              <a:rPr lang="en-US" dirty="0" smtClean="0"/>
              <a:t>Cable companies advertise “</a:t>
            </a:r>
            <a:r>
              <a:rPr lang="en-US" dirty="0" err="1" smtClean="0"/>
              <a:t>PowerBoost</a:t>
            </a:r>
            <a:r>
              <a:rPr lang="en-US" dirty="0" smtClean="0"/>
              <a:t>”</a:t>
            </a:r>
          </a:p>
          <a:p>
            <a:pPr lvl="1"/>
            <a:r>
              <a:rPr lang="en-US" dirty="0" smtClean="0"/>
              <a:t>Short bursts of high bandwidth</a:t>
            </a:r>
          </a:p>
          <a:p>
            <a:r>
              <a:rPr lang="en-US" dirty="0" smtClean="0"/>
              <a:t>Non-existent in DSL</a:t>
            </a:r>
          </a:p>
        </p:txBody>
      </p:sp>
      <p:sp>
        <p:nvSpPr>
          <p:cNvPr id="10" name="Slide Number Placeholder 9"/>
          <p:cNvSpPr>
            <a:spLocks noGrp="1"/>
          </p:cNvSpPr>
          <p:nvPr>
            <p:ph type="sldNum" sz="quarter" idx="12"/>
          </p:nvPr>
        </p:nvSpPr>
        <p:spPr/>
        <p:txBody>
          <a:bodyPr/>
          <a:lstStyle/>
          <a:p>
            <a:pPr algn="r"/>
            <a:fld id="{331B490E-306A-2248-B81C-93E0033DB5C2}" type="slidenum">
              <a:rPr lang="en-US" smtClean="0"/>
              <a:pPr algn="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80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14858" y="1208451"/>
            <a:ext cx="7680960" cy="3840480"/>
          </a:xfrm>
          <a:prstGeom prst="rect">
            <a:avLst/>
          </a:prstGeom>
        </p:spPr>
      </p:pic>
      <p:sp>
        <p:nvSpPr>
          <p:cNvPr id="2" name="Title 1"/>
          <p:cNvSpPr>
            <a:spLocks noGrp="1"/>
          </p:cNvSpPr>
          <p:nvPr>
            <p:ph type="title"/>
          </p:nvPr>
        </p:nvSpPr>
        <p:spPr/>
        <p:txBody>
          <a:bodyPr/>
          <a:lstStyle/>
          <a:p>
            <a:r>
              <a:rPr lang="en-US" dirty="0" smtClean="0"/>
              <a:t>Case Study: Traffic Shaping</a:t>
            </a:r>
            <a:endParaRPr lang="en-US" dirty="0"/>
          </a:p>
        </p:txBody>
      </p:sp>
      <p:sp>
        <p:nvSpPr>
          <p:cNvPr id="3" name="Content Placeholder 2"/>
          <p:cNvSpPr>
            <a:spLocks noGrp="1"/>
          </p:cNvSpPr>
          <p:nvPr>
            <p:ph idx="1"/>
          </p:nvPr>
        </p:nvSpPr>
        <p:spPr>
          <a:xfrm>
            <a:off x="441522" y="5090059"/>
            <a:ext cx="8229600" cy="1155632"/>
          </a:xfrm>
        </p:spPr>
        <p:style>
          <a:lnRef idx="1">
            <a:schemeClr val="dk1"/>
          </a:lnRef>
          <a:fillRef idx="2">
            <a:schemeClr val="dk1"/>
          </a:fillRef>
          <a:effectRef idx="1">
            <a:schemeClr val="dk1"/>
          </a:effectRef>
          <a:fontRef idx="minor">
            <a:schemeClr val="dk1"/>
          </a:fontRef>
        </p:style>
        <p:txBody>
          <a:bodyPr/>
          <a:lstStyle/>
          <a:p>
            <a:pPr algn="ctr">
              <a:buNone/>
            </a:pPr>
            <a:r>
              <a:rPr lang="en-US" b="1" dirty="0" smtClean="0">
                <a:solidFill>
                  <a:srgbClr val="1F497D"/>
                </a:solidFill>
              </a:rPr>
              <a:t>Short-term throughput significantly different from sustainable throughput</a:t>
            </a:r>
          </a:p>
          <a:p>
            <a:pPr>
              <a:buNone/>
            </a:pPr>
            <a:endParaRPr lang="en-US" dirty="0">
              <a:solidFill>
                <a:srgbClr val="1F497D"/>
              </a:solidFill>
            </a:endParaRPr>
          </a:p>
        </p:txBody>
      </p:sp>
      <p:pic>
        <p:nvPicPr>
          <p:cNvPr id="11" name="Picture 10"/>
          <p:cNvPicPr>
            <a:picLocks noChangeAspect="1"/>
          </p:cNvPicPr>
          <p:nvPr/>
        </p:nvPicPr>
        <p:blipFill>
          <a:blip r:embed="rId4"/>
          <a:stretch>
            <a:fillRect/>
          </a:stretch>
        </p:blipFill>
        <p:spPr>
          <a:xfrm>
            <a:off x="714858" y="1208451"/>
            <a:ext cx="7680960" cy="3840480"/>
          </a:xfrm>
          <a:prstGeom prst="rect">
            <a:avLst/>
          </a:prstGeom>
        </p:spPr>
      </p:pic>
      <p:pic>
        <p:nvPicPr>
          <p:cNvPr id="12" name="Picture 11"/>
          <p:cNvPicPr>
            <a:picLocks noChangeAspect="1"/>
          </p:cNvPicPr>
          <p:nvPr/>
        </p:nvPicPr>
        <p:blipFill>
          <a:blip r:embed="rId5"/>
          <a:stretch>
            <a:fillRect/>
          </a:stretch>
        </p:blipFill>
        <p:spPr>
          <a:xfrm>
            <a:off x="714858" y="1208451"/>
            <a:ext cx="7680960" cy="3840480"/>
          </a:xfrm>
          <a:prstGeom prst="rect">
            <a:avLst/>
          </a:prstGeom>
        </p:spPr>
      </p:pic>
      <p:sp>
        <p:nvSpPr>
          <p:cNvPr id="16" name="Slide Number Placeholder 15"/>
          <p:cNvSpPr>
            <a:spLocks noGrp="1"/>
          </p:cNvSpPr>
          <p:nvPr>
            <p:ph type="sldNum" sz="quarter" idx="12"/>
          </p:nvPr>
        </p:nvSpPr>
        <p:spPr/>
        <p:txBody>
          <a:bodyPr/>
          <a:lstStyle/>
          <a:p>
            <a:pPr algn="r"/>
            <a:fld id="{331B490E-306A-2248-B81C-93E0033DB5C2}" type="slidenum">
              <a:rPr lang="en-US" smtClean="0"/>
              <a:pPr algn="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Latency Measurements</a:t>
            </a:r>
            <a:endParaRPr lang="en-US" dirty="0"/>
          </a:p>
        </p:txBody>
      </p:sp>
      <p:sp>
        <p:nvSpPr>
          <p:cNvPr id="11" name="Slide Number Placeholder 10"/>
          <p:cNvSpPr>
            <a:spLocks noGrp="1"/>
          </p:cNvSpPr>
          <p:nvPr>
            <p:ph type="sldNum" sz="quarter" idx="12"/>
          </p:nvPr>
        </p:nvSpPr>
        <p:spPr/>
        <p:txBody>
          <a:bodyPr/>
          <a:lstStyle/>
          <a:p>
            <a:pPr algn="r"/>
            <a:fld id="{331B490E-306A-2248-B81C-93E0033DB5C2}" type="slidenum">
              <a:rPr lang="en-US" smtClean="0"/>
              <a:pPr algn="r"/>
              <a:t>19</a:t>
            </a:fld>
            <a:endParaRPr lang="en-US" dirty="0"/>
          </a:p>
        </p:txBody>
      </p:sp>
      <p:graphicFrame>
        <p:nvGraphicFramePr>
          <p:cNvPr id="8" name="Table 7"/>
          <p:cNvGraphicFramePr>
            <a:graphicFrameLocks noGrp="1"/>
          </p:cNvGraphicFramePr>
          <p:nvPr/>
        </p:nvGraphicFramePr>
        <p:xfrm>
          <a:off x="534954" y="2259908"/>
          <a:ext cx="8030765" cy="518257"/>
        </p:xfrm>
        <a:graphic>
          <a:graphicData uri="http://schemas.openxmlformats.org/drawingml/2006/table">
            <a:tbl>
              <a:tblPr firstRow="1" bandRow="1">
                <a:tableStyleId>{5C22544A-7EE6-4342-B048-85BDC9FD1C3A}</a:tableStyleId>
              </a:tblPr>
              <a:tblGrid>
                <a:gridCol w="3728468"/>
                <a:gridCol w="4302297"/>
              </a:tblGrid>
              <a:tr h="518257">
                <a:tc>
                  <a:txBody>
                    <a:bodyPr/>
                    <a:lstStyle/>
                    <a:p>
                      <a:r>
                        <a:rPr lang="en-US" sz="2400" dirty="0" smtClean="0"/>
                        <a:t>Parameter</a:t>
                      </a:r>
                      <a:endParaRPr lang="en-US" sz="2400" dirty="0"/>
                    </a:p>
                  </a:txBody>
                  <a:tcPr/>
                </a:tc>
                <a:tc>
                  <a:txBody>
                    <a:bodyPr/>
                    <a:lstStyle/>
                    <a:p>
                      <a:r>
                        <a:rPr lang="en-US" sz="2400" dirty="0" smtClean="0"/>
                        <a:t>What it</a:t>
                      </a:r>
                      <a:r>
                        <a:rPr lang="en-US" sz="2400" baseline="0" dirty="0" smtClean="0"/>
                        <a:t> captures</a:t>
                      </a:r>
                      <a:endParaRPr lang="en-US" sz="2400" dirty="0"/>
                    </a:p>
                  </a:txBody>
                  <a:tcPr/>
                </a:tc>
              </a:tr>
            </a:tbl>
          </a:graphicData>
        </a:graphic>
      </p:graphicFrame>
      <p:graphicFrame>
        <p:nvGraphicFramePr>
          <p:cNvPr id="9" name="Table 8"/>
          <p:cNvGraphicFramePr>
            <a:graphicFrameLocks noGrp="1"/>
          </p:cNvGraphicFramePr>
          <p:nvPr/>
        </p:nvGraphicFramePr>
        <p:xfrm>
          <a:off x="534954" y="2791123"/>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chemeClr val="tx1"/>
                          </a:solidFill>
                        </a:rPr>
                        <a:t>End-to</a:t>
                      </a:r>
                      <a:r>
                        <a:rPr lang="en-US" sz="2800" b="0" baseline="0" dirty="0" smtClean="0">
                          <a:solidFill>
                            <a:schemeClr val="tx1"/>
                          </a:solidFill>
                        </a:rPr>
                        <a:t>-end </a:t>
                      </a:r>
                      <a:endParaRPr lang="en-US" sz="2800" b="0" dirty="0">
                        <a:solidFill>
                          <a:schemeClr val="tx1"/>
                        </a:solidFill>
                      </a:endParaRPr>
                    </a:p>
                  </a:txBody>
                  <a:tcPr>
                    <a:solidFill>
                      <a:schemeClr val="bg1">
                        <a:lumMod val="95000"/>
                      </a:schemeClr>
                    </a:solidFill>
                  </a:tcPr>
                </a:tc>
                <a:tc>
                  <a:txBody>
                    <a:bodyPr/>
                    <a:lstStyle/>
                    <a:p>
                      <a:r>
                        <a:rPr lang="en-US" sz="2400" b="0" dirty="0" smtClean="0">
                          <a:solidFill>
                            <a:schemeClr val="tx1"/>
                          </a:solidFill>
                        </a:rPr>
                        <a:t>Latency to nearby server</a:t>
                      </a:r>
                      <a:endParaRPr lang="en-US" sz="2400" b="0" dirty="0">
                        <a:solidFill>
                          <a:schemeClr val="tx1"/>
                        </a:solidFill>
                      </a:endParaRPr>
                    </a:p>
                  </a:txBody>
                  <a:tcPr>
                    <a:solidFill>
                      <a:schemeClr val="bg1">
                        <a:lumMod val="95000"/>
                      </a:schemeClr>
                    </a:solidFill>
                  </a:tcPr>
                </a:tc>
              </a:tr>
            </a:tbl>
          </a:graphicData>
        </a:graphic>
      </p:graphicFrame>
      <p:graphicFrame>
        <p:nvGraphicFramePr>
          <p:cNvPr id="13" name="Table 12"/>
          <p:cNvGraphicFramePr>
            <a:graphicFrameLocks noGrp="1"/>
          </p:cNvGraphicFramePr>
          <p:nvPr/>
        </p:nvGraphicFramePr>
        <p:xfrm>
          <a:off x="534954" y="3575249"/>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rgbClr val="000000"/>
                          </a:solidFill>
                        </a:rPr>
                        <a:t>Last-mile</a:t>
                      </a:r>
                      <a:endParaRPr lang="en-US" sz="2800" b="0" dirty="0">
                        <a:solidFill>
                          <a:srgbClr val="000000"/>
                        </a:solidFill>
                      </a:endParaRPr>
                    </a:p>
                  </a:txBody>
                  <a:tcPr>
                    <a:solidFill>
                      <a:schemeClr val="bg1">
                        <a:lumMod val="85000"/>
                      </a:schemeClr>
                    </a:solidFill>
                  </a:tcPr>
                </a:tc>
                <a:tc>
                  <a:txBody>
                    <a:bodyPr/>
                    <a:lstStyle/>
                    <a:p>
                      <a:r>
                        <a:rPr lang="en-US" sz="2400" b="0" dirty="0" smtClean="0">
                          <a:solidFill>
                            <a:srgbClr val="000000"/>
                          </a:solidFill>
                        </a:rPr>
                        <a:t>Latency to edge of ISP network</a:t>
                      </a:r>
                      <a:endParaRPr lang="en-US" sz="2400" b="0" dirty="0">
                        <a:solidFill>
                          <a:srgbClr val="000000"/>
                        </a:solidFill>
                      </a:endParaRPr>
                    </a:p>
                  </a:txBody>
                  <a:tcPr>
                    <a:solidFill>
                      <a:schemeClr val="bg1">
                        <a:lumMod val="85000"/>
                      </a:schemeClr>
                    </a:solidFill>
                  </a:tcPr>
                </a:tc>
              </a:tr>
            </a:tbl>
          </a:graphicData>
        </a:graphic>
      </p:graphicFrame>
      <p:graphicFrame>
        <p:nvGraphicFramePr>
          <p:cNvPr id="14" name="Table 13"/>
          <p:cNvGraphicFramePr>
            <a:graphicFrameLocks noGrp="1"/>
          </p:cNvGraphicFramePr>
          <p:nvPr/>
        </p:nvGraphicFramePr>
        <p:xfrm>
          <a:off x="534954" y="4346417"/>
          <a:ext cx="8030765" cy="771168"/>
        </p:xfrm>
        <a:graphic>
          <a:graphicData uri="http://schemas.openxmlformats.org/drawingml/2006/table">
            <a:tbl>
              <a:tblPr firstRow="1" bandRow="1">
                <a:tableStyleId>{5C22544A-7EE6-4342-B048-85BDC9FD1C3A}</a:tableStyleId>
              </a:tblPr>
              <a:tblGrid>
                <a:gridCol w="3728468"/>
                <a:gridCol w="4302297"/>
              </a:tblGrid>
              <a:tr h="771168">
                <a:tc>
                  <a:txBody>
                    <a:bodyPr/>
                    <a:lstStyle/>
                    <a:p>
                      <a:r>
                        <a:rPr lang="en-US" sz="2800" b="0" dirty="0" smtClean="0">
                          <a:solidFill>
                            <a:srgbClr val="000000"/>
                          </a:solidFill>
                        </a:rPr>
                        <a:t>Under</a:t>
                      </a:r>
                      <a:r>
                        <a:rPr lang="en-US" sz="2800" b="0" baseline="0" dirty="0" smtClean="0">
                          <a:solidFill>
                            <a:srgbClr val="000000"/>
                          </a:solidFill>
                        </a:rPr>
                        <a:t> Load</a:t>
                      </a:r>
                      <a:endParaRPr lang="en-US" sz="2800" b="0" dirty="0">
                        <a:solidFill>
                          <a:srgbClr val="000000"/>
                        </a:solidFill>
                      </a:endParaRPr>
                    </a:p>
                  </a:txBody>
                  <a:tcPr>
                    <a:solidFill>
                      <a:schemeClr val="bg1">
                        <a:lumMod val="95000"/>
                      </a:schemeClr>
                    </a:solidFill>
                  </a:tcPr>
                </a:tc>
                <a:tc>
                  <a:txBody>
                    <a:bodyPr/>
                    <a:lstStyle/>
                    <a:p>
                      <a:r>
                        <a:rPr lang="en-US" sz="2400" b="0" dirty="0" smtClean="0">
                          <a:solidFill>
                            <a:srgbClr val="000000"/>
                          </a:solidFill>
                        </a:rPr>
                        <a:t>Buffer</a:t>
                      </a:r>
                      <a:r>
                        <a:rPr lang="en-US" sz="2400" b="0" baseline="0" dirty="0" smtClean="0">
                          <a:solidFill>
                            <a:srgbClr val="000000"/>
                          </a:solidFill>
                        </a:rPr>
                        <a:t> delays due to cross traffic</a:t>
                      </a:r>
                      <a:endParaRPr lang="en-US" sz="2400" b="0" dirty="0">
                        <a:solidFill>
                          <a:srgbClr val="000000"/>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306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034"/>
            <a:ext cx="7772400" cy="1470025"/>
          </a:xfrm>
        </p:spPr>
        <p:txBody>
          <a:bodyPr>
            <a:normAutofit fontScale="90000"/>
          </a:bodyPr>
          <a:lstStyle/>
          <a:p>
            <a:r>
              <a:rPr lang="en-US" b="1" dirty="0" smtClean="0"/>
              <a:t>Broadband Internet Performance: </a:t>
            </a:r>
            <a:br>
              <a:rPr lang="en-US" b="1" dirty="0" smtClean="0"/>
            </a:br>
            <a:r>
              <a:rPr lang="en-US" b="1" dirty="0" smtClean="0"/>
              <a:t>A View from the Gateway</a:t>
            </a:r>
            <a:endParaRPr lang="en-US" b="1" dirty="0"/>
          </a:p>
        </p:txBody>
      </p:sp>
      <p:sp>
        <p:nvSpPr>
          <p:cNvPr id="3" name="Subtitle 2"/>
          <p:cNvSpPr>
            <a:spLocks noGrp="1"/>
          </p:cNvSpPr>
          <p:nvPr>
            <p:ph type="subTitle" idx="1"/>
          </p:nvPr>
        </p:nvSpPr>
        <p:spPr>
          <a:xfrm>
            <a:off x="685800" y="2394299"/>
            <a:ext cx="8077200" cy="1499616"/>
          </a:xfrm>
        </p:spPr>
        <p:txBody>
          <a:bodyPr>
            <a:normAutofit/>
          </a:bodyPr>
          <a:lstStyle/>
          <a:p>
            <a:r>
              <a:rPr lang="en-US" sz="2800" dirty="0" smtClean="0">
                <a:solidFill>
                  <a:srgbClr val="7F7F7F"/>
                </a:solidFill>
              </a:rPr>
              <a:t>Srikanth Sundaresan, Walter de </a:t>
            </a:r>
            <a:r>
              <a:rPr lang="en-US" sz="2800" dirty="0" err="1" smtClean="0">
                <a:solidFill>
                  <a:srgbClr val="7F7F7F"/>
                </a:solidFill>
              </a:rPr>
              <a:t>Donato</a:t>
            </a:r>
            <a:r>
              <a:rPr lang="en-US" sz="2800" dirty="0" smtClean="0">
                <a:solidFill>
                  <a:srgbClr val="7F7F7F"/>
                </a:solidFill>
              </a:rPr>
              <a:t>, </a:t>
            </a:r>
            <a:br>
              <a:rPr lang="en-US" sz="2800" dirty="0" smtClean="0">
                <a:solidFill>
                  <a:srgbClr val="7F7F7F"/>
                </a:solidFill>
              </a:rPr>
            </a:br>
            <a:r>
              <a:rPr lang="en-US" sz="2800" dirty="0" smtClean="0">
                <a:solidFill>
                  <a:srgbClr val="7F7F7F"/>
                </a:solidFill>
              </a:rPr>
              <a:t>Stephen Woodrow, Nick Feamster, </a:t>
            </a:r>
            <a:br>
              <a:rPr lang="en-US" sz="2800" dirty="0" smtClean="0">
                <a:solidFill>
                  <a:srgbClr val="7F7F7F"/>
                </a:solidFill>
              </a:rPr>
            </a:br>
            <a:r>
              <a:rPr lang="en-US" sz="2800" dirty="0" err="1" smtClean="0">
                <a:solidFill>
                  <a:srgbClr val="7F7F7F"/>
                </a:solidFill>
              </a:rPr>
              <a:t>Renata</a:t>
            </a:r>
            <a:r>
              <a:rPr lang="en-US" sz="2800" dirty="0" smtClean="0">
                <a:solidFill>
                  <a:srgbClr val="7F7F7F"/>
                </a:solidFill>
              </a:rPr>
              <a:t> Teixeira, Sam Crawford, Antonio </a:t>
            </a:r>
            <a:r>
              <a:rPr lang="en-US" sz="2800" dirty="0" err="1" smtClean="0">
                <a:solidFill>
                  <a:srgbClr val="7F7F7F"/>
                </a:solidFill>
              </a:rPr>
              <a:t>Pescapè</a:t>
            </a:r>
            <a:endParaRPr lang="en-US" sz="2800" dirty="0">
              <a:solidFill>
                <a:srgbClr val="7F7F7F"/>
              </a:solidFill>
            </a:endParaRPr>
          </a:p>
        </p:txBody>
      </p:sp>
      <p:sp>
        <p:nvSpPr>
          <p:cNvPr id="5" name="TextBox 4"/>
          <p:cNvSpPr txBox="1"/>
          <p:nvPr/>
        </p:nvSpPr>
        <p:spPr>
          <a:xfrm>
            <a:off x="1240118" y="5730851"/>
            <a:ext cx="6693647" cy="584776"/>
          </a:xfrm>
          <a:prstGeom prst="rect">
            <a:avLst/>
          </a:prstGeom>
          <a:noFill/>
        </p:spPr>
        <p:txBody>
          <a:bodyPr wrap="square" rtlCol="0">
            <a:spAutoFit/>
          </a:bodyPr>
          <a:lstStyle/>
          <a:p>
            <a:pPr algn="ctr"/>
            <a:r>
              <a:rPr lang="en-US" sz="3200" b="1" dirty="0" smtClean="0">
                <a:solidFill>
                  <a:srgbClr val="1F497D"/>
                </a:solidFill>
              </a:rPr>
              <a:t>http://</a:t>
            </a:r>
            <a:r>
              <a:rPr lang="en-US" sz="3200" b="1" dirty="0" err="1" smtClean="0">
                <a:solidFill>
                  <a:srgbClr val="1F497D"/>
                </a:solidFill>
              </a:rPr>
              <a:t>projectbismark.net</a:t>
            </a:r>
            <a:endParaRPr lang="en-US" sz="3200" b="1" dirty="0">
              <a:solidFill>
                <a:srgbClr val="1F497D"/>
              </a:solidFill>
            </a:endParaRPr>
          </a:p>
        </p:txBody>
      </p:sp>
      <p:pic>
        <p:nvPicPr>
          <p:cNvPr id="6" name="Picture 5"/>
          <p:cNvPicPr>
            <a:picLocks noChangeAspect="1"/>
          </p:cNvPicPr>
          <p:nvPr/>
        </p:nvPicPr>
        <p:blipFill>
          <a:blip r:embed="rId3"/>
          <a:stretch>
            <a:fillRect/>
          </a:stretch>
        </p:blipFill>
        <p:spPr>
          <a:xfrm>
            <a:off x="3735536" y="3848453"/>
            <a:ext cx="1569216" cy="18379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1099614"/>
            <a:ext cx="5653102" cy="3008376"/>
          </a:xfrm>
          <a:prstGeom prst="rect">
            <a:avLst/>
          </a:prstGeom>
        </p:spPr>
      </p:pic>
      <p:pic>
        <p:nvPicPr>
          <p:cNvPr id="10" name="Picture 9"/>
          <p:cNvPicPr>
            <a:picLocks noChangeAspect="1"/>
          </p:cNvPicPr>
          <p:nvPr/>
        </p:nvPicPr>
        <p:blipFill>
          <a:blip r:embed="rId4"/>
          <a:stretch>
            <a:fillRect/>
          </a:stretch>
        </p:blipFill>
        <p:spPr>
          <a:xfrm>
            <a:off x="6131122" y="1417638"/>
            <a:ext cx="2540000" cy="3048000"/>
          </a:xfrm>
          <a:prstGeom prst="rect">
            <a:avLst/>
          </a:prstGeom>
        </p:spPr>
      </p:pic>
      <p:sp>
        <p:nvSpPr>
          <p:cNvPr id="3" name="Content Placeholder 2"/>
          <p:cNvSpPr>
            <a:spLocks noGrp="1"/>
          </p:cNvSpPr>
          <p:nvPr>
            <p:ph idx="1"/>
          </p:nvPr>
        </p:nvSpPr>
        <p:spPr>
          <a:xfrm>
            <a:off x="457200" y="5544055"/>
            <a:ext cx="8229600" cy="779431"/>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DSL last-mile latencies can be high</a:t>
            </a:r>
          </a:p>
          <a:p>
            <a:pPr>
              <a:buNone/>
            </a:pPr>
            <a:endParaRPr lang="en-US" dirty="0">
              <a:solidFill>
                <a:srgbClr val="1F497D"/>
              </a:solidFill>
            </a:endParaRPr>
          </a:p>
        </p:txBody>
      </p:sp>
      <p:pic>
        <p:nvPicPr>
          <p:cNvPr id="6" name="Picture 5"/>
          <p:cNvPicPr>
            <a:picLocks noChangeAspect="1"/>
          </p:cNvPicPr>
          <p:nvPr/>
        </p:nvPicPr>
        <p:blipFill>
          <a:blip r:embed="rId5"/>
          <a:stretch>
            <a:fillRect/>
          </a:stretch>
        </p:blipFill>
        <p:spPr>
          <a:xfrm>
            <a:off x="6110302" y="1386278"/>
            <a:ext cx="2603500" cy="1968500"/>
          </a:xfrm>
          <a:prstGeom prst="rect">
            <a:avLst/>
          </a:prstGeom>
        </p:spPr>
      </p:pic>
      <p:pic>
        <p:nvPicPr>
          <p:cNvPr id="7" name="Picture 6"/>
          <p:cNvPicPr>
            <a:picLocks noChangeAspect="1"/>
          </p:cNvPicPr>
          <p:nvPr/>
        </p:nvPicPr>
        <p:blipFill>
          <a:blip r:embed="rId6"/>
          <a:stretch>
            <a:fillRect/>
          </a:stretch>
        </p:blipFill>
        <p:spPr>
          <a:xfrm>
            <a:off x="2546100" y="4095032"/>
            <a:ext cx="2578100" cy="241300"/>
          </a:xfrm>
          <a:prstGeom prst="rect">
            <a:avLst/>
          </a:prstGeom>
        </p:spPr>
      </p:pic>
      <p:pic>
        <p:nvPicPr>
          <p:cNvPr id="11" name="Picture 10"/>
          <p:cNvPicPr>
            <a:picLocks noChangeAspect="1"/>
          </p:cNvPicPr>
          <p:nvPr/>
        </p:nvPicPr>
        <p:blipFill>
          <a:blip r:embed="rId7"/>
          <a:stretch>
            <a:fillRect/>
          </a:stretch>
        </p:blipFill>
        <p:spPr>
          <a:xfrm>
            <a:off x="479239" y="1099614"/>
            <a:ext cx="5631063" cy="3008376"/>
          </a:xfrm>
          <a:prstGeom prst="rect">
            <a:avLst/>
          </a:prstGeom>
        </p:spPr>
      </p:pic>
      <p:sp>
        <p:nvSpPr>
          <p:cNvPr id="2" name="Title 1"/>
          <p:cNvSpPr>
            <a:spLocks noGrp="1"/>
          </p:cNvSpPr>
          <p:nvPr>
            <p:ph type="title"/>
          </p:nvPr>
        </p:nvSpPr>
        <p:spPr/>
        <p:txBody>
          <a:bodyPr/>
          <a:lstStyle/>
          <a:p>
            <a:r>
              <a:rPr lang="en-US" dirty="0" smtClean="0"/>
              <a:t>Case Study: Last-mile Latency</a:t>
            </a:r>
            <a:endParaRPr lang="en-US" dirty="0"/>
          </a:p>
        </p:txBody>
      </p:sp>
      <p:sp>
        <p:nvSpPr>
          <p:cNvPr id="15" name="Slide Number Placeholder 14"/>
          <p:cNvSpPr>
            <a:spLocks noGrp="1"/>
          </p:cNvSpPr>
          <p:nvPr>
            <p:ph type="sldNum" sz="quarter" idx="12"/>
          </p:nvPr>
        </p:nvSpPr>
        <p:spPr/>
        <p:txBody>
          <a:bodyPr/>
          <a:lstStyle/>
          <a:p>
            <a:pPr algn="r"/>
            <a:fld id="{331B490E-306A-2248-B81C-93E0033DB5C2}" type="slidenum">
              <a:rPr lang="en-US" smtClean="0"/>
              <a:pPr algn="r"/>
              <a:t>20</a:t>
            </a:fld>
            <a:endParaRPr lang="en-US" dirty="0"/>
          </a:p>
        </p:txBody>
      </p:sp>
      <p:cxnSp>
        <p:nvCxnSpPr>
          <p:cNvPr id="17" name="Straight Arrow Connector 16"/>
          <p:cNvCxnSpPr/>
          <p:nvPr/>
        </p:nvCxnSpPr>
        <p:spPr>
          <a:xfrm rot="5400000" flipH="1" flipV="1">
            <a:off x="1237740" y="4360504"/>
            <a:ext cx="777161" cy="272134"/>
          </a:xfrm>
          <a:prstGeom prst="straightConnector1">
            <a:avLst/>
          </a:prstGeom>
          <a:ln w="317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8638" y="4859236"/>
            <a:ext cx="1619841" cy="461665"/>
          </a:xfrm>
          <a:prstGeom prst="rect">
            <a:avLst/>
          </a:prstGeom>
          <a:noFill/>
        </p:spPr>
        <p:txBody>
          <a:bodyPr wrap="square" rtlCol="0">
            <a:spAutoFit/>
          </a:bodyPr>
          <a:lstStyle/>
          <a:p>
            <a:pPr algn="ctr"/>
            <a:r>
              <a:rPr lang="en-US" sz="2400" dirty="0" smtClean="0"/>
              <a:t>Cable ISPs</a:t>
            </a:r>
            <a:endParaRPr lang="en-US" sz="2400" dirty="0"/>
          </a:p>
        </p:txBody>
      </p:sp>
      <p:cxnSp>
        <p:nvCxnSpPr>
          <p:cNvPr id="21" name="Straight Arrow Connector 20"/>
          <p:cNvCxnSpPr/>
          <p:nvPr/>
        </p:nvCxnSpPr>
        <p:spPr>
          <a:xfrm rot="10800000">
            <a:off x="2416510" y="4146864"/>
            <a:ext cx="1095302" cy="777162"/>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503061" y="4617221"/>
            <a:ext cx="535862" cy="1588"/>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081998" y="4176808"/>
            <a:ext cx="1275464" cy="734260"/>
          </a:xfrm>
          <a:prstGeom prst="straightConnector1">
            <a:avLst/>
          </a:prstGeom>
          <a:ln w="317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12897" y="4972762"/>
            <a:ext cx="1619841" cy="461665"/>
          </a:xfrm>
          <a:prstGeom prst="rect">
            <a:avLst/>
          </a:prstGeom>
          <a:noFill/>
        </p:spPr>
        <p:txBody>
          <a:bodyPr wrap="square" rtlCol="0">
            <a:spAutoFit/>
          </a:bodyPr>
          <a:lstStyle/>
          <a:p>
            <a:pPr algn="ctr"/>
            <a:r>
              <a:rPr lang="en-US" sz="2400" dirty="0" smtClean="0"/>
              <a:t>DSL ISPs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Interleaving Affects Latency</a:t>
            </a:r>
            <a:endParaRPr lang="en-US" dirty="0"/>
          </a:p>
        </p:txBody>
      </p:sp>
      <p:sp>
        <p:nvSpPr>
          <p:cNvPr id="6" name="Rectangle 5"/>
          <p:cNvSpPr/>
          <p:nvPr/>
        </p:nvSpPr>
        <p:spPr>
          <a:xfrm>
            <a:off x="1334476" y="2147926"/>
            <a:ext cx="505391" cy="375781"/>
          </a:xfrm>
          <a:prstGeom prst="rect">
            <a:avLst/>
          </a:prstGeom>
          <a:solidFill>
            <a:srgbClr val="4F81BD"/>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9</a:t>
            </a:r>
            <a:endParaRPr lang="en-US" dirty="0">
              <a:solidFill>
                <a:schemeClr val="bg1"/>
              </a:solidFill>
            </a:endParaRPr>
          </a:p>
        </p:txBody>
      </p:sp>
      <p:sp>
        <p:nvSpPr>
          <p:cNvPr id="7" name="Freeform 6"/>
          <p:cNvSpPr/>
          <p:nvPr/>
        </p:nvSpPr>
        <p:spPr>
          <a:xfrm>
            <a:off x="1992267" y="2147926"/>
            <a:ext cx="505391" cy="375781"/>
          </a:xfrm>
          <a:custGeom>
            <a:avLst/>
            <a:gdLst>
              <a:gd name="connsiteX0" fmla="*/ 0 w 505391"/>
              <a:gd name="connsiteY0" fmla="*/ 0 h 375781"/>
              <a:gd name="connsiteX1" fmla="*/ 505391 w 505391"/>
              <a:gd name="connsiteY1" fmla="*/ 0 h 375781"/>
              <a:gd name="connsiteX2" fmla="*/ 505391 w 505391"/>
              <a:gd name="connsiteY2" fmla="*/ 375781 h 375781"/>
              <a:gd name="connsiteX3" fmla="*/ 0 w 505391"/>
              <a:gd name="connsiteY3" fmla="*/ 375781 h 375781"/>
              <a:gd name="connsiteX4" fmla="*/ 0 w 505391"/>
              <a:gd name="connsiteY4" fmla="*/ 0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91" h="375781">
                <a:moveTo>
                  <a:pt x="0" y="0"/>
                </a:moveTo>
                <a:lnTo>
                  <a:pt x="505391" y="0"/>
                </a:lnTo>
                <a:lnTo>
                  <a:pt x="505391" y="375781"/>
                </a:lnTo>
                <a:lnTo>
                  <a:pt x="0" y="375781"/>
                </a:lnTo>
                <a:lnTo>
                  <a:pt x="0" y="0"/>
                </a:lnTo>
                <a:close/>
              </a:path>
            </a:pathLst>
          </a:custGeom>
          <a:solidFill>
            <a:srgbClr val="4F81BD"/>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8</a:t>
            </a:r>
            <a:endParaRPr lang="en-US" dirty="0">
              <a:solidFill>
                <a:schemeClr val="bg1"/>
              </a:solidFill>
            </a:endParaRPr>
          </a:p>
        </p:txBody>
      </p:sp>
      <p:sp>
        <p:nvSpPr>
          <p:cNvPr id="8" name="Rectangle 7"/>
          <p:cNvSpPr/>
          <p:nvPr/>
        </p:nvSpPr>
        <p:spPr>
          <a:xfrm>
            <a:off x="2646411" y="2147926"/>
            <a:ext cx="505391" cy="375781"/>
          </a:xfrm>
          <a:prstGeom prst="rect">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7</a:t>
            </a:r>
            <a:endParaRPr lang="en-US" dirty="0">
              <a:solidFill>
                <a:schemeClr val="bg1"/>
              </a:solidFill>
            </a:endParaRPr>
          </a:p>
        </p:txBody>
      </p:sp>
      <p:sp>
        <p:nvSpPr>
          <p:cNvPr id="10" name="Rectangle 9"/>
          <p:cNvSpPr/>
          <p:nvPr/>
        </p:nvSpPr>
        <p:spPr>
          <a:xfrm>
            <a:off x="3572961"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11" name="Rectangle 10"/>
          <p:cNvSpPr/>
          <p:nvPr/>
        </p:nvSpPr>
        <p:spPr>
          <a:xfrm>
            <a:off x="4230752"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12" name="Rectangle 11"/>
          <p:cNvSpPr/>
          <p:nvPr/>
        </p:nvSpPr>
        <p:spPr>
          <a:xfrm>
            <a:off x="4884896" y="2147926"/>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13" name="Rectangle 12"/>
          <p:cNvSpPr/>
          <p:nvPr/>
        </p:nvSpPr>
        <p:spPr>
          <a:xfrm>
            <a:off x="5850591"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14" name="Rectangle 13"/>
          <p:cNvSpPr/>
          <p:nvPr/>
        </p:nvSpPr>
        <p:spPr>
          <a:xfrm>
            <a:off x="6508382"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5" name="Rectangle 14"/>
          <p:cNvSpPr/>
          <p:nvPr/>
        </p:nvSpPr>
        <p:spPr>
          <a:xfrm>
            <a:off x="7162526" y="2147926"/>
            <a:ext cx="505391" cy="375781"/>
          </a:xfrm>
          <a:prstGeom prst="rect">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30" name="TextBox 29"/>
          <p:cNvSpPr txBox="1"/>
          <p:nvPr/>
        </p:nvSpPr>
        <p:spPr>
          <a:xfrm>
            <a:off x="1992267" y="3181417"/>
            <a:ext cx="5319012" cy="430887"/>
          </a:xfrm>
          <a:prstGeom prst="rect">
            <a:avLst/>
          </a:prstGeom>
          <a:noFill/>
        </p:spPr>
        <p:txBody>
          <a:bodyPr wrap="square" rtlCol="0">
            <a:spAutoFit/>
          </a:bodyPr>
          <a:lstStyle/>
          <a:p>
            <a:pPr algn="ctr"/>
            <a:r>
              <a:rPr lang="en-US" sz="2200" dirty="0" err="1" smtClean="0"/>
              <a:t>Fastpath</a:t>
            </a:r>
            <a:r>
              <a:rPr lang="en-US" sz="2200" dirty="0" smtClean="0"/>
              <a:t> is susceptible to </a:t>
            </a:r>
            <a:r>
              <a:rPr lang="en-US" sz="2200" dirty="0" err="1" smtClean="0"/>
              <a:t>bursty</a:t>
            </a:r>
            <a:r>
              <a:rPr lang="en-US" sz="2200" dirty="0" smtClean="0"/>
              <a:t> loss</a:t>
            </a:r>
            <a:endParaRPr lang="en-US" sz="2200" dirty="0"/>
          </a:p>
        </p:txBody>
      </p:sp>
      <p:sp>
        <p:nvSpPr>
          <p:cNvPr id="32" name="Rectangle 31"/>
          <p:cNvSpPr/>
          <p:nvPr/>
        </p:nvSpPr>
        <p:spPr>
          <a:xfrm>
            <a:off x="1341124"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9</a:t>
            </a:r>
            <a:endParaRPr lang="en-US" dirty="0">
              <a:solidFill>
                <a:srgbClr val="FFFFFF"/>
              </a:solidFill>
            </a:endParaRPr>
          </a:p>
        </p:txBody>
      </p:sp>
      <p:sp>
        <p:nvSpPr>
          <p:cNvPr id="33" name="Rectangle 32"/>
          <p:cNvSpPr/>
          <p:nvPr/>
        </p:nvSpPr>
        <p:spPr>
          <a:xfrm>
            <a:off x="1998915"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sp>
        <p:nvSpPr>
          <p:cNvPr id="34" name="Rectangle 33"/>
          <p:cNvSpPr/>
          <p:nvPr/>
        </p:nvSpPr>
        <p:spPr>
          <a:xfrm>
            <a:off x="2653059"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35" name="Rectangle 34"/>
          <p:cNvSpPr/>
          <p:nvPr/>
        </p:nvSpPr>
        <p:spPr>
          <a:xfrm>
            <a:off x="3579609"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8</a:t>
            </a:r>
            <a:endParaRPr lang="en-US" dirty="0">
              <a:solidFill>
                <a:srgbClr val="FFFFFF"/>
              </a:solidFill>
            </a:endParaRPr>
          </a:p>
        </p:txBody>
      </p:sp>
      <p:sp>
        <p:nvSpPr>
          <p:cNvPr id="36" name="Rectangle 35"/>
          <p:cNvSpPr/>
          <p:nvPr/>
        </p:nvSpPr>
        <p:spPr>
          <a:xfrm>
            <a:off x="4237400"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37" name="Rectangle 36"/>
          <p:cNvSpPr/>
          <p:nvPr/>
        </p:nvSpPr>
        <p:spPr>
          <a:xfrm>
            <a:off x="4891544"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38" name="Rectangle 37"/>
          <p:cNvSpPr/>
          <p:nvPr/>
        </p:nvSpPr>
        <p:spPr>
          <a:xfrm>
            <a:off x="5872917" y="4270249"/>
            <a:ext cx="505391" cy="3757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7</a:t>
            </a:r>
            <a:endParaRPr lang="en-US" dirty="0">
              <a:solidFill>
                <a:srgbClr val="FFFFFF"/>
              </a:solidFill>
            </a:endParaRPr>
          </a:p>
        </p:txBody>
      </p:sp>
      <p:sp>
        <p:nvSpPr>
          <p:cNvPr id="39" name="Rectangle 38"/>
          <p:cNvSpPr/>
          <p:nvPr/>
        </p:nvSpPr>
        <p:spPr>
          <a:xfrm>
            <a:off x="6515030" y="4270249"/>
            <a:ext cx="505391" cy="375781"/>
          </a:xfrm>
          <a:prstGeom prst="rect">
            <a:avLst/>
          </a:prstGeom>
          <a:solidFill>
            <a:srgbClr val="F796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40" name="Rectangle 39"/>
          <p:cNvSpPr/>
          <p:nvPr/>
        </p:nvSpPr>
        <p:spPr>
          <a:xfrm>
            <a:off x="7169174" y="4270249"/>
            <a:ext cx="505391" cy="37578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61" name="TextBox 60"/>
          <p:cNvSpPr txBox="1"/>
          <p:nvPr/>
        </p:nvSpPr>
        <p:spPr>
          <a:xfrm>
            <a:off x="901700" y="2626437"/>
            <a:ext cx="7315200" cy="430887"/>
          </a:xfrm>
          <a:prstGeom prst="rect">
            <a:avLst/>
          </a:prstGeom>
          <a:noFill/>
        </p:spPr>
        <p:txBody>
          <a:bodyPr wrap="square" rtlCol="0">
            <a:spAutoFit/>
          </a:bodyPr>
          <a:lstStyle/>
          <a:p>
            <a:pPr algn="ctr"/>
            <a:r>
              <a:rPr lang="en-US" sz="2200" dirty="0" err="1" smtClean="0"/>
              <a:t>Fastpath</a:t>
            </a:r>
            <a:r>
              <a:rPr lang="en-US" sz="2200" dirty="0" smtClean="0"/>
              <a:t> sends data in order, can recover from single losses</a:t>
            </a:r>
            <a:endParaRPr lang="en-US" sz="2200" dirty="0"/>
          </a:p>
        </p:txBody>
      </p:sp>
      <p:sp>
        <p:nvSpPr>
          <p:cNvPr id="62" name="TextBox 61"/>
          <p:cNvSpPr txBox="1"/>
          <p:nvPr/>
        </p:nvSpPr>
        <p:spPr>
          <a:xfrm>
            <a:off x="609600" y="5595280"/>
            <a:ext cx="7886700" cy="430887"/>
          </a:xfrm>
          <a:prstGeom prst="rect">
            <a:avLst/>
          </a:prstGeom>
          <a:noFill/>
        </p:spPr>
        <p:txBody>
          <a:bodyPr wrap="square" rtlCol="0">
            <a:spAutoFit/>
          </a:bodyPr>
          <a:lstStyle/>
          <a:p>
            <a:pPr algn="ctr"/>
            <a:r>
              <a:rPr lang="en-US" sz="2200" dirty="0" smtClean="0"/>
              <a:t>Interleaving sends data out-of-order, can recover from </a:t>
            </a:r>
            <a:r>
              <a:rPr lang="en-US" sz="2200" dirty="0" err="1" smtClean="0"/>
              <a:t>bursty</a:t>
            </a:r>
            <a:r>
              <a:rPr lang="en-US" sz="2200" dirty="0" smtClean="0"/>
              <a:t> loss </a:t>
            </a:r>
            <a:endParaRPr lang="en-US" sz="2200" dirty="0"/>
          </a:p>
        </p:txBody>
      </p:sp>
      <p:sp>
        <p:nvSpPr>
          <p:cNvPr id="65" name="Content Placeholder 2"/>
          <p:cNvSpPr txBox="1">
            <a:spLocks/>
          </p:cNvSpPr>
          <p:nvPr/>
        </p:nvSpPr>
        <p:spPr>
          <a:xfrm>
            <a:off x="393700" y="1458646"/>
            <a:ext cx="8229600" cy="715712"/>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Fastpath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vs. Interleaved</a:t>
            </a:r>
            <a:r>
              <a:rPr kumimoji="0" lang="en-US" sz="3200" b="0" i="0" u="none" strike="noStrike" kern="1200" cap="none" spc="0" normalizeH="0" noProof="0" dirty="0" smtClean="0">
                <a:ln>
                  <a:noFill/>
                </a:ln>
                <a:solidFill>
                  <a:schemeClr val="tx1"/>
                </a:solidFill>
                <a:effectLst/>
                <a:uLnTx/>
                <a:uFillTx/>
                <a:latin typeface="+mn-lt"/>
                <a:ea typeface="+mn-ea"/>
                <a:cs typeface="+mn-cs"/>
              </a:rPr>
              <a:t> last-mile data path</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9" name="Slide Number Placeholder 68"/>
          <p:cNvSpPr>
            <a:spLocks noGrp="1"/>
          </p:cNvSpPr>
          <p:nvPr>
            <p:ph type="sldNum" sz="quarter" idx="12"/>
          </p:nvPr>
        </p:nvSpPr>
        <p:spPr/>
        <p:txBody>
          <a:bodyPr/>
          <a:lstStyle/>
          <a:p>
            <a:pPr algn="r"/>
            <a:fld id="{331B490E-306A-2248-B81C-93E0033DB5C2}" type="slidenum">
              <a:rPr lang="en-US" smtClean="0"/>
              <a:pPr algn="r"/>
              <a:t>21</a:t>
            </a:fld>
            <a:endParaRPr lang="en-US" dirty="0"/>
          </a:p>
        </p:txBody>
      </p:sp>
      <p:cxnSp>
        <p:nvCxnSpPr>
          <p:cNvPr id="50" name="Straight Connector 49"/>
          <p:cNvCxnSpPr/>
          <p:nvPr/>
        </p:nvCxnSpPr>
        <p:spPr>
          <a:xfrm flipV="1">
            <a:off x="3677852" y="2147926"/>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717754" y="2147926"/>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744884" y="4270249"/>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3744884" y="4270249"/>
            <a:ext cx="1557983" cy="3757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54891" y="5260620"/>
            <a:ext cx="6632809" cy="400110"/>
          </a:xfrm>
          <a:prstGeom prst="rect">
            <a:avLst/>
          </a:prstGeom>
          <a:noFill/>
        </p:spPr>
        <p:txBody>
          <a:bodyPr wrap="square" rtlCol="0">
            <a:spAutoFit/>
          </a:bodyPr>
          <a:lstStyle/>
          <a:p>
            <a:pPr algn="ctr"/>
            <a:endParaRPr lang="en-US" sz="2000" dirty="0"/>
          </a:p>
        </p:txBody>
      </p:sp>
      <p:cxnSp>
        <p:nvCxnSpPr>
          <p:cNvPr id="44" name="Straight Arrow Connector 43"/>
          <p:cNvCxnSpPr/>
          <p:nvPr/>
        </p:nvCxnSpPr>
        <p:spPr>
          <a:xfrm flipV="1">
            <a:off x="5911017" y="4876800"/>
            <a:ext cx="1795000" cy="12700"/>
          </a:xfrm>
          <a:prstGeom prst="straightConnector1">
            <a:avLst/>
          </a:prstGeom>
          <a:ln w="57150" cap="flat" cmpd="sng" algn="ctr">
            <a:solidFill>
              <a:srgbClr val="FF66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653059" y="4892320"/>
            <a:ext cx="3219858" cy="1588"/>
          </a:xfrm>
          <a:prstGeom prst="straightConnector1">
            <a:avLst/>
          </a:prstGeom>
          <a:ln w="57150" cap="flat" cmpd="sng" algn="ctr">
            <a:solidFill>
              <a:schemeClr val="accent2"/>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579609" y="4889500"/>
            <a:ext cx="1656226" cy="461665"/>
          </a:xfrm>
          <a:prstGeom prst="rect">
            <a:avLst/>
          </a:prstGeom>
          <a:noFill/>
        </p:spPr>
        <p:txBody>
          <a:bodyPr wrap="square" rtlCol="0">
            <a:spAutoFit/>
          </a:bodyPr>
          <a:lstStyle/>
          <a:p>
            <a:r>
              <a:rPr lang="en-US" sz="2400" dirty="0" smtClean="0"/>
              <a:t>Extra Delay</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008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accel="50000" decel="50000" fill="hold" grpId="0" nodeType="withEffect">
                                  <p:stCondLst>
                                    <p:cond delay="20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0-#ppt_w/2"/>
                                          </p:val>
                                        </p:tav>
                                        <p:tav tm="100000">
                                          <p:val>
                                            <p:strVal val="#ppt_x"/>
                                          </p:val>
                                        </p:tav>
                                      </p:tavLst>
                                    </p:anim>
                                    <p:anim calcmode="lin" valueType="num">
                                      <p:cBhvr additive="base">
                                        <p:cTn id="60" dur="5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grpId="0" nodeType="withEffect">
                                  <p:stCondLst>
                                    <p:cond delay="20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0-#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accel="50000" decel="50000" fill="hold" grpId="0" nodeType="withEffect">
                                  <p:stCondLst>
                                    <p:cond delay="20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0-#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8" accel="50000" decel="50000" fill="hold" grpId="0" nodeType="withEffect">
                                  <p:stCondLst>
                                    <p:cond delay="20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0-#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8" accel="50000" decel="50000" fill="hold" grpId="0" nodeType="withEffect">
                                  <p:stCondLst>
                                    <p:cond delay="2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par>
                                <p:cTn id="81" presetID="2" presetClass="entr" presetSubtype="8" accel="50000" decel="50000" fill="hold" grpId="0" nodeType="withEffect">
                                  <p:stCondLst>
                                    <p:cond delay="20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8" accel="50000" decel="50000" fill="hold" grpId="0" nodeType="withEffect">
                                  <p:stCondLst>
                                    <p:cond delay="20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5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30" grpId="0"/>
      <p:bldP spid="32" grpId="0" animBg="1"/>
      <p:bldP spid="33" grpId="0" animBg="1"/>
      <p:bldP spid="34" grpId="0" animBg="1"/>
      <p:bldP spid="35" grpId="0" animBg="1"/>
      <p:bldP spid="36" grpId="0" animBg="1"/>
      <p:bldP spid="37" grpId="0" animBg="1"/>
      <p:bldP spid="38" grpId="0" animBg="1"/>
      <p:bldP spid="39" grpId="0" animBg="1"/>
      <p:bldP spid="40" grpId="0" animBg="1"/>
      <p:bldP spid="61" grpId="0"/>
      <p:bldP spid="62" grpId="0"/>
      <p:bldP spid="41" grpId="0"/>
      <p:bldP spid="4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Latency-Throughput Tradeoff</a:t>
            </a:r>
            <a:endParaRPr lang="en-US"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22</a:t>
            </a:fld>
            <a:endParaRPr lang="en-US" dirty="0"/>
          </a:p>
        </p:txBody>
      </p:sp>
      <p:cxnSp>
        <p:nvCxnSpPr>
          <p:cNvPr id="9" name="Straight Arrow Connector 8"/>
          <p:cNvCxnSpPr/>
          <p:nvPr/>
        </p:nvCxnSpPr>
        <p:spPr>
          <a:xfrm rot="5400000" flipH="1" flipV="1">
            <a:off x="547765" y="2900783"/>
            <a:ext cx="2038388" cy="1588"/>
          </a:xfrm>
          <a:prstGeom prst="straightConnector1">
            <a:avLst/>
          </a:prstGeom>
          <a:ln w="50800" cap="flat" cmpd="sng" algn="ctr">
            <a:solidFill>
              <a:srgbClr val="0D0D0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567754" y="3920771"/>
            <a:ext cx="2695764" cy="1588"/>
          </a:xfrm>
          <a:prstGeom prst="straightConnector1">
            <a:avLst/>
          </a:prstGeom>
          <a:ln w="50800" cap="flat" cmpd="sng" algn="ctr">
            <a:solidFill>
              <a:srgbClr val="0D0D0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2205843" y="3845558"/>
            <a:ext cx="199075" cy="1588"/>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3394981" y="3851799"/>
            <a:ext cx="199075" cy="1588"/>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1552076" y="3339818"/>
            <a:ext cx="266945" cy="1"/>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flipV="1">
            <a:off x="1539647" y="2493102"/>
            <a:ext cx="266944" cy="1"/>
          </a:xfrm>
          <a:prstGeom prst="line">
            <a:avLst/>
          </a:prstGeom>
          <a:ln>
            <a:solidFill>
              <a:srgbClr val="0D0D0D"/>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306175" y="2086224"/>
            <a:ext cx="3654151" cy="407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t>User 2: high latency, low loss</a:t>
            </a:r>
            <a:endParaRPr lang="en-US" sz="2200" dirty="0"/>
          </a:p>
        </p:txBody>
      </p:sp>
      <p:sp>
        <p:nvSpPr>
          <p:cNvPr id="38" name="Oval 37"/>
          <p:cNvSpPr/>
          <p:nvPr/>
        </p:nvSpPr>
        <p:spPr>
          <a:xfrm>
            <a:off x="3321265" y="2508781"/>
            <a:ext cx="137160" cy="13716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180751" y="3281058"/>
            <a:ext cx="137160" cy="137160"/>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990944" y="2885100"/>
            <a:ext cx="3635156" cy="407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t>User 1: low latency, high loss</a:t>
            </a:r>
            <a:endParaRPr lang="en-US" sz="2200" dirty="0"/>
          </a:p>
        </p:txBody>
      </p:sp>
      <p:sp>
        <p:nvSpPr>
          <p:cNvPr id="42" name="TextBox 41"/>
          <p:cNvSpPr txBox="1"/>
          <p:nvPr/>
        </p:nvSpPr>
        <p:spPr>
          <a:xfrm rot="16200000">
            <a:off x="-454667" y="2666380"/>
            <a:ext cx="2524104" cy="369332"/>
          </a:xfrm>
          <a:prstGeom prst="rect">
            <a:avLst/>
          </a:prstGeom>
          <a:noFill/>
        </p:spPr>
        <p:txBody>
          <a:bodyPr wrap="square" rtlCol="0">
            <a:spAutoFit/>
          </a:bodyPr>
          <a:lstStyle/>
          <a:p>
            <a:r>
              <a:rPr lang="en-US" b="1" dirty="0" smtClean="0">
                <a:solidFill>
                  <a:srgbClr val="000000"/>
                </a:solidFill>
              </a:rPr>
              <a:t>Throughput (</a:t>
            </a:r>
            <a:r>
              <a:rPr lang="en-US" b="1" dirty="0" err="1" smtClean="0">
                <a:solidFill>
                  <a:srgbClr val="000000"/>
                </a:solidFill>
              </a:rPr>
              <a:t>Mbits/s</a:t>
            </a:r>
            <a:r>
              <a:rPr lang="en-US" b="1" dirty="0" smtClean="0">
                <a:solidFill>
                  <a:srgbClr val="000000"/>
                </a:solidFill>
              </a:rPr>
              <a:t>)</a:t>
            </a:r>
          </a:p>
        </p:txBody>
      </p:sp>
      <p:sp>
        <p:nvSpPr>
          <p:cNvPr id="43" name="TextBox 42"/>
          <p:cNvSpPr txBox="1"/>
          <p:nvPr/>
        </p:nvSpPr>
        <p:spPr>
          <a:xfrm>
            <a:off x="1944017" y="4217896"/>
            <a:ext cx="2053775" cy="369332"/>
          </a:xfrm>
          <a:prstGeom prst="rect">
            <a:avLst/>
          </a:prstGeom>
          <a:noFill/>
        </p:spPr>
        <p:txBody>
          <a:bodyPr wrap="square" rtlCol="0">
            <a:spAutoFit/>
          </a:bodyPr>
          <a:lstStyle/>
          <a:p>
            <a:pPr algn="ctr"/>
            <a:r>
              <a:rPr lang="en-US" b="1" dirty="0" smtClean="0"/>
              <a:t>Latency (ms)</a:t>
            </a:r>
            <a:endParaRPr lang="en-US" b="1" dirty="0"/>
          </a:p>
        </p:txBody>
      </p:sp>
      <p:sp>
        <p:nvSpPr>
          <p:cNvPr id="44" name="TextBox 43"/>
          <p:cNvSpPr txBox="1"/>
          <p:nvPr/>
        </p:nvSpPr>
        <p:spPr>
          <a:xfrm>
            <a:off x="2100795" y="3888618"/>
            <a:ext cx="486008" cy="369332"/>
          </a:xfrm>
          <a:prstGeom prst="rect">
            <a:avLst/>
          </a:prstGeom>
          <a:noFill/>
        </p:spPr>
        <p:txBody>
          <a:bodyPr wrap="square" rtlCol="0">
            <a:spAutoFit/>
          </a:bodyPr>
          <a:lstStyle/>
          <a:p>
            <a:r>
              <a:rPr lang="en-US" dirty="0" smtClean="0"/>
              <a:t>10</a:t>
            </a:r>
            <a:endParaRPr lang="en-US" dirty="0"/>
          </a:p>
        </p:txBody>
      </p:sp>
      <p:sp>
        <p:nvSpPr>
          <p:cNvPr id="45" name="TextBox 44"/>
          <p:cNvSpPr txBox="1"/>
          <p:nvPr/>
        </p:nvSpPr>
        <p:spPr>
          <a:xfrm>
            <a:off x="1124404" y="2284867"/>
            <a:ext cx="486008" cy="369332"/>
          </a:xfrm>
          <a:prstGeom prst="rect">
            <a:avLst/>
          </a:prstGeom>
          <a:noFill/>
        </p:spPr>
        <p:txBody>
          <a:bodyPr wrap="square" rtlCol="0">
            <a:spAutoFit/>
          </a:bodyPr>
          <a:lstStyle/>
          <a:p>
            <a:r>
              <a:rPr lang="en-US" dirty="0" smtClean="0"/>
              <a:t>2.5</a:t>
            </a:r>
            <a:endParaRPr lang="en-US" dirty="0"/>
          </a:p>
        </p:txBody>
      </p:sp>
      <p:sp>
        <p:nvSpPr>
          <p:cNvPr id="46" name="TextBox 45"/>
          <p:cNvSpPr txBox="1"/>
          <p:nvPr/>
        </p:nvSpPr>
        <p:spPr>
          <a:xfrm>
            <a:off x="1124402" y="3131582"/>
            <a:ext cx="486008" cy="369332"/>
          </a:xfrm>
          <a:prstGeom prst="rect">
            <a:avLst/>
          </a:prstGeom>
          <a:noFill/>
        </p:spPr>
        <p:txBody>
          <a:bodyPr wrap="square" rtlCol="0">
            <a:spAutoFit/>
          </a:bodyPr>
          <a:lstStyle/>
          <a:p>
            <a:r>
              <a:rPr lang="en-US" dirty="0" smtClean="0"/>
              <a:t>2.2</a:t>
            </a:r>
            <a:endParaRPr lang="en-US" dirty="0"/>
          </a:p>
        </p:txBody>
      </p:sp>
      <p:sp>
        <p:nvSpPr>
          <p:cNvPr id="47" name="TextBox 46"/>
          <p:cNvSpPr txBox="1"/>
          <p:nvPr/>
        </p:nvSpPr>
        <p:spPr>
          <a:xfrm>
            <a:off x="3287922" y="3884219"/>
            <a:ext cx="486008" cy="369332"/>
          </a:xfrm>
          <a:prstGeom prst="rect">
            <a:avLst/>
          </a:prstGeom>
          <a:noFill/>
        </p:spPr>
        <p:txBody>
          <a:bodyPr wrap="square" rtlCol="0">
            <a:spAutoFit/>
          </a:bodyPr>
          <a:lstStyle/>
          <a:p>
            <a:r>
              <a:rPr lang="en-US" dirty="0" smtClean="0"/>
              <a:t>30</a:t>
            </a:r>
            <a:endParaRPr lang="en-US" dirty="0"/>
          </a:p>
        </p:txBody>
      </p:sp>
      <p:sp>
        <p:nvSpPr>
          <p:cNvPr id="63" name="TextBox 62"/>
          <p:cNvSpPr txBox="1"/>
          <p:nvPr/>
        </p:nvSpPr>
        <p:spPr>
          <a:xfrm>
            <a:off x="5973190" y="1719471"/>
            <a:ext cx="2697931" cy="769441"/>
          </a:xfrm>
          <a:prstGeom prst="rect">
            <a:avLst/>
          </a:prstGeom>
          <a:noFill/>
        </p:spPr>
        <p:txBody>
          <a:bodyPr wrap="square" rtlCol="0">
            <a:spAutoFit/>
          </a:bodyPr>
          <a:lstStyle/>
          <a:p>
            <a:r>
              <a:rPr lang="en-US" sz="2200" b="1" dirty="0" smtClean="0"/>
              <a:t>Both users have same service plan</a:t>
            </a:r>
            <a:endParaRPr lang="en-US" sz="2200" b="1" dirty="0"/>
          </a:p>
        </p:txBody>
      </p:sp>
      <p:sp>
        <p:nvSpPr>
          <p:cNvPr id="65" name="TextBox 64"/>
          <p:cNvSpPr txBox="1"/>
          <p:nvPr/>
        </p:nvSpPr>
        <p:spPr>
          <a:xfrm>
            <a:off x="5973190" y="2703774"/>
            <a:ext cx="2697931" cy="1446550"/>
          </a:xfrm>
          <a:prstGeom prst="rect">
            <a:avLst/>
          </a:prstGeom>
          <a:noFill/>
        </p:spPr>
        <p:txBody>
          <a:bodyPr wrap="square" rtlCol="0">
            <a:spAutoFit/>
          </a:bodyPr>
          <a:lstStyle/>
          <a:p>
            <a:r>
              <a:rPr lang="en-US" sz="2200" b="1" dirty="0" smtClean="0"/>
              <a:t>Interleaving decreases loss, increases latency, improves throughput</a:t>
            </a:r>
            <a:endParaRPr lang="en-US" sz="2200" b="1" dirty="0"/>
          </a:p>
        </p:txBody>
      </p:sp>
      <p:sp>
        <p:nvSpPr>
          <p:cNvPr id="66" name="Content Placeholder 9"/>
          <p:cNvSpPr txBox="1">
            <a:spLocks noGrp="1"/>
          </p:cNvSpPr>
          <p:nvPr>
            <p:ph idx="1"/>
          </p:nvPr>
        </p:nvSpPr>
        <p:spPr>
          <a:xfrm>
            <a:off x="457200" y="5048250"/>
            <a:ext cx="8229600" cy="107791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b="1" dirty="0" smtClean="0">
                <a:solidFill>
                  <a:srgbClr val="1F497D"/>
                </a:solidFill>
              </a:rPr>
              <a:t>Interleaving creates a trade-off between latency and throughput</a:t>
            </a:r>
            <a:endParaRPr kumimoji="0" lang="en-US" sz="3200" b="1" i="0" u="none" strike="noStrike" kern="1200" cap="none" spc="0" normalizeH="0" baseline="0" noProof="0" dirty="0" smtClean="0">
              <a:ln>
                <a:noFill/>
              </a:ln>
              <a:solidFill>
                <a:srgbClr val="1F497D"/>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934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3048" y="1045878"/>
            <a:ext cx="3429000" cy="3429000"/>
          </a:xfrm>
          <a:prstGeom prst="rect">
            <a:avLst/>
          </a:prstGeom>
        </p:spPr>
      </p:pic>
      <p:pic>
        <p:nvPicPr>
          <p:cNvPr id="6" name="Picture 5"/>
          <p:cNvPicPr>
            <a:picLocks noChangeAspect="1"/>
          </p:cNvPicPr>
          <p:nvPr/>
        </p:nvPicPr>
        <p:blipFill>
          <a:blip r:embed="rId3"/>
          <a:stretch>
            <a:fillRect/>
          </a:stretch>
        </p:blipFill>
        <p:spPr>
          <a:xfrm>
            <a:off x="4855875" y="1045878"/>
            <a:ext cx="3429000" cy="3429000"/>
          </a:xfrm>
          <a:prstGeom prst="rect">
            <a:avLst/>
          </a:prstGeom>
        </p:spPr>
      </p:pic>
      <p:sp>
        <p:nvSpPr>
          <p:cNvPr id="2" name="Title 1"/>
          <p:cNvSpPr>
            <a:spLocks noGrp="1"/>
          </p:cNvSpPr>
          <p:nvPr>
            <p:ph type="title"/>
          </p:nvPr>
        </p:nvSpPr>
        <p:spPr/>
        <p:txBody>
          <a:bodyPr/>
          <a:lstStyle/>
          <a:p>
            <a:r>
              <a:rPr lang="en-US" dirty="0" smtClean="0"/>
              <a:t>Effect on Web Performance</a:t>
            </a:r>
            <a:endParaRPr lang="en-US" dirty="0"/>
          </a:p>
        </p:txBody>
      </p:sp>
      <p:sp>
        <p:nvSpPr>
          <p:cNvPr id="3" name="Content Placeholder 2"/>
          <p:cNvSpPr>
            <a:spLocks noGrp="1"/>
          </p:cNvSpPr>
          <p:nvPr>
            <p:ph idx="1"/>
          </p:nvPr>
        </p:nvSpPr>
        <p:spPr>
          <a:xfrm>
            <a:off x="457200" y="4946765"/>
            <a:ext cx="8229600" cy="1164173"/>
          </a:xfrm>
        </p:spPr>
        <p:style>
          <a:lnRef idx="1">
            <a:schemeClr val="dk1"/>
          </a:lnRef>
          <a:fillRef idx="2">
            <a:schemeClr val="dk1"/>
          </a:fillRef>
          <a:effectRef idx="1">
            <a:schemeClr val="dk1"/>
          </a:effectRef>
          <a:fontRef idx="minor">
            <a:schemeClr val="dk1"/>
          </a:fontRef>
        </p:style>
        <p:txBody>
          <a:bodyPr/>
          <a:lstStyle/>
          <a:p>
            <a:pPr algn="ctr">
              <a:buNone/>
            </a:pPr>
            <a:r>
              <a:rPr lang="en-US" b="1" dirty="0" smtClean="0">
                <a:solidFill>
                  <a:srgbClr val="1F497D"/>
                </a:solidFill>
              </a:rPr>
              <a:t>Users don’t always get benefit of </a:t>
            </a:r>
            <a:br>
              <a:rPr lang="en-US" b="1" dirty="0" smtClean="0">
                <a:solidFill>
                  <a:srgbClr val="1F497D"/>
                </a:solidFill>
              </a:rPr>
            </a:br>
            <a:r>
              <a:rPr lang="en-US" b="1" dirty="0" smtClean="0">
                <a:solidFill>
                  <a:srgbClr val="1F497D"/>
                </a:solidFill>
              </a:rPr>
              <a:t>high-end service plans</a:t>
            </a:r>
            <a:endParaRPr lang="en-US" b="1" dirty="0">
              <a:solidFill>
                <a:srgbClr val="1F497D"/>
              </a:solidFill>
            </a:endParaRP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661415"/>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Bottlenecks on Performance</a:t>
            </a:r>
            <a:endParaRPr lang="en-US" dirty="0"/>
          </a:p>
        </p:txBody>
      </p:sp>
      <p:sp>
        <p:nvSpPr>
          <p:cNvPr id="3" name="Content Placeholder 2"/>
          <p:cNvSpPr>
            <a:spLocks noGrp="1"/>
          </p:cNvSpPr>
          <p:nvPr>
            <p:ph idx="1"/>
          </p:nvPr>
        </p:nvSpPr>
        <p:spPr>
          <a:xfrm>
            <a:off x="457200" y="1600200"/>
            <a:ext cx="8229600" cy="4047565"/>
          </a:xfrm>
        </p:spPr>
        <p:txBody>
          <a:bodyPr/>
          <a:lstStyle/>
          <a:p>
            <a:r>
              <a:rPr lang="en-US" dirty="0" smtClean="0"/>
              <a:t>Web objects are small</a:t>
            </a:r>
          </a:p>
          <a:p>
            <a:pPr lvl="1"/>
            <a:r>
              <a:rPr lang="en-US" dirty="0" smtClean="0"/>
              <a:t>TCP slow start significantly degrades performance</a:t>
            </a:r>
          </a:p>
          <a:p>
            <a:r>
              <a:rPr lang="en-US" dirty="0" smtClean="0"/>
              <a:t>Latencies can be high</a:t>
            </a:r>
          </a:p>
          <a:p>
            <a:pPr lvl="1"/>
            <a:r>
              <a:rPr lang="en-US" dirty="0" smtClean="0"/>
              <a:t>TCP scales even slower</a:t>
            </a:r>
          </a:p>
          <a:p>
            <a:r>
              <a:rPr lang="en-US" dirty="0" smtClean="0"/>
              <a:t>Server side inefficiencies</a:t>
            </a:r>
          </a:p>
          <a:p>
            <a:pPr lvl="1"/>
            <a:r>
              <a:rPr lang="en-US" dirty="0" smtClean="0"/>
              <a:t>Nearly 1 second to set up TCP transfer (</a:t>
            </a:r>
            <a:r>
              <a:rPr lang="en-US" dirty="0" err="1" smtClean="0"/>
              <a:t>ebay</a:t>
            </a:r>
            <a:r>
              <a:rPr lang="en-US" dirty="0" smtClean="0"/>
              <a:t>)!</a:t>
            </a:r>
          </a:p>
          <a:p>
            <a:pPr lvl="1"/>
            <a:r>
              <a:rPr lang="en-US" dirty="0" smtClean="0"/>
              <a:t>No support for persistent connections (CNN)</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147412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9171" y="1265893"/>
            <a:ext cx="7315200" cy="3657600"/>
          </a:xfrm>
          <a:prstGeom prst="rect">
            <a:avLst/>
          </a:prstGeom>
        </p:spPr>
      </p:pic>
      <p:pic>
        <p:nvPicPr>
          <p:cNvPr id="6" name="Picture 5"/>
          <p:cNvPicPr>
            <a:picLocks noChangeAspect="1"/>
          </p:cNvPicPr>
          <p:nvPr/>
        </p:nvPicPr>
        <p:blipFill>
          <a:blip r:embed="rId4"/>
          <a:stretch>
            <a:fillRect/>
          </a:stretch>
        </p:blipFill>
        <p:spPr>
          <a:xfrm>
            <a:off x="699171" y="1265893"/>
            <a:ext cx="7315200" cy="3657600"/>
          </a:xfrm>
          <a:prstGeom prst="rect">
            <a:avLst/>
          </a:prstGeom>
        </p:spPr>
      </p:pic>
      <p:sp>
        <p:nvSpPr>
          <p:cNvPr id="2" name="Title 1"/>
          <p:cNvSpPr>
            <a:spLocks noGrp="1"/>
          </p:cNvSpPr>
          <p:nvPr>
            <p:ph type="title"/>
          </p:nvPr>
        </p:nvSpPr>
        <p:spPr/>
        <p:txBody>
          <a:bodyPr>
            <a:normAutofit/>
          </a:bodyPr>
          <a:lstStyle/>
          <a:p>
            <a:r>
              <a:rPr lang="en-US" dirty="0" smtClean="0"/>
              <a:t>Case Study: Modem Buffers</a:t>
            </a:r>
            <a:endParaRPr lang="en-US" dirty="0"/>
          </a:p>
        </p:txBody>
      </p:sp>
      <p:pic>
        <p:nvPicPr>
          <p:cNvPr id="7" name="Picture 6"/>
          <p:cNvPicPr>
            <a:picLocks noChangeAspect="1"/>
          </p:cNvPicPr>
          <p:nvPr/>
        </p:nvPicPr>
        <p:blipFill>
          <a:blip r:embed="rId5"/>
          <a:stretch>
            <a:fillRect/>
          </a:stretch>
        </p:blipFill>
        <p:spPr>
          <a:xfrm>
            <a:off x="699171" y="1265893"/>
            <a:ext cx="7315200" cy="3657600"/>
          </a:xfrm>
          <a:prstGeom prst="rect">
            <a:avLst/>
          </a:prstGeom>
        </p:spPr>
      </p:pic>
      <p:sp>
        <p:nvSpPr>
          <p:cNvPr id="3" name="Content Placeholder 2"/>
          <p:cNvSpPr>
            <a:spLocks noGrp="1"/>
          </p:cNvSpPr>
          <p:nvPr>
            <p:ph idx="1"/>
          </p:nvPr>
        </p:nvSpPr>
        <p:spPr>
          <a:xfrm>
            <a:off x="253998" y="4970533"/>
            <a:ext cx="8582212" cy="722055"/>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Modem buffers can introduce significant latency</a:t>
            </a:r>
            <a:endParaRPr lang="en-US" b="1" dirty="0">
              <a:solidFill>
                <a:srgbClr val="1F497D"/>
              </a:solidFill>
            </a:endParaRPr>
          </a:p>
        </p:txBody>
      </p:sp>
      <p:sp>
        <p:nvSpPr>
          <p:cNvPr id="11" name="Slide Number Placeholder 10"/>
          <p:cNvSpPr>
            <a:spLocks noGrp="1"/>
          </p:cNvSpPr>
          <p:nvPr>
            <p:ph type="sldNum" sz="quarter" idx="12"/>
          </p:nvPr>
        </p:nvSpPr>
        <p:spPr/>
        <p:txBody>
          <a:bodyPr/>
          <a:lstStyle/>
          <a:p>
            <a:pPr algn="r"/>
            <a:fld id="{331B490E-306A-2248-B81C-93E0033DB5C2}" type="slidenum">
              <a:rPr lang="en-US" smtClean="0"/>
              <a:pPr algn="r"/>
              <a:t>25</a:t>
            </a:fld>
            <a:endParaRPr lang="en-US" dirty="0"/>
          </a:p>
        </p:txBody>
      </p:sp>
      <p:cxnSp>
        <p:nvCxnSpPr>
          <p:cNvPr id="12" name="Straight Arrow Connector 11"/>
          <p:cNvCxnSpPr/>
          <p:nvPr/>
        </p:nvCxnSpPr>
        <p:spPr>
          <a:xfrm rot="10800000">
            <a:off x="5702300" y="1562100"/>
            <a:ext cx="1485900" cy="647700"/>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40500" y="2070100"/>
            <a:ext cx="1981200" cy="461665"/>
          </a:xfrm>
          <a:prstGeom prst="rect">
            <a:avLst/>
          </a:prstGeom>
          <a:noFill/>
        </p:spPr>
        <p:txBody>
          <a:bodyPr wrap="square" rtlCol="0">
            <a:spAutoFit/>
          </a:bodyPr>
          <a:lstStyle/>
          <a:p>
            <a:r>
              <a:rPr lang="en-US" sz="2400" b="1" dirty="0" smtClean="0"/>
              <a:t>10 seconds!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Research</a:t>
            </a:r>
            <a:endParaRPr lang="en-US" dirty="0"/>
          </a:p>
        </p:txBody>
      </p:sp>
      <p:sp>
        <p:nvSpPr>
          <p:cNvPr id="3" name="Content Placeholder 2"/>
          <p:cNvSpPr>
            <a:spLocks noGrp="1"/>
          </p:cNvSpPr>
          <p:nvPr>
            <p:ph idx="1"/>
          </p:nvPr>
        </p:nvSpPr>
        <p:spPr>
          <a:xfrm>
            <a:off x="382494" y="1600200"/>
            <a:ext cx="8447741" cy="4525963"/>
          </a:xfrm>
        </p:spPr>
        <p:txBody>
          <a:bodyPr>
            <a:normAutofit fontScale="92500" lnSpcReduction="10000"/>
          </a:bodyPr>
          <a:lstStyle/>
          <a:p>
            <a:r>
              <a:rPr lang="en-US" dirty="0" smtClean="0"/>
              <a:t>A view from the edge for transit and access ISPs</a:t>
            </a:r>
          </a:p>
          <a:p>
            <a:pPr lvl="1"/>
            <a:r>
              <a:rPr lang="en-US" dirty="0" smtClean="0"/>
              <a:t>Effect of peering on performance</a:t>
            </a:r>
          </a:p>
          <a:p>
            <a:pPr lvl="1"/>
            <a:r>
              <a:rPr lang="en-US" dirty="0" smtClean="0"/>
              <a:t>IPv6 performance</a:t>
            </a:r>
          </a:p>
          <a:p>
            <a:pPr lvl="1"/>
            <a:r>
              <a:rPr lang="en-US" dirty="0" smtClean="0"/>
              <a:t>Effect of CDN location, traffic engineering on application performance</a:t>
            </a:r>
            <a:endParaRPr lang="en-US" dirty="0"/>
          </a:p>
          <a:p>
            <a:pPr lvl="1"/>
            <a:r>
              <a:rPr lang="en-US" dirty="0" smtClean="0"/>
              <a:t>Want to help? Need server deployments!</a:t>
            </a:r>
            <a:br>
              <a:rPr lang="en-US" dirty="0" smtClean="0"/>
            </a:br>
            <a:endParaRPr lang="en-US" dirty="0" smtClean="0"/>
          </a:p>
          <a:p>
            <a:r>
              <a:rPr lang="en-US" dirty="0" smtClean="0"/>
              <a:t>Understand home networks better</a:t>
            </a:r>
          </a:p>
          <a:p>
            <a:pPr lvl="1"/>
            <a:r>
              <a:rPr lang="en-US" dirty="0" smtClean="0"/>
              <a:t>Effect of wireless</a:t>
            </a:r>
          </a:p>
          <a:p>
            <a:pPr lvl="1"/>
            <a:r>
              <a:rPr lang="en-US" dirty="0" smtClean="0"/>
              <a:t>When is the problem </a:t>
            </a:r>
            <a:r>
              <a:rPr lang="en-US" i="1" dirty="0" smtClean="0"/>
              <a:t>not</a:t>
            </a:r>
            <a:r>
              <a:rPr lang="en-US" dirty="0" smtClean="0"/>
              <a:t> the ISP’s fault?</a:t>
            </a:r>
          </a:p>
          <a:p>
            <a:pPr lvl="1"/>
            <a:endParaRPr lang="en-US" dirty="0" smtClean="0"/>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 Logistics</a:t>
            </a:r>
            <a:endParaRPr lang="en-US" dirty="0"/>
          </a:p>
        </p:txBody>
      </p:sp>
      <p:sp>
        <p:nvSpPr>
          <p:cNvPr id="3" name="Content Placeholder 2"/>
          <p:cNvSpPr>
            <a:spLocks noGrp="1"/>
          </p:cNvSpPr>
          <p:nvPr>
            <p:ph idx="1"/>
          </p:nvPr>
        </p:nvSpPr>
        <p:spPr>
          <a:xfrm>
            <a:off x="382494" y="1600200"/>
            <a:ext cx="8447741" cy="4525963"/>
          </a:xfrm>
        </p:spPr>
        <p:txBody>
          <a:bodyPr>
            <a:normAutofit/>
          </a:bodyPr>
          <a:lstStyle/>
          <a:p>
            <a:r>
              <a:rPr lang="en-US" dirty="0" smtClean="0"/>
              <a:t>IPv6 connectivity and measurements</a:t>
            </a:r>
          </a:p>
          <a:p>
            <a:r>
              <a:rPr lang="en-US" dirty="0" smtClean="0"/>
              <a:t>Moving measurements (and data) to Measurement Lab</a:t>
            </a:r>
          </a:p>
          <a:p>
            <a:r>
              <a:rPr lang="en-US" dirty="0" smtClean="0"/>
              <a:t>Automating registration process</a:t>
            </a:r>
          </a:p>
          <a:p>
            <a:r>
              <a:rPr lang="en-US" dirty="0" smtClean="0"/>
              <a:t>Streamlining firmware upgrades</a:t>
            </a:r>
          </a:p>
          <a:p>
            <a:pPr lvl="1"/>
            <a:endParaRPr lang="en-US" dirty="0" smtClean="0"/>
          </a:p>
        </p:txBody>
      </p:sp>
      <p:sp>
        <p:nvSpPr>
          <p:cNvPr id="8" name="Slide Number Placeholder 7"/>
          <p:cNvSpPr>
            <a:spLocks noGrp="1"/>
          </p:cNvSpPr>
          <p:nvPr>
            <p:ph type="sldNum" sz="quarter" idx="12"/>
          </p:nvPr>
        </p:nvSpPr>
        <p:spPr/>
        <p:txBody>
          <a:bodyPr/>
          <a:lstStyle/>
          <a:p>
            <a:pPr algn="r"/>
            <a:fld id="{331B490E-306A-2248-B81C-93E0033DB5C2}" type="slidenum">
              <a:rPr lang="en-US" smtClean="0"/>
              <a:pPr algn="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503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Another Application: Usage Control</a:t>
            </a:r>
            <a:endParaRPr lang="en-US" dirty="0"/>
          </a:p>
        </p:txBody>
      </p:sp>
      <p:sp>
        <p:nvSpPr>
          <p:cNvPr id="9" name="Content Placeholder 8"/>
          <p:cNvSpPr>
            <a:spLocks noGrp="1"/>
          </p:cNvSpPr>
          <p:nvPr>
            <p:ph idx="1"/>
          </p:nvPr>
        </p:nvSpPr>
        <p:spPr/>
        <p:txBody>
          <a:bodyPr>
            <a:normAutofit fontScale="92500"/>
          </a:bodyPr>
          <a:lstStyle/>
          <a:p>
            <a:r>
              <a:rPr lang="en-US" dirty="0" smtClean="0"/>
              <a:t>Network management in homes is challenging</a:t>
            </a:r>
          </a:p>
          <a:p>
            <a:r>
              <a:rPr lang="en-US" dirty="0" smtClean="0"/>
              <a:t>One aspect of management: usage control</a:t>
            </a:r>
          </a:p>
          <a:p>
            <a:pPr lvl="1"/>
            <a:r>
              <a:rPr lang="en-US" dirty="0" smtClean="0"/>
              <a:t>Usage cap management</a:t>
            </a:r>
          </a:p>
          <a:p>
            <a:pPr lvl="1"/>
            <a:r>
              <a:rPr lang="en-US" dirty="0" smtClean="0"/>
              <a:t>Parental control</a:t>
            </a:r>
          </a:p>
          <a:p>
            <a:pPr lvl="1"/>
            <a:r>
              <a:rPr lang="en-US" dirty="0" smtClean="0"/>
              <a:t>Bandwidth management</a:t>
            </a:r>
          </a:p>
          <a:p>
            <a:r>
              <a:rPr lang="en-US" b="1" dirty="0" smtClean="0">
                <a:solidFill>
                  <a:srgbClr val="333399"/>
                </a:solidFill>
              </a:rPr>
              <a:t>Idea: </a:t>
            </a:r>
            <a:r>
              <a:rPr lang="en-US" dirty="0" smtClean="0"/>
              <a:t>Outsource network management/control</a:t>
            </a:r>
          </a:p>
          <a:p>
            <a:pPr lvl="1"/>
            <a:r>
              <a:rPr lang="en-US" dirty="0" smtClean="0"/>
              <a:t>Home router runs </a:t>
            </a:r>
            <a:r>
              <a:rPr lang="en-US" dirty="0" err="1" smtClean="0"/>
              <a:t>OpenFlow</a:t>
            </a:r>
            <a:r>
              <a:rPr lang="en-US" dirty="0" smtClean="0"/>
              <a:t> switch</a:t>
            </a:r>
          </a:p>
          <a:p>
            <a:pPr lvl="1"/>
            <a:r>
              <a:rPr lang="en-US" dirty="0" smtClean="0"/>
              <a:t>Usage reported to off-site controller</a:t>
            </a:r>
          </a:p>
          <a:p>
            <a:pPr lvl="1"/>
            <a:r>
              <a:rPr lang="en-US" dirty="0" smtClean="0"/>
              <a:t>Controller adjust behavior of traffic flows</a:t>
            </a:r>
            <a:endParaRPr lang="en-US" dirty="0"/>
          </a:p>
        </p:txBody>
      </p:sp>
      <p:sp>
        <p:nvSpPr>
          <p:cNvPr id="7" name="Slide Number Placeholder 6"/>
          <p:cNvSpPr>
            <a:spLocks noGrp="1"/>
          </p:cNvSpPr>
          <p:nvPr>
            <p:ph type="sldNum" sz="quarter" idx="12"/>
          </p:nvPr>
        </p:nvSpPr>
        <p:spPr/>
        <p:txBody>
          <a:bodyPr/>
          <a:lstStyle/>
          <a:p>
            <a:fld id="{2C6E3C5A-0310-E443-A157-65DB9B48595C}"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928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Usage Cap Management in Homes: </a:t>
            </a:r>
            <a:br>
              <a:rPr lang="en-US" dirty="0" smtClean="0"/>
            </a:br>
            <a:r>
              <a:rPr lang="en-US" dirty="0" smtClean="0"/>
              <a:t>Design and Implementation</a:t>
            </a:r>
            <a:endParaRPr lang="en-US" dirty="0"/>
          </a:p>
        </p:txBody>
      </p:sp>
      <p:sp>
        <p:nvSpPr>
          <p:cNvPr id="3" name="Content Placeholder 2"/>
          <p:cNvSpPr>
            <a:spLocks noGrp="1"/>
          </p:cNvSpPr>
          <p:nvPr>
            <p:ph idx="1"/>
          </p:nvPr>
        </p:nvSpPr>
        <p:spPr>
          <a:xfrm>
            <a:off x="5601651" y="1600200"/>
            <a:ext cx="3542349" cy="4525963"/>
          </a:xfrm>
        </p:spPr>
        <p:txBody>
          <a:bodyPr>
            <a:normAutofit fontScale="92500" lnSpcReduction="10000"/>
          </a:bodyPr>
          <a:lstStyle/>
          <a:p>
            <a:r>
              <a:rPr lang="en-US" dirty="0" smtClean="0"/>
              <a:t>User monitors behavior and sets policies with UI</a:t>
            </a:r>
            <a:br>
              <a:rPr lang="en-US" dirty="0" smtClean="0"/>
            </a:br>
            <a:endParaRPr lang="en-US" dirty="0" smtClean="0"/>
          </a:p>
          <a:p>
            <a:r>
              <a:rPr lang="en-US" dirty="0" smtClean="0"/>
              <a:t>Resonance controller (</a:t>
            </a:r>
            <a:r>
              <a:rPr lang="en-US" dirty="0" err="1" smtClean="0"/>
              <a:t>OpenFlow</a:t>
            </a:r>
            <a:r>
              <a:rPr lang="en-US" dirty="0" smtClean="0"/>
              <a:t>) manages policies and router behavior</a:t>
            </a:r>
            <a:endParaRPr lang="en-US" dirty="0"/>
          </a:p>
        </p:txBody>
      </p:sp>
      <p:sp>
        <p:nvSpPr>
          <p:cNvPr id="4" name="Slide Number Placeholder 3"/>
          <p:cNvSpPr>
            <a:spLocks noGrp="1"/>
          </p:cNvSpPr>
          <p:nvPr>
            <p:ph type="sldNum" sz="quarter" idx="12"/>
          </p:nvPr>
        </p:nvSpPr>
        <p:spPr/>
        <p:txBody>
          <a:bodyPr/>
          <a:lstStyle/>
          <a:p>
            <a:fld id="{1D52F816-94A1-274C-B2F8-6F1DFC3C51C0}" type="slidenum">
              <a:rPr lang="en-US" smtClean="0"/>
              <a:pPr/>
              <a:t>29</a:t>
            </a:fld>
            <a:endParaRPr lang="en-US"/>
          </a:p>
        </p:txBody>
      </p:sp>
      <p:pic>
        <p:nvPicPr>
          <p:cNvPr id="5" name="Picture 4"/>
          <p:cNvPicPr>
            <a:picLocks noChangeAspect="1"/>
          </p:cNvPicPr>
          <p:nvPr/>
        </p:nvPicPr>
        <p:blipFill>
          <a:blip r:embed="rId2"/>
          <a:stretch>
            <a:fillRect/>
          </a:stretch>
        </p:blipFill>
        <p:spPr>
          <a:xfrm>
            <a:off x="45682" y="2000432"/>
            <a:ext cx="5423729" cy="43200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86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a:xfrm>
            <a:off x="79200" y="144015"/>
            <a:ext cx="8991360" cy="1142040"/>
          </a:xfrm>
        </p:spPr>
        <p:txBody>
          <a:bodyPr>
            <a:normAutofit fontScale="90000"/>
          </a:bodyPr>
          <a:lstStyle/>
          <a:p>
            <a:r>
              <a:rPr lang="en-US" dirty="0" smtClean="0">
                <a:latin typeface="Arial" charset="0"/>
                <a:ea typeface="ＭＳ Ｐゴシック" charset="0"/>
                <a:cs typeface="ＭＳ Ｐゴシック" charset="0"/>
              </a:rPr>
              <a:t>Key Research Challenge: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Home Network Management</a:t>
            </a:r>
            <a:endParaRPr lang="en-US" dirty="0">
              <a:latin typeface="Arial" charset="0"/>
              <a:ea typeface="ＭＳ Ｐゴシック" charset="0"/>
              <a:cs typeface="ＭＳ Ｐゴシック" charset="0"/>
            </a:endParaRPr>
          </a:p>
        </p:txBody>
      </p:sp>
      <p:sp>
        <p:nvSpPr>
          <p:cNvPr id="58370" name="Content Placeholder 5"/>
          <p:cNvSpPr>
            <a:spLocks noGrp="1"/>
          </p:cNvSpPr>
          <p:nvPr>
            <p:ph idx="1"/>
          </p:nvPr>
        </p:nvSpPr>
        <p:spPr>
          <a:xfrm>
            <a:off x="148321" y="1401799"/>
            <a:ext cx="8608320" cy="3663745"/>
          </a:xfrm>
        </p:spPr>
        <p:txBody>
          <a:bodyPr>
            <a:noAutofit/>
          </a:bodyPr>
          <a:lstStyle/>
          <a:p>
            <a:r>
              <a:rPr lang="en-US" sz="2800" b="1" dirty="0">
                <a:solidFill>
                  <a:srgbClr val="333399"/>
                </a:solidFill>
                <a:latin typeface="Arial" charset="0"/>
                <a:ea typeface="ＭＳ Ｐゴシック" charset="0"/>
                <a:cs typeface="ＭＳ Ｐゴシック" charset="0"/>
              </a:rPr>
              <a:t>Monitoring</a:t>
            </a:r>
          </a:p>
          <a:p>
            <a:pPr lvl="1"/>
            <a:r>
              <a:rPr lang="en-US" sz="2400" dirty="0">
                <a:solidFill>
                  <a:srgbClr val="000000"/>
                </a:solidFill>
                <a:latin typeface="Arial" charset="0"/>
                <a:ea typeface="ＭＳ Ｐゴシック" charset="0"/>
                <a:cs typeface="ＭＳ Ｐゴシック" charset="0"/>
              </a:rPr>
              <a:t>Continuous measurements of ISP performance </a:t>
            </a:r>
            <a:r>
              <a:rPr lang="en-US" sz="2400" dirty="0" smtClean="0">
                <a:solidFill>
                  <a:srgbClr val="000000"/>
                </a:solidFill>
                <a:latin typeface="Arial" charset="0"/>
                <a:ea typeface="ＭＳ Ｐゴシック" charset="0"/>
                <a:cs typeface="ＭＳ Ｐゴシック" charset="0"/>
              </a:rPr>
              <a:t/>
            </a:r>
            <a:br>
              <a:rPr lang="en-US" sz="2400" dirty="0" smtClean="0">
                <a:solidFill>
                  <a:srgbClr val="000000"/>
                </a:solidFill>
                <a:latin typeface="Arial" charset="0"/>
                <a:ea typeface="ＭＳ Ｐゴシック" charset="0"/>
                <a:cs typeface="ＭＳ Ｐゴシック" charset="0"/>
              </a:rPr>
            </a:br>
            <a:r>
              <a:rPr lang="en-US" sz="2400" i="1" dirty="0" smtClean="0">
                <a:solidFill>
                  <a:srgbClr val="000000"/>
                </a:solidFill>
                <a:latin typeface="Arial" charset="0"/>
                <a:ea typeface="ＭＳ Ｐゴシック" charset="0"/>
                <a:cs typeface="ＭＳ Ｐゴシック" charset="0"/>
              </a:rPr>
              <a:t>(</a:t>
            </a:r>
            <a:r>
              <a:rPr lang="en-US" sz="2400" i="1" dirty="0">
                <a:solidFill>
                  <a:srgbClr val="000000"/>
                </a:solidFill>
                <a:latin typeface="Arial" charset="0"/>
                <a:ea typeface="ＭＳ Ｐゴシック" charset="0"/>
                <a:cs typeface="ＭＳ Ｐゴシック" charset="0"/>
              </a:rPr>
              <a:t>“Am I getting what I’m paying for?”)</a:t>
            </a:r>
          </a:p>
          <a:p>
            <a:pPr lvl="1"/>
            <a:r>
              <a:rPr lang="en-US" sz="2400" dirty="0">
                <a:solidFill>
                  <a:srgbClr val="000000"/>
                </a:solidFill>
                <a:latin typeface="Arial" charset="0"/>
                <a:ea typeface="ＭＳ Ｐゴシック" charset="0"/>
                <a:cs typeface="ＭＳ Ｐゴシック" charset="0"/>
              </a:rPr>
              <a:t>Monitoring traffic use inside the home </a:t>
            </a:r>
            <a:r>
              <a:rPr lang="en-US" sz="2400" dirty="0" smtClean="0">
                <a:solidFill>
                  <a:srgbClr val="000000"/>
                </a:solidFill>
                <a:latin typeface="Arial" charset="0"/>
                <a:ea typeface="ＭＳ Ｐゴシック" charset="0"/>
                <a:cs typeface="ＭＳ Ｐゴシック" charset="0"/>
              </a:rPr>
              <a:t/>
            </a:r>
            <a:br>
              <a:rPr lang="en-US" sz="2400" dirty="0" smtClean="0">
                <a:solidFill>
                  <a:srgbClr val="000000"/>
                </a:solidFill>
                <a:latin typeface="Arial" charset="0"/>
                <a:ea typeface="ＭＳ Ｐゴシック" charset="0"/>
                <a:cs typeface="ＭＳ Ｐゴシック" charset="0"/>
              </a:rPr>
            </a:br>
            <a:r>
              <a:rPr lang="en-US" sz="2400" i="1" dirty="0" smtClean="0">
                <a:solidFill>
                  <a:srgbClr val="000000"/>
                </a:solidFill>
                <a:latin typeface="Arial" charset="0"/>
                <a:ea typeface="ＭＳ Ｐゴシック" charset="0"/>
                <a:cs typeface="ＭＳ Ｐゴシック" charset="0"/>
              </a:rPr>
              <a:t>(</a:t>
            </a:r>
            <a:r>
              <a:rPr lang="en-US" sz="2400" i="1" dirty="0">
                <a:solidFill>
                  <a:srgbClr val="000000"/>
                </a:solidFill>
                <a:latin typeface="Arial" charset="0"/>
                <a:ea typeface="ＭＳ Ｐゴシック" charset="0"/>
                <a:cs typeface="ＭＳ Ｐゴシック" charset="0"/>
              </a:rPr>
              <a:t>“Who’s hogging the bandwidth?”)</a:t>
            </a:r>
            <a:endParaRPr lang="en-US" sz="2400" dirty="0">
              <a:solidFill>
                <a:srgbClr val="000000"/>
              </a:solidFill>
              <a:latin typeface="Arial" charset="0"/>
              <a:ea typeface="ＭＳ Ｐゴシック" charset="0"/>
              <a:cs typeface="ＭＳ Ｐゴシック" charset="0"/>
            </a:endParaRPr>
          </a:p>
          <a:p>
            <a:pPr lvl="1"/>
            <a:r>
              <a:rPr lang="en-US" sz="2400" dirty="0">
                <a:solidFill>
                  <a:srgbClr val="000000"/>
                </a:solidFill>
                <a:latin typeface="Arial" charset="0"/>
                <a:ea typeface="ＭＳ Ｐゴシック" charset="0"/>
                <a:cs typeface="ＭＳ Ｐゴシック" charset="0"/>
              </a:rPr>
              <a:t>Security </a:t>
            </a:r>
            <a:r>
              <a:rPr lang="en-US" sz="2400" i="1" dirty="0">
                <a:solidFill>
                  <a:srgbClr val="000000"/>
                </a:solidFill>
                <a:latin typeface="Arial" charset="0"/>
                <a:ea typeface="ＭＳ Ｐゴシック" charset="0"/>
                <a:cs typeface="ＭＳ Ｐゴシック" charset="0"/>
              </a:rPr>
              <a:t>(“Are devices in the home compromised?”</a:t>
            </a:r>
            <a:r>
              <a:rPr lang="en-US" sz="2400" i="1" dirty="0" smtClean="0">
                <a:solidFill>
                  <a:srgbClr val="000000"/>
                </a:solidFill>
                <a:latin typeface="Arial" charset="0"/>
                <a:ea typeface="ＭＳ Ｐゴシック" charset="0"/>
                <a:cs typeface="ＭＳ Ｐゴシック" charset="0"/>
              </a:rPr>
              <a:t>)</a:t>
            </a:r>
            <a:br>
              <a:rPr lang="en-US" sz="2400" i="1" dirty="0" smtClean="0">
                <a:solidFill>
                  <a:srgbClr val="000000"/>
                </a:solidFill>
                <a:latin typeface="Arial" charset="0"/>
                <a:ea typeface="ＭＳ Ｐゴシック" charset="0"/>
                <a:cs typeface="ＭＳ Ｐゴシック" charset="0"/>
              </a:rPr>
            </a:br>
            <a:endParaRPr lang="en-US" sz="2400" dirty="0">
              <a:solidFill>
                <a:srgbClr val="000000"/>
              </a:solidFill>
              <a:latin typeface="Arial" charset="0"/>
              <a:ea typeface="ＭＳ Ｐゴシック" charset="0"/>
              <a:cs typeface="ＭＳ Ｐゴシック" charset="0"/>
            </a:endParaRPr>
          </a:p>
          <a:p>
            <a:r>
              <a:rPr lang="en-US" sz="2800" b="1" dirty="0">
                <a:solidFill>
                  <a:srgbClr val="333399"/>
                </a:solidFill>
                <a:latin typeface="Arial" charset="0"/>
                <a:ea typeface="ＭＳ Ｐゴシック" charset="0"/>
                <a:cs typeface="ＭＳ Ｐゴシック" charset="0"/>
              </a:rPr>
              <a:t>Control</a:t>
            </a:r>
          </a:p>
          <a:p>
            <a:pPr lvl="1"/>
            <a:r>
              <a:rPr lang="en-US" sz="2400" dirty="0">
                <a:solidFill>
                  <a:srgbClr val="000000"/>
                </a:solidFill>
                <a:latin typeface="Arial" charset="0"/>
                <a:ea typeface="ＭＳ Ｐゴシック" charset="0"/>
                <a:cs typeface="ＭＳ Ｐゴシック" charset="0"/>
              </a:rPr>
              <a:t>Traffic prioritization (e.g., ensure file sharing does not clobber critical traffic)</a:t>
            </a:r>
          </a:p>
          <a:p>
            <a:pPr lvl="1"/>
            <a:r>
              <a:rPr lang="en-US" sz="2400" dirty="0">
                <a:solidFill>
                  <a:srgbClr val="000000"/>
                </a:solidFill>
                <a:latin typeface="Arial" charset="0"/>
                <a:ea typeface="ＭＳ Ｐゴシック" charset="0"/>
                <a:cs typeface="ＭＳ Ｐゴシック" charset="0"/>
              </a:rPr>
              <a:t>Parental controls</a:t>
            </a:r>
          </a:p>
          <a:p>
            <a:pPr marL="0" indent="0">
              <a:buNone/>
            </a:pPr>
            <a:endParaRPr lang="en-US" sz="2800" dirty="0">
              <a:latin typeface="Arial" charset="0"/>
              <a:ea typeface="ＭＳ Ｐゴシック" charset="0"/>
              <a:cs typeface="ＭＳ Ｐゴシック" charset="0"/>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744CCE9-6ADB-E742-B521-27C453ED0959}" type="slidenum">
              <a:rPr lang="en-US"/>
              <a:pPr/>
              <a:t>3</a:t>
            </a:fld>
            <a:endParaRPr lang="en-US"/>
          </a:p>
        </p:txBody>
      </p:sp>
      <p:sp>
        <p:nvSpPr>
          <p:cNvPr id="2" name="TextBox 1"/>
          <p:cNvSpPr txBox="1"/>
          <p:nvPr/>
        </p:nvSpPr>
        <p:spPr>
          <a:xfrm>
            <a:off x="314074" y="6308410"/>
            <a:ext cx="844256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Most important issue: Current infrastructures make management too complex.</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458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uCap</a:t>
            </a:r>
            <a:r>
              <a:rPr lang="en-US" dirty="0" smtClean="0"/>
              <a:t>: Network Usage Control and Prioritization</a:t>
            </a:r>
            <a:endParaRPr lang="en-US" dirty="0"/>
          </a:p>
        </p:txBody>
      </p:sp>
      <p:sp>
        <p:nvSpPr>
          <p:cNvPr id="4" name="Slide Number Placeholder 3"/>
          <p:cNvSpPr>
            <a:spLocks noGrp="1"/>
          </p:cNvSpPr>
          <p:nvPr>
            <p:ph type="sldNum" sz="quarter" idx="12"/>
          </p:nvPr>
        </p:nvSpPr>
        <p:spPr/>
        <p:txBody>
          <a:bodyPr/>
          <a:lstStyle/>
          <a:p>
            <a:fld id="{331B490E-306A-2248-B81C-93E0033DB5C2}" type="slidenum">
              <a:rPr lang="en-US" smtClean="0"/>
              <a:pPr/>
              <a:t>30</a:t>
            </a:fld>
            <a:endParaRPr lang="en-US"/>
          </a:p>
        </p:txBody>
      </p:sp>
      <p:pic>
        <p:nvPicPr>
          <p:cNvPr id="7" name="Picture 6"/>
          <p:cNvPicPr>
            <a:picLocks noChangeAspect="1"/>
          </p:cNvPicPr>
          <p:nvPr/>
        </p:nvPicPr>
        <p:blipFill>
          <a:blip r:embed="rId2"/>
          <a:stretch>
            <a:fillRect/>
          </a:stretch>
        </p:blipFill>
        <p:spPr>
          <a:xfrm>
            <a:off x="1226250" y="1627118"/>
            <a:ext cx="6647693" cy="47292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892725"/>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Ongoing Work: Mobile Measurements</a:t>
            </a:r>
            <a:endParaRPr lang="en-US" dirty="0"/>
          </a:p>
        </p:txBody>
      </p:sp>
      <p:sp>
        <p:nvSpPr>
          <p:cNvPr id="3" name="Content Placeholder 2"/>
          <p:cNvSpPr>
            <a:spLocks noGrp="1"/>
          </p:cNvSpPr>
          <p:nvPr>
            <p:ph idx="1"/>
          </p:nvPr>
        </p:nvSpPr>
        <p:spPr>
          <a:xfrm>
            <a:off x="457200" y="1600200"/>
            <a:ext cx="2445897" cy="1740925"/>
          </a:xfrm>
        </p:spPr>
        <p:txBody>
          <a:bodyPr>
            <a:noAutofit/>
          </a:bodyPr>
          <a:lstStyle/>
          <a:p>
            <a:r>
              <a:rPr lang="en-US" sz="2800" dirty="0" err="1" smtClean="0"/>
              <a:t>BISmark</a:t>
            </a:r>
            <a:r>
              <a:rPr lang="en-US" sz="2800" dirty="0" smtClean="0"/>
              <a:t> measurements and Network Dashboard interface for </a:t>
            </a:r>
            <a:r>
              <a:rPr lang="en-US" sz="2800" dirty="0"/>
              <a:t>Android platform: </a:t>
            </a:r>
            <a:r>
              <a:rPr lang="en-US" sz="2800" dirty="0">
                <a:hlinkClick r:id="rId2"/>
              </a:rPr>
              <a:t>http://goo.gl/</a:t>
            </a:r>
            <a:r>
              <a:rPr lang="en-US" sz="2800" dirty="0" smtClean="0">
                <a:hlinkClick r:id="rId2"/>
              </a:rPr>
              <a:t>VHuh4</a:t>
            </a:r>
            <a:endParaRPr lang="en-US" sz="2800" dirty="0" smtClean="0"/>
          </a:p>
        </p:txBody>
      </p:sp>
      <p:sp>
        <p:nvSpPr>
          <p:cNvPr id="4" name="Slide Number Placeholder 3"/>
          <p:cNvSpPr>
            <a:spLocks noGrp="1"/>
          </p:cNvSpPr>
          <p:nvPr>
            <p:ph type="sldNum" sz="quarter" idx="12"/>
          </p:nvPr>
        </p:nvSpPr>
        <p:spPr/>
        <p:txBody>
          <a:bodyPr/>
          <a:lstStyle/>
          <a:p>
            <a:fld id="{331B490E-306A-2248-B81C-93E0033DB5C2}" type="slidenum">
              <a:rPr lang="en-US" smtClean="0"/>
              <a:pPr/>
              <a:t>31</a:t>
            </a:fld>
            <a:endParaRPr lang="en-US"/>
          </a:p>
        </p:txBody>
      </p:sp>
      <p:pic>
        <p:nvPicPr>
          <p:cNvPr id="5" name="Picture 4"/>
          <p:cNvPicPr>
            <a:picLocks noChangeAspect="1"/>
          </p:cNvPicPr>
          <p:nvPr/>
        </p:nvPicPr>
        <p:blipFill>
          <a:blip r:embed="rId3"/>
          <a:stretch>
            <a:fillRect/>
          </a:stretch>
        </p:blipFill>
        <p:spPr>
          <a:xfrm>
            <a:off x="3447429" y="1280842"/>
            <a:ext cx="4987247" cy="544063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7498062"/>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a:xfrm>
            <a:off x="457200" y="1391026"/>
            <a:ext cx="8229600" cy="4525963"/>
          </a:xfrm>
        </p:spPr>
        <p:txBody>
          <a:bodyPr>
            <a:noAutofit/>
          </a:bodyPr>
          <a:lstStyle/>
          <a:p>
            <a:r>
              <a:rPr lang="en-US" sz="2800" dirty="0" smtClean="0"/>
              <a:t>Host </a:t>
            </a:r>
            <a:r>
              <a:rPr lang="en-US" sz="2800" dirty="0" err="1" smtClean="0"/>
              <a:t>BISmark</a:t>
            </a:r>
            <a:r>
              <a:rPr lang="en-US" sz="2800" dirty="0" smtClean="0"/>
              <a:t> routers</a:t>
            </a:r>
          </a:p>
          <a:p>
            <a:pPr lvl="1"/>
            <a:r>
              <a:rPr lang="en-US" dirty="0" smtClean="0"/>
              <a:t>Get a high-end router for free!</a:t>
            </a:r>
          </a:p>
          <a:p>
            <a:r>
              <a:rPr lang="en-US" sz="2800" dirty="0" smtClean="0"/>
              <a:t>Host measurement servers</a:t>
            </a:r>
          </a:p>
          <a:p>
            <a:pPr lvl="1"/>
            <a:r>
              <a:rPr lang="en-US" dirty="0" smtClean="0"/>
              <a:t>Geographic diversity is important for reliable measurements</a:t>
            </a:r>
          </a:p>
          <a:p>
            <a:r>
              <a:rPr lang="en-US" sz="2800" dirty="0" smtClean="0"/>
              <a:t>Contribute measurement tests</a:t>
            </a:r>
          </a:p>
          <a:p>
            <a:pPr lvl="1"/>
            <a:r>
              <a:rPr lang="en-US" dirty="0" smtClean="0"/>
              <a:t>Open-source, capability to run on-demand scripts</a:t>
            </a:r>
          </a:p>
          <a:p>
            <a:pPr lvl="1"/>
            <a:r>
              <a:rPr lang="en-US" dirty="0" smtClean="0"/>
              <a:t>All code is currently available at </a:t>
            </a:r>
            <a:r>
              <a:rPr lang="en-US" dirty="0" smtClean="0">
                <a:hlinkClick r:id="rId2"/>
              </a:rPr>
              <a:t>http://github.com/bismark-devel</a:t>
            </a:r>
            <a:endParaRPr lang="en-US" dirty="0" smtClean="0"/>
          </a:p>
          <a:p>
            <a:pPr>
              <a:buNone/>
            </a:pPr>
            <a:endParaRPr lang="en-US" sz="2800" dirty="0"/>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1B490E-306A-2248-B81C-93E0033DB5C2}" type="slidenum">
              <a:rPr lang="en-US" smtClean="0"/>
              <a:pPr/>
              <a:t>33</a:t>
            </a:fld>
            <a:endParaRPr lang="en-US"/>
          </a:p>
        </p:txBody>
      </p:sp>
      <p:sp>
        <p:nvSpPr>
          <p:cNvPr id="5" name="TextBox 4"/>
          <p:cNvSpPr txBox="1"/>
          <p:nvPr/>
        </p:nvSpPr>
        <p:spPr>
          <a:xfrm>
            <a:off x="1075767" y="3887388"/>
            <a:ext cx="6693647" cy="1569660"/>
          </a:xfrm>
          <a:prstGeom prst="rect">
            <a:avLst/>
          </a:prstGeom>
          <a:noFill/>
        </p:spPr>
        <p:txBody>
          <a:bodyPr wrap="square" rtlCol="0">
            <a:spAutoFit/>
          </a:bodyPr>
          <a:lstStyle/>
          <a:p>
            <a:pPr algn="ctr"/>
            <a:r>
              <a:rPr lang="en-US" sz="3200" b="1" dirty="0" smtClean="0">
                <a:solidFill>
                  <a:srgbClr val="1F497D"/>
                </a:solidFill>
                <a:hlinkClick r:id="rId2"/>
              </a:rPr>
              <a:t>http://projectbismark.net</a:t>
            </a:r>
            <a:endParaRPr lang="en-US" sz="3200" b="1" dirty="0" smtClean="0">
              <a:solidFill>
                <a:srgbClr val="1F497D"/>
              </a:solidFill>
            </a:endParaRPr>
          </a:p>
          <a:p>
            <a:pPr algn="ctr"/>
            <a:r>
              <a:rPr lang="en-US" sz="3200" b="1" dirty="0">
                <a:solidFill>
                  <a:srgbClr val="1F497D"/>
                </a:solidFill>
                <a:hlinkClick r:id="rId3"/>
              </a:rPr>
              <a:t>http://projectbismark.github.com</a:t>
            </a:r>
            <a:r>
              <a:rPr lang="en-US" sz="3200" b="1" dirty="0" smtClean="0">
                <a:solidFill>
                  <a:srgbClr val="1F497D"/>
                </a:solidFill>
                <a:hlinkClick r:id="rId3"/>
              </a:rPr>
              <a:t>/</a:t>
            </a:r>
            <a:endParaRPr lang="en-US" sz="3200" b="1" dirty="0" smtClean="0">
              <a:solidFill>
                <a:srgbClr val="1F497D"/>
              </a:solidFill>
            </a:endParaRPr>
          </a:p>
          <a:p>
            <a:pPr algn="ctr"/>
            <a:endParaRPr lang="en-US" sz="3200" b="1" dirty="0">
              <a:solidFill>
                <a:srgbClr val="1F497D"/>
              </a:solidFill>
            </a:endParaRPr>
          </a:p>
        </p:txBody>
      </p:sp>
      <p:sp>
        <p:nvSpPr>
          <p:cNvPr id="6" name="TextBox 5"/>
          <p:cNvSpPr txBox="1"/>
          <p:nvPr/>
        </p:nvSpPr>
        <p:spPr>
          <a:xfrm>
            <a:off x="1059700" y="5075467"/>
            <a:ext cx="6693647" cy="584776"/>
          </a:xfrm>
          <a:prstGeom prst="rect">
            <a:avLst/>
          </a:prstGeom>
          <a:noFill/>
        </p:spPr>
        <p:txBody>
          <a:bodyPr wrap="square" rtlCol="0">
            <a:spAutoFit/>
          </a:bodyPr>
          <a:lstStyle/>
          <a:p>
            <a:pPr algn="ctr"/>
            <a:r>
              <a:rPr lang="en-US" sz="3200" b="1" dirty="0" err="1" smtClean="0">
                <a:solidFill>
                  <a:srgbClr val="1F497D"/>
                </a:solidFill>
              </a:rPr>
              <a:t>bismark-core@projectbismark.net</a:t>
            </a:r>
            <a:endParaRPr lang="en-US" sz="3200" b="1" dirty="0">
              <a:solidFill>
                <a:srgbClr val="1F497D"/>
              </a:solidFill>
            </a:endParaRPr>
          </a:p>
        </p:txBody>
      </p:sp>
      <p:pic>
        <p:nvPicPr>
          <p:cNvPr id="8" name="Picture 7"/>
          <p:cNvPicPr>
            <a:picLocks noChangeAspect="1"/>
          </p:cNvPicPr>
          <p:nvPr/>
        </p:nvPicPr>
        <p:blipFill>
          <a:blip r:embed="rId4"/>
          <a:stretch>
            <a:fillRect/>
          </a:stretch>
        </p:blipFill>
        <p:spPr>
          <a:xfrm>
            <a:off x="3243098" y="861077"/>
            <a:ext cx="2349920" cy="27523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97496" y="1478830"/>
            <a:ext cx="5065776" cy="2644594"/>
          </a:xfrm>
          <a:prstGeom prst="rect">
            <a:avLst/>
          </a:prstGeom>
        </p:spPr>
      </p:pic>
      <p:sp>
        <p:nvSpPr>
          <p:cNvPr id="4" name="Title 3"/>
          <p:cNvSpPr>
            <a:spLocks noGrp="1"/>
          </p:cNvSpPr>
          <p:nvPr>
            <p:ph type="title"/>
          </p:nvPr>
        </p:nvSpPr>
        <p:spPr>
          <a:xfrm>
            <a:off x="209176" y="274638"/>
            <a:ext cx="8755530" cy="1143000"/>
          </a:xfrm>
        </p:spPr>
        <p:txBody>
          <a:bodyPr>
            <a:noAutofit/>
          </a:bodyPr>
          <a:lstStyle/>
          <a:p>
            <a:r>
              <a:rPr lang="en-US" sz="4000" dirty="0" smtClean="0"/>
              <a:t>Example: What Performance Do Home Users See?</a:t>
            </a:r>
            <a:endParaRPr lang="en-US" sz="4000" dirty="0"/>
          </a:p>
        </p:txBody>
      </p:sp>
      <p:sp>
        <p:nvSpPr>
          <p:cNvPr id="2" name="Content Placeholder 1"/>
          <p:cNvSpPr>
            <a:spLocks noGrp="1"/>
          </p:cNvSpPr>
          <p:nvPr>
            <p:ph idx="1"/>
          </p:nvPr>
        </p:nvSpPr>
        <p:spPr>
          <a:xfrm>
            <a:off x="457200" y="3764244"/>
            <a:ext cx="8229600" cy="3008526"/>
          </a:xfrm>
        </p:spPr>
        <p:txBody>
          <a:bodyPr>
            <a:normAutofit fontScale="85000" lnSpcReduction="20000"/>
          </a:bodyPr>
          <a:lstStyle/>
          <a:p>
            <a:r>
              <a:rPr lang="en-US" b="1" dirty="0" smtClean="0">
                <a:solidFill>
                  <a:srgbClr val="1F497D"/>
                </a:solidFill>
              </a:rPr>
              <a:t>Access ISPs</a:t>
            </a:r>
          </a:p>
          <a:p>
            <a:pPr lvl="1"/>
            <a:r>
              <a:rPr lang="en-US" dirty="0" smtClean="0"/>
              <a:t>What </a:t>
            </a:r>
            <a:r>
              <a:rPr lang="en-US" dirty="0"/>
              <a:t>performance are </a:t>
            </a:r>
            <a:r>
              <a:rPr lang="en-US" dirty="0" smtClean="0"/>
              <a:t>customers seeing?</a:t>
            </a:r>
          </a:p>
          <a:p>
            <a:pPr lvl="1"/>
            <a:r>
              <a:rPr lang="en-US" dirty="0" smtClean="0"/>
              <a:t>Can they gain better visibility into downtimes?</a:t>
            </a:r>
          </a:p>
          <a:p>
            <a:pPr lvl="1"/>
            <a:r>
              <a:rPr lang="en-US" dirty="0" smtClean="0"/>
              <a:t>Can visibility into problems help reduce service calls?</a:t>
            </a:r>
          </a:p>
          <a:p>
            <a:r>
              <a:rPr lang="en-US" b="1" dirty="0" smtClean="0">
                <a:solidFill>
                  <a:srgbClr val="1F497D"/>
                </a:solidFill>
              </a:rPr>
              <a:t>Content Providers</a:t>
            </a:r>
          </a:p>
          <a:p>
            <a:pPr lvl="1"/>
            <a:r>
              <a:rPr lang="en-US" dirty="0" smtClean="0"/>
              <a:t>How do content routing or traffic engineering decisions affect end user performance</a:t>
            </a:r>
          </a:p>
          <a:p>
            <a:r>
              <a:rPr lang="en-US" dirty="0" smtClean="0"/>
              <a:t>Also, consumers and regulators</a:t>
            </a:r>
          </a:p>
          <a:p>
            <a:pPr marL="0" indent="0">
              <a:buNone/>
            </a:pPr>
            <a:endParaRPr lang="en-US" dirty="0" smtClean="0"/>
          </a:p>
        </p:txBody>
      </p:sp>
      <p:sp>
        <p:nvSpPr>
          <p:cNvPr id="13" name="Slide Number Placeholder 12"/>
          <p:cNvSpPr>
            <a:spLocks noGrp="1"/>
          </p:cNvSpPr>
          <p:nvPr>
            <p:ph type="sldNum" sz="quarter" idx="12"/>
          </p:nvPr>
        </p:nvSpPr>
        <p:spPr/>
        <p:txBody>
          <a:bodyPr/>
          <a:lstStyle/>
          <a:p>
            <a:pPr algn="r"/>
            <a:fld id="{331B490E-306A-2248-B81C-93E0033DB5C2}" type="slidenum">
              <a:rPr lang="en-US" smtClean="0"/>
              <a:pPr algn="r"/>
              <a:t>4</a:t>
            </a:fld>
            <a:endParaRPr lang="en-US" dirty="0"/>
          </a:p>
        </p:txBody>
      </p:sp>
      <p:pic>
        <p:nvPicPr>
          <p:cNvPr id="6" name="Picture 5"/>
          <p:cNvPicPr>
            <a:picLocks noChangeAspect="1"/>
          </p:cNvPicPr>
          <p:nvPr/>
        </p:nvPicPr>
        <p:blipFill>
          <a:blip r:embed="rId4"/>
          <a:stretch>
            <a:fillRect/>
          </a:stretch>
        </p:blipFill>
        <p:spPr>
          <a:xfrm>
            <a:off x="195808" y="1648264"/>
            <a:ext cx="3447288" cy="18646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5" name="Curved Connector 14"/>
          <p:cNvCxnSpPr/>
          <p:nvPr/>
        </p:nvCxnSpPr>
        <p:spPr>
          <a:xfrm flipV="1">
            <a:off x="4341491" y="3018885"/>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Most Current Approaches: </a:t>
            </a:r>
            <a:br>
              <a:rPr lang="en-US" dirty="0" smtClean="0"/>
            </a:br>
            <a:r>
              <a:rPr lang="en-US" dirty="0" smtClean="0"/>
              <a:t>Not Accurate or Continuous</a:t>
            </a:r>
            <a:endParaRPr lang="en-US" dirty="0"/>
          </a:p>
        </p:txBody>
      </p:sp>
      <p:sp>
        <p:nvSpPr>
          <p:cNvPr id="3" name="Content Placeholder 2"/>
          <p:cNvSpPr>
            <a:spLocks noGrp="1"/>
          </p:cNvSpPr>
          <p:nvPr>
            <p:ph idx="1"/>
          </p:nvPr>
        </p:nvSpPr>
        <p:spPr>
          <a:xfrm>
            <a:off x="457200" y="5143499"/>
            <a:ext cx="8229600" cy="1045383"/>
          </a:xfrm>
        </p:spPr>
        <p:style>
          <a:lnRef idx="1">
            <a:schemeClr val="dk1"/>
          </a:lnRef>
          <a:fillRef idx="2">
            <a:schemeClr val="dk1"/>
          </a:fillRef>
          <a:effectRef idx="1">
            <a:schemeClr val="dk1"/>
          </a:effectRef>
          <a:fontRef idx="minor">
            <a:schemeClr val="dk1"/>
          </a:fontRef>
        </p:style>
        <p:txBody>
          <a:bodyPr>
            <a:normAutofit lnSpcReduction="10000"/>
          </a:bodyPr>
          <a:lstStyle/>
          <a:p>
            <a:pPr algn="ctr">
              <a:buNone/>
            </a:pPr>
            <a:r>
              <a:rPr lang="en-US" b="1" dirty="0" smtClean="0">
                <a:solidFill>
                  <a:srgbClr val="1F497D"/>
                </a:solidFill>
              </a:rPr>
              <a:t>End host measurements are not continuous, and affected by </a:t>
            </a:r>
            <a:r>
              <a:rPr lang="en-US" b="1" i="1" dirty="0" smtClean="0">
                <a:solidFill>
                  <a:srgbClr val="1F497D"/>
                </a:solidFill>
              </a:rPr>
              <a:t>confounding factors</a:t>
            </a:r>
            <a:endParaRPr lang="en-US" b="1" i="1" dirty="0">
              <a:solidFill>
                <a:srgbClr val="1F497D"/>
              </a:solidFill>
            </a:endParaRPr>
          </a:p>
        </p:txBody>
      </p:sp>
      <p:pic>
        <p:nvPicPr>
          <p:cNvPr id="5" name="Picture 4"/>
          <p:cNvPicPr>
            <a:picLocks noChangeAspect="1"/>
          </p:cNvPicPr>
          <p:nvPr/>
        </p:nvPicPr>
        <p:blipFill>
          <a:blip r:embed="rId3"/>
          <a:stretch>
            <a:fillRect/>
          </a:stretch>
        </p:blipFill>
        <p:spPr>
          <a:xfrm>
            <a:off x="6090050" y="2040479"/>
            <a:ext cx="2596750" cy="2142702"/>
          </a:xfrm>
          <a:prstGeom prst="rect">
            <a:avLst/>
          </a:prstGeom>
        </p:spPr>
      </p:pic>
      <p:pic>
        <p:nvPicPr>
          <p:cNvPr id="6" name="Picture 5"/>
          <p:cNvPicPr>
            <a:picLocks noChangeAspect="1"/>
          </p:cNvPicPr>
          <p:nvPr/>
        </p:nvPicPr>
        <p:blipFill>
          <a:blip r:embed="rId3"/>
          <a:stretch>
            <a:fillRect/>
          </a:stretch>
        </p:blipFill>
        <p:spPr>
          <a:xfrm>
            <a:off x="930722" y="2449397"/>
            <a:ext cx="1792800" cy="1548979"/>
          </a:xfrm>
          <a:prstGeom prst="rect">
            <a:avLst/>
          </a:prstGeom>
        </p:spPr>
      </p:pic>
      <p:pic>
        <p:nvPicPr>
          <p:cNvPr id="7" name="Picture 6"/>
          <p:cNvPicPr>
            <a:picLocks noChangeAspect="1"/>
          </p:cNvPicPr>
          <p:nvPr/>
        </p:nvPicPr>
        <p:blipFill>
          <a:blip r:embed="rId4"/>
          <a:stretch>
            <a:fillRect/>
          </a:stretch>
        </p:blipFill>
        <p:spPr>
          <a:xfrm>
            <a:off x="612781" y="3146085"/>
            <a:ext cx="337228" cy="577445"/>
          </a:xfrm>
          <a:prstGeom prst="rect">
            <a:avLst/>
          </a:prstGeom>
        </p:spPr>
      </p:pic>
      <p:pic>
        <p:nvPicPr>
          <p:cNvPr id="8" name="Picture 7"/>
          <p:cNvPicPr>
            <a:picLocks noChangeAspect="1"/>
          </p:cNvPicPr>
          <p:nvPr/>
        </p:nvPicPr>
        <p:blipFill>
          <a:blip r:embed="rId5"/>
          <a:stretch>
            <a:fillRect/>
          </a:stretch>
        </p:blipFill>
        <p:spPr>
          <a:xfrm>
            <a:off x="902975" y="3854255"/>
            <a:ext cx="1820547" cy="895709"/>
          </a:xfrm>
          <a:prstGeom prst="rect">
            <a:avLst/>
          </a:prstGeom>
        </p:spPr>
      </p:pic>
      <p:pic>
        <p:nvPicPr>
          <p:cNvPr id="10" name="Picture 9"/>
          <p:cNvPicPr>
            <a:picLocks noChangeAspect="1"/>
          </p:cNvPicPr>
          <p:nvPr/>
        </p:nvPicPr>
        <p:blipFill>
          <a:blip r:embed="rId6"/>
          <a:stretch>
            <a:fillRect/>
          </a:stretch>
        </p:blipFill>
        <p:spPr>
          <a:xfrm>
            <a:off x="2071229" y="2449397"/>
            <a:ext cx="1304585" cy="1304585"/>
          </a:xfrm>
          <a:prstGeom prst="rect">
            <a:avLst/>
          </a:prstGeom>
        </p:spPr>
      </p:pic>
      <p:pic>
        <p:nvPicPr>
          <p:cNvPr id="11" name="Picture 10"/>
          <p:cNvPicPr>
            <a:picLocks noChangeAspect="1"/>
          </p:cNvPicPr>
          <p:nvPr/>
        </p:nvPicPr>
        <p:blipFill>
          <a:blip r:embed="rId7"/>
          <a:stretch>
            <a:fillRect/>
          </a:stretch>
        </p:blipFill>
        <p:spPr>
          <a:xfrm>
            <a:off x="3495690" y="2834698"/>
            <a:ext cx="845801" cy="742425"/>
          </a:xfrm>
          <a:prstGeom prst="rect">
            <a:avLst/>
          </a:prstGeom>
        </p:spPr>
      </p:pic>
      <p:cxnSp>
        <p:nvCxnSpPr>
          <p:cNvPr id="13" name="Curved Connector 12"/>
          <p:cNvCxnSpPr/>
          <p:nvPr/>
        </p:nvCxnSpPr>
        <p:spPr>
          <a:xfrm>
            <a:off x="2807460" y="3483043"/>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5829" y="1612900"/>
            <a:ext cx="3995661" cy="830997"/>
          </a:xfrm>
          <a:prstGeom prst="rect">
            <a:avLst/>
          </a:prstGeom>
          <a:noFill/>
        </p:spPr>
        <p:txBody>
          <a:bodyPr wrap="square" rtlCol="0">
            <a:spAutoFit/>
          </a:bodyPr>
          <a:lstStyle/>
          <a:p>
            <a:r>
              <a:rPr lang="en-US" sz="2400" b="1" dirty="0" smtClean="0"/>
              <a:t>Home Network: AT&amp;T DSL </a:t>
            </a:r>
          </a:p>
          <a:p>
            <a:r>
              <a:rPr lang="en-US" sz="2400" b="1" dirty="0" smtClean="0"/>
              <a:t>6 Mbps Down, 512 Kbps Up</a:t>
            </a:r>
            <a:endParaRPr lang="en-US" sz="2400" dirty="0"/>
          </a:p>
        </p:txBody>
      </p:sp>
      <p:sp>
        <p:nvSpPr>
          <p:cNvPr id="17" name="TextBox 16"/>
          <p:cNvSpPr txBox="1"/>
          <p:nvPr/>
        </p:nvSpPr>
        <p:spPr>
          <a:xfrm>
            <a:off x="4609234" y="2469297"/>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18" name="TextBox 17"/>
          <p:cNvSpPr txBox="1"/>
          <p:nvPr/>
        </p:nvSpPr>
        <p:spPr>
          <a:xfrm>
            <a:off x="6549678" y="2849963"/>
            <a:ext cx="2010121" cy="461665"/>
          </a:xfrm>
          <a:prstGeom prst="rect">
            <a:avLst/>
          </a:prstGeom>
          <a:noFill/>
        </p:spPr>
        <p:txBody>
          <a:bodyPr wrap="square" rtlCol="0">
            <a:spAutoFit/>
          </a:bodyPr>
          <a:lstStyle/>
          <a:p>
            <a:r>
              <a:rPr lang="en-US" sz="2400" b="1" dirty="0" smtClean="0"/>
              <a:t>ISP Network</a:t>
            </a:r>
            <a:endParaRPr lang="en-US" sz="2400" b="1" dirty="0"/>
          </a:p>
        </p:txBody>
      </p:sp>
      <p:sp>
        <p:nvSpPr>
          <p:cNvPr id="32" name="Bent Arrow 31"/>
          <p:cNvSpPr/>
          <p:nvPr/>
        </p:nvSpPr>
        <p:spPr>
          <a:xfrm>
            <a:off x="2368484" y="3619055"/>
            <a:ext cx="4325879" cy="566430"/>
          </a:xfrm>
          <a:prstGeom prst="bentArrow">
            <a:avLst>
              <a:gd name="adj1" fmla="val 16261"/>
              <a:gd name="adj2" fmla="val 30275"/>
              <a:gd name="adj3" fmla="val 50000"/>
              <a:gd name="adj4" fmla="val 820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731260" y="4057741"/>
            <a:ext cx="4355340" cy="430887"/>
          </a:xfrm>
          <a:prstGeom prst="rect">
            <a:avLst/>
          </a:prstGeom>
          <a:noFill/>
        </p:spPr>
        <p:txBody>
          <a:bodyPr wrap="square" rtlCol="0">
            <a:spAutoFit/>
          </a:bodyPr>
          <a:lstStyle/>
          <a:p>
            <a:r>
              <a:rPr lang="en-US" sz="2200" b="1" dirty="0" err="1" smtClean="0"/>
              <a:t>speedtest.net</a:t>
            </a:r>
            <a:r>
              <a:rPr lang="en-US" sz="2200" b="1" dirty="0" smtClean="0"/>
              <a:t>: 4.4 Mbps, 140 Kbps</a:t>
            </a:r>
            <a:endParaRPr lang="en-US" sz="2200" b="1" dirty="0"/>
          </a:p>
        </p:txBody>
      </p:sp>
      <p:sp>
        <p:nvSpPr>
          <p:cNvPr id="38" name="TextBox 37"/>
          <p:cNvSpPr txBox="1"/>
          <p:nvPr/>
        </p:nvSpPr>
        <p:spPr>
          <a:xfrm>
            <a:off x="3026518" y="4484209"/>
            <a:ext cx="3945664" cy="430887"/>
          </a:xfrm>
          <a:prstGeom prst="rect">
            <a:avLst/>
          </a:prstGeom>
          <a:noFill/>
        </p:spPr>
        <p:txBody>
          <a:bodyPr wrap="square" rtlCol="0">
            <a:spAutoFit/>
          </a:bodyPr>
          <a:lstStyle/>
          <a:p>
            <a:r>
              <a:rPr lang="en-US" sz="2200" b="1" dirty="0" err="1" smtClean="0"/>
              <a:t>Netalyzr</a:t>
            </a:r>
            <a:r>
              <a:rPr lang="en-US" sz="2200" b="1" dirty="0" smtClean="0"/>
              <a:t>: 4.8 Mbps, 430 Kbps</a:t>
            </a:r>
            <a:endParaRPr lang="en-US" sz="2200" b="1" dirty="0"/>
          </a:p>
        </p:txBody>
      </p:sp>
      <p:sp>
        <p:nvSpPr>
          <p:cNvPr id="41" name="Slide Number Placeholder 40"/>
          <p:cNvSpPr>
            <a:spLocks noGrp="1"/>
          </p:cNvSpPr>
          <p:nvPr>
            <p:ph type="sldNum" sz="quarter" idx="12"/>
          </p:nvPr>
        </p:nvSpPr>
        <p:spPr/>
        <p:txBody>
          <a:bodyPr/>
          <a:lstStyle/>
          <a:p>
            <a:pPr algn="r"/>
            <a:fld id="{331B490E-306A-2248-B81C-93E0033DB5C2}" type="slidenum">
              <a:rPr lang="en-US" smtClean="0"/>
              <a:pPr algn="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6" grpId="0"/>
      <p:bldP spid="17" grpId="0"/>
      <p:bldP spid="18" grpId="0"/>
      <p:bldP spid="32" grpId="0" animBg="1"/>
      <p:bldP spid="37" grpId="0"/>
      <p:bldP spid="3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5" name="Curved Connector 14"/>
          <p:cNvCxnSpPr/>
          <p:nvPr/>
        </p:nvCxnSpPr>
        <p:spPr>
          <a:xfrm flipV="1">
            <a:off x="4341491" y="3003395"/>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8940" y="274638"/>
            <a:ext cx="8477624" cy="1143000"/>
          </a:xfrm>
        </p:spPr>
        <p:txBody>
          <a:bodyPr>
            <a:normAutofit fontScale="90000"/>
          </a:bodyPr>
          <a:lstStyle/>
          <a:p>
            <a:r>
              <a:rPr lang="en-US" dirty="0" smtClean="0"/>
              <a:t>Measurements from the Home Router:</a:t>
            </a:r>
            <a:br>
              <a:rPr lang="en-US" dirty="0" smtClean="0"/>
            </a:br>
            <a:r>
              <a:rPr lang="en-US" dirty="0" smtClean="0"/>
              <a:t>Continuous, Direct</a:t>
            </a:r>
            <a:endParaRPr lang="en-US" dirty="0"/>
          </a:p>
        </p:txBody>
      </p:sp>
      <p:sp>
        <p:nvSpPr>
          <p:cNvPr id="3" name="Content Placeholder 2"/>
          <p:cNvSpPr>
            <a:spLocks noGrp="1"/>
          </p:cNvSpPr>
          <p:nvPr>
            <p:ph idx="1"/>
          </p:nvPr>
        </p:nvSpPr>
        <p:spPr>
          <a:xfrm>
            <a:off x="457200" y="5364113"/>
            <a:ext cx="8229600" cy="1166301"/>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en-US" b="1" dirty="0" smtClean="0">
                <a:solidFill>
                  <a:srgbClr val="1F497D"/>
                </a:solidFill>
              </a:rPr>
              <a:t>Enables periodic measurements, and can account for confounding factors</a:t>
            </a:r>
            <a:endParaRPr lang="en-US" b="1" dirty="0">
              <a:solidFill>
                <a:srgbClr val="1F497D"/>
              </a:solidFill>
            </a:endParaRPr>
          </a:p>
        </p:txBody>
      </p:sp>
      <p:pic>
        <p:nvPicPr>
          <p:cNvPr id="5" name="Picture 4"/>
          <p:cNvPicPr>
            <a:picLocks noChangeAspect="1"/>
          </p:cNvPicPr>
          <p:nvPr/>
        </p:nvPicPr>
        <p:blipFill>
          <a:blip r:embed="rId3"/>
          <a:stretch>
            <a:fillRect/>
          </a:stretch>
        </p:blipFill>
        <p:spPr>
          <a:xfrm>
            <a:off x="6090050" y="2040479"/>
            <a:ext cx="2596750" cy="2142702"/>
          </a:xfrm>
          <a:prstGeom prst="rect">
            <a:avLst/>
          </a:prstGeom>
        </p:spPr>
      </p:pic>
      <p:pic>
        <p:nvPicPr>
          <p:cNvPr id="6" name="Picture 5"/>
          <p:cNvPicPr>
            <a:picLocks noChangeAspect="1"/>
          </p:cNvPicPr>
          <p:nvPr/>
        </p:nvPicPr>
        <p:blipFill>
          <a:blip r:embed="rId3"/>
          <a:stretch>
            <a:fillRect/>
          </a:stretch>
        </p:blipFill>
        <p:spPr>
          <a:xfrm>
            <a:off x="930722" y="2449397"/>
            <a:ext cx="1792800" cy="1548979"/>
          </a:xfrm>
          <a:prstGeom prst="rect">
            <a:avLst/>
          </a:prstGeom>
        </p:spPr>
      </p:pic>
      <p:pic>
        <p:nvPicPr>
          <p:cNvPr id="7" name="Picture 6"/>
          <p:cNvPicPr>
            <a:picLocks noChangeAspect="1"/>
          </p:cNvPicPr>
          <p:nvPr/>
        </p:nvPicPr>
        <p:blipFill>
          <a:blip r:embed="rId4"/>
          <a:stretch>
            <a:fillRect/>
          </a:stretch>
        </p:blipFill>
        <p:spPr>
          <a:xfrm>
            <a:off x="612781" y="3146085"/>
            <a:ext cx="337228" cy="577445"/>
          </a:xfrm>
          <a:prstGeom prst="rect">
            <a:avLst/>
          </a:prstGeom>
        </p:spPr>
      </p:pic>
      <p:pic>
        <p:nvPicPr>
          <p:cNvPr id="8" name="Picture 7"/>
          <p:cNvPicPr>
            <a:picLocks noChangeAspect="1"/>
          </p:cNvPicPr>
          <p:nvPr/>
        </p:nvPicPr>
        <p:blipFill>
          <a:blip r:embed="rId5"/>
          <a:stretch>
            <a:fillRect/>
          </a:stretch>
        </p:blipFill>
        <p:spPr>
          <a:xfrm>
            <a:off x="902975" y="3854255"/>
            <a:ext cx="1820547" cy="895709"/>
          </a:xfrm>
          <a:prstGeom prst="rect">
            <a:avLst/>
          </a:prstGeom>
        </p:spPr>
      </p:pic>
      <p:pic>
        <p:nvPicPr>
          <p:cNvPr id="10" name="Picture 9"/>
          <p:cNvPicPr>
            <a:picLocks noChangeAspect="1"/>
          </p:cNvPicPr>
          <p:nvPr/>
        </p:nvPicPr>
        <p:blipFill>
          <a:blip r:embed="rId6"/>
          <a:stretch>
            <a:fillRect/>
          </a:stretch>
        </p:blipFill>
        <p:spPr>
          <a:xfrm>
            <a:off x="2071229" y="2449397"/>
            <a:ext cx="1304585" cy="1304585"/>
          </a:xfrm>
          <a:prstGeom prst="rect">
            <a:avLst/>
          </a:prstGeom>
        </p:spPr>
      </p:pic>
      <p:pic>
        <p:nvPicPr>
          <p:cNvPr id="11" name="Picture 10"/>
          <p:cNvPicPr>
            <a:picLocks noChangeAspect="1"/>
          </p:cNvPicPr>
          <p:nvPr/>
        </p:nvPicPr>
        <p:blipFill>
          <a:blip r:embed="rId7"/>
          <a:stretch>
            <a:fillRect/>
          </a:stretch>
        </p:blipFill>
        <p:spPr>
          <a:xfrm>
            <a:off x="3495690" y="2834698"/>
            <a:ext cx="845801" cy="742425"/>
          </a:xfrm>
          <a:prstGeom prst="rect">
            <a:avLst/>
          </a:prstGeom>
        </p:spPr>
      </p:pic>
      <p:cxnSp>
        <p:nvCxnSpPr>
          <p:cNvPr id="13" name="Curved Connector 12"/>
          <p:cNvCxnSpPr/>
          <p:nvPr/>
        </p:nvCxnSpPr>
        <p:spPr>
          <a:xfrm>
            <a:off x="2807460" y="3483043"/>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5830" y="1611077"/>
            <a:ext cx="3730870" cy="830997"/>
          </a:xfrm>
          <a:prstGeom prst="rect">
            <a:avLst/>
          </a:prstGeom>
          <a:noFill/>
        </p:spPr>
        <p:txBody>
          <a:bodyPr wrap="square" rtlCol="0">
            <a:spAutoFit/>
          </a:bodyPr>
          <a:lstStyle/>
          <a:p>
            <a:r>
              <a:rPr lang="en-US" sz="2400" b="1" dirty="0" smtClean="0"/>
              <a:t>Home Network: AT&amp;T DSL </a:t>
            </a:r>
          </a:p>
          <a:p>
            <a:r>
              <a:rPr lang="en-US" sz="2400" b="1" dirty="0" smtClean="0"/>
              <a:t>6 Mbps Down, 512 Kbps Up</a:t>
            </a:r>
            <a:endParaRPr lang="en-US" sz="2400" dirty="0"/>
          </a:p>
        </p:txBody>
      </p:sp>
      <p:sp>
        <p:nvSpPr>
          <p:cNvPr id="17" name="TextBox 16"/>
          <p:cNvSpPr txBox="1"/>
          <p:nvPr/>
        </p:nvSpPr>
        <p:spPr>
          <a:xfrm>
            <a:off x="4609234" y="2474143"/>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18" name="TextBox 17"/>
          <p:cNvSpPr txBox="1"/>
          <p:nvPr/>
        </p:nvSpPr>
        <p:spPr>
          <a:xfrm>
            <a:off x="6549679" y="2849963"/>
            <a:ext cx="2137122" cy="461665"/>
          </a:xfrm>
          <a:prstGeom prst="rect">
            <a:avLst/>
          </a:prstGeom>
          <a:noFill/>
        </p:spPr>
        <p:txBody>
          <a:bodyPr wrap="square" rtlCol="0">
            <a:spAutoFit/>
          </a:bodyPr>
          <a:lstStyle/>
          <a:p>
            <a:r>
              <a:rPr lang="en-US" sz="2400" b="1" dirty="0" smtClean="0"/>
              <a:t>ISP Network</a:t>
            </a:r>
            <a:endParaRPr lang="en-US" sz="2400" b="1" dirty="0"/>
          </a:p>
        </p:txBody>
      </p:sp>
      <p:sp>
        <p:nvSpPr>
          <p:cNvPr id="37" name="TextBox 36"/>
          <p:cNvSpPr txBox="1"/>
          <p:nvPr/>
        </p:nvSpPr>
        <p:spPr>
          <a:xfrm>
            <a:off x="2723522" y="4057741"/>
            <a:ext cx="4253040" cy="430887"/>
          </a:xfrm>
          <a:prstGeom prst="rect">
            <a:avLst/>
          </a:prstGeom>
          <a:noFill/>
        </p:spPr>
        <p:txBody>
          <a:bodyPr wrap="square" rtlCol="0">
            <a:spAutoFit/>
          </a:bodyPr>
          <a:lstStyle/>
          <a:p>
            <a:r>
              <a:rPr lang="en-US" sz="2200" b="1" dirty="0" err="1" smtClean="0"/>
              <a:t>speedtest.net</a:t>
            </a:r>
            <a:r>
              <a:rPr lang="en-US" sz="2200" b="1" dirty="0" smtClean="0"/>
              <a:t>: 4.4 Mbps, 140 Kbps</a:t>
            </a:r>
            <a:endParaRPr lang="en-US" sz="2200" b="1" dirty="0"/>
          </a:p>
        </p:txBody>
      </p:sp>
      <p:sp>
        <p:nvSpPr>
          <p:cNvPr id="38" name="TextBox 37"/>
          <p:cNvSpPr txBox="1"/>
          <p:nvPr/>
        </p:nvSpPr>
        <p:spPr>
          <a:xfrm>
            <a:off x="3026518" y="4484209"/>
            <a:ext cx="3945664" cy="430887"/>
          </a:xfrm>
          <a:prstGeom prst="rect">
            <a:avLst/>
          </a:prstGeom>
          <a:noFill/>
        </p:spPr>
        <p:txBody>
          <a:bodyPr wrap="square" rtlCol="0">
            <a:spAutoFit/>
          </a:bodyPr>
          <a:lstStyle/>
          <a:p>
            <a:r>
              <a:rPr lang="en-US" sz="2200" b="1" dirty="0" err="1" smtClean="0"/>
              <a:t>Netalyzr</a:t>
            </a:r>
            <a:r>
              <a:rPr lang="en-US" sz="2200" b="1" dirty="0" smtClean="0"/>
              <a:t>: 4.8 Mbps, 430 Kbps</a:t>
            </a:r>
            <a:endParaRPr lang="en-US" sz="2200" b="1" dirty="0"/>
          </a:p>
        </p:txBody>
      </p:sp>
      <p:sp>
        <p:nvSpPr>
          <p:cNvPr id="19" name="TextBox 18"/>
          <p:cNvSpPr txBox="1"/>
          <p:nvPr/>
        </p:nvSpPr>
        <p:spPr>
          <a:xfrm>
            <a:off x="2633876" y="4890759"/>
            <a:ext cx="4253040" cy="430887"/>
          </a:xfrm>
          <a:prstGeom prst="rect">
            <a:avLst/>
          </a:prstGeom>
          <a:noFill/>
        </p:spPr>
        <p:txBody>
          <a:bodyPr wrap="square" rtlCol="0">
            <a:spAutoFit/>
          </a:bodyPr>
          <a:lstStyle/>
          <a:p>
            <a:r>
              <a:rPr lang="en-US" sz="2200" b="1" dirty="0" smtClean="0"/>
              <a:t>Home Router: 5.6 Mbps, 460 Kbps</a:t>
            </a:r>
            <a:endParaRPr lang="en-US" sz="2200" b="1" dirty="0"/>
          </a:p>
        </p:txBody>
      </p:sp>
      <p:sp>
        <p:nvSpPr>
          <p:cNvPr id="21" name="Right Arrow 20"/>
          <p:cNvSpPr/>
          <p:nvPr/>
        </p:nvSpPr>
        <p:spPr>
          <a:xfrm>
            <a:off x="2930366" y="3566371"/>
            <a:ext cx="3622834" cy="265176"/>
          </a:xfrm>
          <a:prstGeom prst="rightArrow">
            <a:avLst>
              <a:gd name="adj1" fmla="val 37114"/>
              <a:gd name="adj2" fmla="val 1127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pPr algn="r"/>
            <a:fld id="{331B490E-306A-2248-B81C-93E0033DB5C2}" type="slidenum">
              <a:rPr lang="en-US" smtClean="0"/>
              <a:pPr algn="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p:bldP spid="2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8" name="Curved Connector 7"/>
          <p:cNvCxnSpPr/>
          <p:nvPr/>
        </p:nvCxnSpPr>
        <p:spPr>
          <a:xfrm flipV="1">
            <a:off x="4042317" y="2087813"/>
            <a:ext cx="1992287" cy="479648"/>
          </a:xfrm>
          <a:prstGeom prst="curvedConnector3">
            <a:avLst>
              <a:gd name="adj1" fmla="val 50000"/>
            </a:avLst>
          </a:prstGeom>
          <a:ln w="76200" cap="flat" cmpd="sng" algn="ctr">
            <a:solidFill>
              <a:srgbClr val="0D0D0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stretch>
            <a:fillRect/>
          </a:stretch>
        </p:blipFill>
        <p:spPr>
          <a:xfrm>
            <a:off x="5854376" y="1159152"/>
            <a:ext cx="2596750" cy="2142702"/>
          </a:xfrm>
          <a:prstGeom prst="rect">
            <a:avLst/>
          </a:prstGeom>
        </p:spPr>
      </p:pic>
      <p:pic>
        <p:nvPicPr>
          <p:cNvPr id="26" name="Picture 25"/>
          <p:cNvPicPr>
            <a:picLocks noChangeAspect="1"/>
          </p:cNvPicPr>
          <p:nvPr/>
        </p:nvPicPr>
        <p:blipFill>
          <a:blip r:embed="rId4"/>
          <a:stretch>
            <a:fillRect/>
          </a:stretch>
        </p:blipFill>
        <p:spPr>
          <a:xfrm>
            <a:off x="5678196" y="1696921"/>
            <a:ext cx="811504" cy="811504"/>
          </a:xfrm>
          <a:prstGeom prst="rect">
            <a:avLst/>
          </a:prstGeom>
        </p:spPr>
      </p:pic>
      <p:sp>
        <p:nvSpPr>
          <p:cNvPr id="4" name="Title 3"/>
          <p:cNvSpPr>
            <a:spLocks noGrp="1"/>
          </p:cNvSpPr>
          <p:nvPr>
            <p:ph type="title"/>
          </p:nvPr>
        </p:nvSpPr>
        <p:spPr/>
        <p:txBody>
          <a:bodyPr/>
          <a:lstStyle/>
          <a:p>
            <a:r>
              <a:rPr lang="en-US" dirty="0" smtClean="0"/>
              <a:t>The </a:t>
            </a:r>
            <a:r>
              <a:rPr lang="en-US" dirty="0" err="1" smtClean="0"/>
              <a:t>BISmark</a:t>
            </a:r>
            <a:r>
              <a:rPr lang="en-US" dirty="0" smtClean="0"/>
              <a:t> Platform</a:t>
            </a:r>
            <a:endParaRPr lang="en-US" dirty="0"/>
          </a:p>
        </p:txBody>
      </p:sp>
      <p:sp>
        <p:nvSpPr>
          <p:cNvPr id="2" name="Content Placeholder 1"/>
          <p:cNvSpPr>
            <a:spLocks noGrp="1"/>
          </p:cNvSpPr>
          <p:nvPr>
            <p:ph idx="1"/>
          </p:nvPr>
        </p:nvSpPr>
        <p:spPr>
          <a:xfrm>
            <a:off x="209177" y="4049275"/>
            <a:ext cx="8742772" cy="2519784"/>
          </a:xfrm>
        </p:spPr>
        <p:txBody>
          <a:bodyPr>
            <a:normAutofit/>
          </a:bodyPr>
          <a:lstStyle/>
          <a:p>
            <a:pPr lvl="1">
              <a:buFont typeface="Arial"/>
              <a:buChar char="•"/>
            </a:pPr>
            <a:r>
              <a:rPr lang="en-US" dirty="0" err="1" smtClean="0"/>
              <a:t>OpenWrt</a:t>
            </a:r>
            <a:r>
              <a:rPr lang="en-US" dirty="0" smtClean="0"/>
              <a:t> firmware with custom measurement suite</a:t>
            </a:r>
          </a:p>
          <a:p>
            <a:pPr lvl="2"/>
            <a:r>
              <a:rPr lang="en-US" dirty="0" smtClean="0"/>
              <a:t>Periodic active measurements of access link, home network</a:t>
            </a:r>
          </a:p>
          <a:p>
            <a:pPr lvl="2"/>
            <a:r>
              <a:rPr lang="en-US" dirty="0" smtClean="0"/>
              <a:t>Metrics: Throughput, latency, jitter</a:t>
            </a:r>
          </a:p>
          <a:p>
            <a:pPr lvl="1">
              <a:buFont typeface="Arial"/>
              <a:buChar char="•"/>
            </a:pPr>
            <a:r>
              <a:rPr lang="en-US" dirty="0" smtClean="0"/>
              <a:t>Current hardware: </a:t>
            </a:r>
            <a:r>
              <a:rPr lang="en-US" dirty="0" err="1" smtClean="0"/>
              <a:t>Netgear</a:t>
            </a:r>
            <a:r>
              <a:rPr lang="en-US" dirty="0" smtClean="0"/>
              <a:t> 3700v2 router</a:t>
            </a:r>
          </a:p>
          <a:p>
            <a:pPr lvl="2"/>
            <a:r>
              <a:rPr lang="en-US" dirty="0" smtClean="0"/>
              <a:t>Planned support for other hardware platforms</a:t>
            </a:r>
          </a:p>
        </p:txBody>
      </p:sp>
      <p:sp>
        <p:nvSpPr>
          <p:cNvPr id="12" name="Rectangle 11"/>
          <p:cNvSpPr/>
          <p:nvPr/>
        </p:nvSpPr>
        <p:spPr>
          <a:xfrm>
            <a:off x="1061717" y="2844276"/>
            <a:ext cx="2388796" cy="108524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chemeClr val="tx2"/>
                </a:solidFill>
              </a:rPr>
              <a:t>BISmark</a:t>
            </a:r>
            <a:r>
              <a:rPr lang="en-US" sz="3200" b="1" dirty="0" smtClean="0">
                <a:solidFill>
                  <a:schemeClr val="tx2"/>
                </a:solidFill>
              </a:rPr>
              <a:t> </a:t>
            </a:r>
            <a:br>
              <a:rPr lang="en-US" sz="3200" b="1" dirty="0" smtClean="0">
                <a:solidFill>
                  <a:schemeClr val="tx2"/>
                </a:solidFill>
              </a:rPr>
            </a:br>
            <a:r>
              <a:rPr lang="en-US" sz="3200" b="1" dirty="0" smtClean="0">
                <a:solidFill>
                  <a:schemeClr val="tx2"/>
                </a:solidFill>
              </a:rPr>
              <a:t>Gateway</a:t>
            </a:r>
            <a:endParaRPr lang="en-US" sz="3200" b="1" dirty="0">
              <a:solidFill>
                <a:schemeClr val="tx2"/>
              </a:solidFill>
            </a:endParaRPr>
          </a:p>
        </p:txBody>
      </p:sp>
      <p:sp>
        <p:nvSpPr>
          <p:cNvPr id="15" name="Slide Number Placeholder 14"/>
          <p:cNvSpPr>
            <a:spLocks noGrp="1"/>
          </p:cNvSpPr>
          <p:nvPr>
            <p:ph type="sldNum" sz="quarter" idx="12"/>
          </p:nvPr>
        </p:nvSpPr>
        <p:spPr/>
        <p:txBody>
          <a:bodyPr/>
          <a:lstStyle/>
          <a:p>
            <a:pPr algn="r"/>
            <a:fld id="{331B490E-306A-2248-B81C-93E0033DB5C2}" type="slidenum">
              <a:rPr lang="en-US" smtClean="0"/>
              <a:pPr algn="r"/>
              <a:t>7</a:t>
            </a:fld>
            <a:endParaRPr lang="en-US" dirty="0"/>
          </a:p>
        </p:txBody>
      </p:sp>
      <p:pic>
        <p:nvPicPr>
          <p:cNvPr id="9" name="Picture 8"/>
          <p:cNvPicPr>
            <a:picLocks noChangeAspect="1"/>
          </p:cNvPicPr>
          <p:nvPr/>
        </p:nvPicPr>
        <p:blipFill>
          <a:blip r:embed="rId3"/>
          <a:stretch>
            <a:fillRect/>
          </a:stretch>
        </p:blipFill>
        <p:spPr>
          <a:xfrm>
            <a:off x="835356" y="1758979"/>
            <a:ext cx="1474691" cy="1274133"/>
          </a:xfrm>
          <a:prstGeom prst="rect">
            <a:avLst/>
          </a:prstGeom>
        </p:spPr>
      </p:pic>
      <p:pic>
        <p:nvPicPr>
          <p:cNvPr id="11" name="Picture 10"/>
          <p:cNvPicPr>
            <a:picLocks noChangeAspect="1"/>
          </p:cNvPicPr>
          <p:nvPr/>
        </p:nvPicPr>
        <p:blipFill>
          <a:blip r:embed="rId5"/>
          <a:stretch>
            <a:fillRect/>
          </a:stretch>
        </p:blipFill>
        <p:spPr>
          <a:xfrm>
            <a:off x="709493" y="2567461"/>
            <a:ext cx="251726" cy="431038"/>
          </a:xfrm>
          <a:prstGeom prst="rect">
            <a:avLst/>
          </a:prstGeom>
        </p:spPr>
      </p:pic>
      <p:pic>
        <p:nvPicPr>
          <p:cNvPr id="13" name="Picture 12"/>
          <p:cNvPicPr>
            <a:picLocks noChangeAspect="1"/>
          </p:cNvPicPr>
          <p:nvPr/>
        </p:nvPicPr>
        <p:blipFill>
          <a:blip r:embed="rId6"/>
          <a:stretch>
            <a:fillRect/>
          </a:stretch>
        </p:blipFill>
        <p:spPr>
          <a:xfrm>
            <a:off x="457199" y="1696921"/>
            <a:ext cx="1588992" cy="781784"/>
          </a:xfrm>
          <a:prstGeom prst="rect">
            <a:avLst/>
          </a:prstGeom>
        </p:spPr>
      </p:pic>
      <p:pic>
        <p:nvPicPr>
          <p:cNvPr id="16" name="Picture 15"/>
          <p:cNvPicPr>
            <a:picLocks noChangeAspect="1"/>
          </p:cNvPicPr>
          <p:nvPr/>
        </p:nvPicPr>
        <p:blipFill>
          <a:blip r:embed="rId7"/>
          <a:stretch>
            <a:fillRect/>
          </a:stretch>
        </p:blipFill>
        <p:spPr>
          <a:xfrm>
            <a:off x="1733178" y="1533815"/>
            <a:ext cx="1304585" cy="1304585"/>
          </a:xfrm>
          <a:prstGeom prst="rect">
            <a:avLst/>
          </a:prstGeom>
        </p:spPr>
      </p:pic>
      <p:pic>
        <p:nvPicPr>
          <p:cNvPr id="17" name="Picture 16"/>
          <p:cNvPicPr>
            <a:picLocks noChangeAspect="1"/>
          </p:cNvPicPr>
          <p:nvPr/>
        </p:nvPicPr>
        <p:blipFill>
          <a:blip r:embed="rId8"/>
          <a:stretch>
            <a:fillRect/>
          </a:stretch>
        </p:blipFill>
        <p:spPr>
          <a:xfrm>
            <a:off x="3196516" y="1919116"/>
            <a:ext cx="845801" cy="742425"/>
          </a:xfrm>
          <a:prstGeom prst="rect">
            <a:avLst/>
          </a:prstGeom>
        </p:spPr>
      </p:pic>
      <p:cxnSp>
        <p:nvCxnSpPr>
          <p:cNvPr id="18" name="Curved Connector 17"/>
          <p:cNvCxnSpPr/>
          <p:nvPr/>
        </p:nvCxnSpPr>
        <p:spPr>
          <a:xfrm>
            <a:off x="2508286" y="2567461"/>
            <a:ext cx="688230" cy="1588"/>
          </a:xfrm>
          <a:prstGeom prst="curvedConnector3">
            <a:avLst>
              <a:gd name="adj1" fmla="val 50000"/>
            </a:avLst>
          </a:prstGeom>
          <a:ln w="38100"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310060" y="1558561"/>
            <a:ext cx="1480816" cy="461665"/>
          </a:xfrm>
          <a:prstGeom prst="rect">
            <a:avLst/>
          </a:prstGeom>
          <a:noFill/>
        </p:spPr>
        <p:txBody>
          <a:bodyPr wrap="square" rtlCol="0">
            <a:spAutoFit/>
          </a:bodyPr>
          <a:lstStyle/>
          <a:p>
            <a:r>
              <a:rPr lang="en-US" sz="2400" b="1" dirty="0" smtClean="0"/>
              <a:t>Last Mile</a:t>
            </a:r>
            <a:endParaRPr lang="en-US" sz="2400" b="1" dirty="0"/>
          </a:p>
        </p:txBody>
      </p:sp>
      <p:sp>
        <p:nvSpPr>
          <p:cNvPr id="20" name="TextBox 19"/>
          <p:cNvSpPr txBox="1"/>
          <p:nvPr/>
        </p:nvSpPr>
        <p:spPr>
          <a:xfrm>
            <a:off x="6529905" y="1934381"/>
            <a:ext cx="2137122" cy="461665"/>
          </a:xfrm>
          <a:prstGeom prst="rect">
            <a:avLst/>
          </a:prstGeom>
          <a:noFill/>
        </p:spPr>
        <p:txBody>
          <a:bodyPr wrap="square" rtlCol="0">
            <a:spAutoFit/>
          </a:bodyPr>
          <a:lstStyle/>
          <a:p>
            <a:r>
              <a:rPr lang="en-US" sz="2400" b="1" dirty="0" smtClean="0"/>
              <a:t>Internet</a:t>
            </a:r>
            <a:endParaRPr lang="en-US" sz="2400" b="1" dirty="0"/>
          </a:p>
        </p:txBody>
      </p:sp>
      <p:pic>
        <p:nvPicPr>
          <p:cNvPr id="25" name="Picture 24"/>
          <p:cNvPicPr>
            <a:picLocks noChangeAspect="1"/>
          </p:cNvPicPr>
          <p:nvPr/>
        </p:nvPicPr>
        <p:blipFill>
          <a:blip r:embed="rId9"/>
          <a:stretch>
            <a:fillRect/>
          </a:stretch>
        </p:blipFill>
        <p:spPr>
          <a:xfrm>
            <a:off x="6365875" y="2567461"/>
            <a:ext cx="374650" cy="726066"/>
          </a:xfrm>
          <a:prstGeom prst="rect">
            <a:avLst/>
          </a:prstGeom>
        </p:spPr>
      </p:pic>
      <p:sp>
        <p:nvSpPr>
          <p:cNvPr id="27" name="Rectangle 26"/>
          <p:cNvSpPr/>
          <p:nvPr/>
        </p:nvSpPr>
        <p:spPr>
          <a:xfrm>
            <a:off x="4942404" y="3313877"/>
            <a:ext cx="3552098" cy="2822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Nearby Server</a:t>
            </a:r>
            <a:endParaRPr lang="en-US"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7"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7"/>
          <p:cNvSpPr>
            <a:spLocks noGrp="1"/>
          </p:cNvSpPr>
          <p:nvPr>
            <p:ph type="ctrTitle"/>
          </p:nvPr>
        </p:nvSpPr>
        <p:spPr>
          <a:xfrm>
            <a:off x="964950" y="384150"/>
            <a:ext cx="6996960" cy="1470395"/>
          </a:xfrm>
        </p:spPr>
        <p:txBody>
          <a:bodyPr/>
          <a:lstStyle/>
          <a:p>
            <a:pPr algn="ctr"/>
            <a:r>
              <a:rPr lang="en-US" sz="3600" dirty="0" err="1">
                <a:latin typeface="Arial" charset="0"/>
                <a:ea typeface="ＭＳ Ｐゴシック" charset="0"/>
                <a:cs typeface="ＭＳ Ｐゴシック" charset="0"/>
              </a:rPr>
              <a:t>BISmark</a:t>
            </a:r>
            <a:r>
              <a:rPr lang="en-US" sz="3600" dirty="0">
                <a:latin typeface="Arial" charset="0"/>
                <a:ea typeface="ＭＳ Ｐゴシック" charset="0"/>
                <a:cs typeface="ＭＳ Ｐゴシック" charset="0"/>
              </a:rPr>
              <a:t>: </a:t>
            </a:r>
            <a:r>
              <a:rPr lang="en-US" sz="3600" dirty="0" smtClean="0">
                <a:latin typeface="Arial" charset="0"/>
                <a:ea typeface="ＭＳ Ｐゴシック" charset="0"/>
                <a:cs typeface="ＭＳ Ｐゴシック" charset="0"/>
              </a:rPr>
              <a:t>An SDN Application</a:t>
            </a:r>
            <a:br>
              <a:rPr lang="en-US" sz="3600" dirty="0" smtClean="0">
                <a:latin typeface="Arial" charset="0"/>
                <a:ea typeface="ＭＳ Ｐゴシック" charset="0"/>
                <a:cs typeface="ＭＳ Ｐゴシック" charset="0"/>
              </a:rPr>
            </a:br>
            <a:r>
              <a:rPr lang="en-US" sz="3600" dirty="0" smtClean="0">
                <a:latin typeface="Arial" charset="0"/>
                <a:ea typeface="ＭＳ Ｐゴシック" charset="0"/>
                <a:cs typeface="ＭＳ Ｐゴシック" charset="0"/>
              </a:rPr>
              <a:t>Platform </a:t>
            </a:r>
            <a:r>
              <a:rPr lang="en-US" sz="3600" dirty="0">
                <a:latin typeface="Arial" charset="0"/>
                <a:ea typeface="ＭＳ Ｐゴシック" charset="0"/>
                <a:cs typeface="ＭＳ Ｐゴシック" charset="0"/>
              </a:rPr>
              <a:t>for Home Networks</a:t>
            </a:r>
          </a:p>
        </p:txBody>
      </p:sp>
      <p:pic>
        <p:nvPicPr>
          <p:cNvPr id="54274"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545" y="541127"/>
            <a:ext cx="1180800" cy="11809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4276" name="TextBox 6"/>
          <p:cNvSpPr txBox="1">
            <a:spLocks noChangeArrowheads="1"/>
          </p:cNvSpPr>
          <p:nvPr/>
        </p:nvSpPr>
        <p:spPr bwMode="auto">
          <a:xfrm>
            <a:off x="1185121" y="1670205"/>
            <a:ext cx="6072480" cy="5299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945" tIns="41473" rIns="82945" bIns="41473">
            <a:spAutoFit/>
          </a:bodyPr>
          <a:lstStyle/>
          <a:p>
            <a:pPr algn="ctr"/>
            <a:r>
              <a:rPr lang="en-US" sz="2900" b="1">
                <a:solidFill>
                  <a:srgbClr val="1F497D"/>
                </a:solidFill>
              </a:rPr>
              <a:t>http://projectbismark.net</a:t>
            </a:r>
          </a:p>
        </p:txBody>
      </p:sp>
      <p:pic>
        <p:nvPicPr>
          <p:cNvPr id="54277"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2221" y="402873"/>
            <a:ext cx="1424160" cy="1667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78"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5681" y="3041600"/>
            <a:ext cx="4828320" cy="24698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TextBox 8"/>
          <p:cNvSpPr txBox="1"/>
          <p:nvPr/>
        </p:nvSpPr>
        <p:spPr>
          <a:xfrm>
            <a:off x="770400" y="4265728"/>
            <a:ext cx="3801600" cy="760864"/>
          </a:xfrm>
          <a:prstGeom prst="rect">
            <a:avLst/>
          </a:prstGeom>
        </p:spPr>
        <p:style>
          <a:lnRef idx="1">
            <a:schemeClr val="dk1"/>
          </a:lnRef>
          <a:fillRef idx="2">
            <a:schemeClr val="dk1"/>
          </a:fillRef>
          <a:effectRef idx="1">
            <a:schemeClr val="dk1"/>
          </a:effectRef>
          <a:fontRef idx="minor">
            <a:schemeClr val="dk1"/>
          </a:fontRef>
        </p:style>
        <p:txBody>
          <a:bodyPr lIns="82945" tIns="41473" rIns="82945" bIns="41473">
            <a:spAutoFit/>
          </a:bodyPr>
          <a:lstStyle/>
          <a:p>
            <a:pPr algn="ctr">
              <a:defRPr/>
            </a:pPr>
            <a:r>
              <a:rPr lang="en-US" sz="2200" dirty="0" smtClean="0"/>
              <a:t>70+ </a:t>
            </a:r>
            <a:r>
              <a:rPr lang="en-US" sz="2200" dirty="0"/>
              <a:t>nodes </a:t>
            </a:r>
            <a:r>
              <a:rPr lang="en-US" sz="2200" dirty="0" smtClean="0"/>
              <a:t>deployed in homes</a:t>
            </a:r>
            <a:endParaRPr lang="en-US" sz="2200" dirty="0"/>
          </a:p>
          <a:p>
            <a:pPr algn="ctr">
              <a:defRPr/>
            </a:pPr>
            <a:r>
              <a:rPr lang="en-US" sz="2200" dirty="0" smtClean="0"/>
              <a:t>30+ </a:t>
            </a:r>
            <a:r>
              <a:rPr lang="en-US" sz="2200" dirty="0"/>
              <a:t>locations in </a:t>
            </a:r>
            <a:r>
              <a:rPr lang="en-US" sz="2200" dirty="0" smtClean="0"/>
              <a:t>10+ </a:t>
            </a:r>
            <a:r>
              <a:rPr lang="en-US" sz="2200" dirty="0"/>
              <a:t>countries</a:t>
            </a:r>
          </a:p>
        </p:txBody>
      </p:sp>
      <p:sp>
        <p:nvSpPr>
          <p:cNvPr id="54280" name="TextBox 2"/>
          <p:cNvSpPr txBox="1">
            <a:spLocks noChangeArrowheads="1"/>
          </p:cNvSpPr>
          <p:nvPr/>
        </p:nvSpPr>
        <p:spPr bwMode="auto">
          <a:xfrm>
            <a:off x="5391361" y="2607447"/>
            <a:ext cx="3466080" cy="39617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945" tIns="41473" rIns="82945" bIns="41473">
            <a:spAutoFit/>
          </a:bodyPr>
          <a:lstStyle>
            <a:lvl1pPr marL="285750" indent="-285750" eaLnBrk="0">
              <a:defRPr sz="2400">
                <a:solidFill>
                  <a:schemeClr val="tx1"/>
                </a:solidFill>
                <a:latin typeface="Arial" charset="0"/>
                <a:ea typeface="ＭＳ Ｐゴシック" charset="0"/>
                <a:cs typeface="ＭＳ Ｐゴシック" charset="0"/>
              </a:defRPr>
            </a:lvl1pPr>
            <a:lvl2pPr eaLnBrk="0">
              <a:defRPr sz="2400">
                <a:solidFill>
                  <a:schemeClr val="tx1"/>
                </a:solidFill>
                <a:latin typeface="Arial" charset="0"/>
                <a:ea typeface="ＭＳ Ｐゴシック" charset="0"/>
              </a:defRPr>
            </a:lvl2pPr>
            <a:lvl3pPr eaLnBrk="0">
              <a:defRPr sz="2400">
                <a:solidFill>
                  <a:schemeClr val="tx1"/>
                </a:solidFill>
                <a:latin typeface="Arial" charset="0"/>
                <a:ea typeface="ＭＳ Ｐゴシック" charset="0"/>
              </a:defRPr>
            </a:lvl3pPr>
            <a:lvl4pPr eaLnBrk="0">
              <a:defRPr sz="2400">
                <a:solidFill>
                  <a:schemeClr val="tx1"/>
                </a:solidFill>
                <a:latin typeface="Arial" charset="0"/>
                <a:ea typeface="ＭＳ Ｐゴシック" charset="0"/>
              </a:defRPr>
            </a:lvl4pPr>
            <a:lvl5pPr eaLnBrk="0">
              <a:defRPr sz="2400">
                <a:solidFill>
                  <a:schemeClr val="tx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0"/>
              </a:defRPr>
            </a:lvl9pPr>
          </a:lstStyle>
          <a:p>
            <a:pPr eaLnBrk="1">
              <a:buFont typeface="Arial" charset="0"/>
              <a:buChar char="•"/>
            </a:pPr>
            <a:r>
              <a:rPr lang="en-US" sz="1800" b="1" dirty="0"/>
              <a:t>Current:</a:t>
            </a:r>
            <a:r>
              <a:rPr lang="en-US" sz="1800" dirty="0"/>
              <a:t>  Active performance measurement &amp; monitoring, home network </a:t>
            </a:r>
            <a:r>
              <a:rPr lang="en-US" sz="1800" dirty="0" smtClean="0"/>
              <a:t>management</a:t>
            </a:r>
          </a:p>
          <a:p>
            <a:pPr eaLnBrk="1">
              <a:buFont typeface="Arial" charset="0"/>
              <a:buChar char="•"/>
            </a:pPr>
            <a:endParaRPr lang="en-US" sz="1800" dirty="0"/>
          </a:p>
          <a:p>
            <a:pPr eaLnBrk="1">
              <a:buFont typeface="Arial" charset="0"/>
              <a:buChar char="•"/>
            </a:pPr>
            <a:r>
              <a:rPr lang="en-US" sz="1800" b="1" dirty="0"/>
              <a:t>Planned: </a:t>
            </a:r>
            <a:r>
              <a:rPr lang="en-US" sz="1800" dirty="0"/>
              <a:t>Generic always-on application platform for high-speed home networks (“GENI at home”)</a:t>
            </a:r>
            <a:r>
              <a:rPr lang="en-US" sz="1800" b="1" dirty="0"/>
              <a:t/>
            </a:r>
            <a:br>
              <a:rPr lang="en-US" sz="1800" b="1" dirty="0"/>
            </a:br>
            <a:endParaRPr lang="en-US" sz="1800" b="1" dirty="0"/>
          </a:p>
          <a:p>
            <a:pPr eaLnBrk="1">
              <a:buFont typeface="Arial" charset="0"/>
              <a:buChar char="•"/>
            </a:pPr>
            <a:r>
              <a:rPr lang="en-US" sz="1800" b="1" dirty="0"/>
              <a:t>Opportunities:</a:t>
            </a:r>
            <a:r>
              <a:rPr lang="en-US" sz="1800" dirty="0"/>
              <a:t> Performance monitoring/evaluation platform for applications, application development platform (low barrier to entry)</a:t>
            </a:r>
          </a:p>
        </p:txBody>
      </p:sp>
      <p:sp>
        <p:nvSpPr>
          <p:cNvPr id="4" name="TextBox 3"/>
          <p:cNvSpPr txBox="1"/>
          <p:nvPr/>
        </p:nvSpPr>
        <p:spPr>
          <a:xfrm>
            <a:off x="424800" y="5641073"/>
            <a:ext cx="4700160" cy="914753"/>
          </a:xfrm>
          <a:prstGeom prst="rect">
            <a:avLst/>
          </a:prstGeom>
        </p:spPr>
        <p:style>
          <a:lnRef idx="1">
            <a:schemeClr val="dk1"/>
          </a:lnRef>
          <a:fillRef idx="2">
            <a:schemeClr val="dk1"/>
          </a:fillRef>
          <a:effectRef idx="1">
            <a:schemeClr val="dk1"/>
          </a:effectRef>
          <a:fontRef idx="minor">
            <a:schemeClr val="dk1"/>
          </a:fontRef>
        </p:style>
        <p:txBody>
          <a:bodyPr lIns="82945" tIns="41473" rIns="82945" bIns="41473">
            <a:spAutoFit/>
          </a:bodyPr>
          <a:lstStyle/>
          <a:p>
            <a:pPr>
              <a:defRPr/>
            </a:pPr>
            <a:r>
              <a:rPr lang="en-US" dirty="0"/>
              <a:t>Pilot deployment planned in EPB (Chattanooga). Ongoing discussions with Case Connection (Cleveland/Case Western)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9235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t>
            </a:r>
            <a:r>
              <a:rPr lang="en-US" dirty="0" err="1" smtClean="0"/>
              <a:t>BISmark</a:t>
            </a:r>
            <a:r>
              <a:rPr lang="en-US" dirty="0" smtClean="0"/>
              <a:t> Deployment</a:t>
            </a:r>
            <a:endParaRPr lang="en-US" dirty="0"/>
          </a:p>
        </p:txBody>
      </p:sp>
      <p:sp>
        <p:nvSpPr>
          <p:cNvPr id="3" name="Content Placeholder 2"/>
          <p:cNvSpPr>
            <a:spLocks noGrp="1"/>
          </p:cNvSpPr>
          <p:nvPr>
            <p:ph idx="1"/>
          </p:nvPr>
        </p:nvSpPr>
        <p:spPr>
          <a:xfrm>
            <a:off x="179838" y="1308220"/>
            <a:ext cx="8798112" cy="2341599"/>
          </a:xfrm>
        </p:spPr>
        <p:txBody>
          <a:bodyPr>
            <a:normAutofit/>
          </a:bodyPr>
          <a:lstStyle/>
          <a:p>
            <a:r>
              <a:rPr lang="en-US" dirty="0" smtClean="0"/>
              <a:t>Support for TP-Link 1043 and Atom forthcoming</a:t>
            </a:r>
          </a:p>
          <a:p>
            <a:r>
              <a:rPr lang="en-US" dirty="0" smtClean="0"/>
              <a:t>About 70 nodes around the world</a:t>
            </a:r>
          </a:p>
          <a:p>
            <a:r>
              <a:rPr lang="en-US" dirty="0" smtClean="0"/>
              <a:t>Ongoing deployments in Europe and Asia</a:t>
            </a:r>
          </a:p>
        </p:txBody>
      </p:sp>
      <p:sp>
        <p:nvSpPr>
          <p:cNvPr id="5" name="Slide Number Placeholder 4"/>
          <p:cNvSpPr>
            <a:spLocks noGrp="1"/>
          </p:cNvSpPr>
          <p:nvPr>
            <p:ph type="sldNum" sz="quarter" idx="12"/>
          </p:nvPr>
        </p:nvSpPr>
        <p:spPr/>
        <p:txBody>
          <a:bodyPr/>
          <a:lstStyle/>
          <a:p>
            <a:pPr algn="r"/>
            <a:fld id="{331B490E-306A-2248-B81C-93E0033DB5C2}" type="slidenum">
              <a:rPr lang="en-US" smtClean="0"/>
              <a:pPr algn="r"/>
              <a:t>9</a:t>
            </a:fld>
            <a:endParaRPr lang="en-US" dirty="0"/>
          </a:p>
        </p:txBody>
      </p:sp>
      <p:pic>
        <p:nvPicPr>
          <p:cNvPr id="4" name="Picture 3"/>
          <p:cNvPicPr>
            <a:picLocks noChangeAspect="1"/>
          </p:cNvPicPr>
          <p:nvPr/>
        </p:nvPicPr>
        <p:blipFill>
          <a:blip r:embed="rId2"/>
          <a:stretch>
            <a:fillRect/>
          </a:stretch>
        </p:blipFill>
        <p:spPr>
          <a:xfrm>
            <a:off x="1956170" y="3222431"/>
            <a:ext cx="5569906" cy="34990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34019</TotalTime>
  <Words>2361</Words>
  <Application>Microsoft Macintosh PowerPoint</Application>
  <PresentationFormat>On-screen Show (4:3)</PresentationFormat>
  <Paragraphs>331</Paragraphs>
  <Slides>33</Slides>
  <Notes>16</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Slide 1</vt:lpstr>
      <vt:lpstr>Broadband Internet Performance:  A View from the Gateway</vt:lpstr>
      <vt:lpstr>Key Research Challenge: Home Network Management</vt:lpstr>
      <vt:lpstr>Example: What Performance Do Home Users See?</vt:lpstr>
      <vt:lpstr>Most Current Approaches:  Not Accurate or Continuous</vt:lpstr>
      <vt:lpstr>Measurements from the Home Router: Continuous, Direct</vt:lpstr>
      <vt:lpstr>The BISmark Platform</vt:lpstr>
      <vt:lpstr>BISmark: An SDN Application Platform for Home Networks</vt:lpstr>
      <vt:lpstr>State of BISmark Deployment</vt:lpstr>
      <vt:lpstr>BISmark’s Measurements</vt:lpstr>
      <vt:lpstr>Network Dashboard</vt:lpstr>
      <vt:lpstr>BISmark: Hardware and Software</vt:lpstr>
      <vt:lpstr>Customizable Measurements</vt:lpstr>
      <vt:lpstr>Management and Measurement</vt:lpstr>
      <vt:lpstr>Results: Overview</vt:lpstr>
      <vt:lpstr>Interpreting Throughput Results</vt:lpstr>
      <vt:lpstr>Traffic Shaping: PowerBoost</vt:lpstr>
      <vt:lpstr>Case Study: Traffic Shaping</vt:lpstr>
      <vt:lpstr>Latency Measurements</vt:lpstr>
      <vt:lpstr>Case Study: Last-mile Latency</vt:lpstr>
      <vt:lpstr>DSL Interleaving Affects Latency</vt:lpstr>
      <vt:lpstr>Example: Latency-Throughput Tradeoff</vt:lpstr>
      <vt:lpstr>Effect on Web Performance</vt:lpstr>
      <vt:lpstr>Bottlenecks on Performance</vt:lpstr>
      <vt:lpstr>Case Study: Modem Buffers</vt:lpstr>
      <vt:lpstr>Ongoing Work: Research</vt:lpstr>
      <vt:lpstr>Ongoing Work: Logistics</vt:lpstr>
      <vt:lpstr>Another Application: Usage Control</vt:lpstr>
      <vt:lpstr>Usage Cap Management in Homes:  Design and Implementation</vt:lpstr>
      <vt:lpstr>uCap: Network Usage Control and Prioritization</vt:lpstr>
      <vt:lpstr>Ongoing Work: Mobile Measurements</vt:lpstr>
      <vt:lpstr>Get Involved!</vt:lpstr>
      <vt:lpstr>Slide 33</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Srikanth Sundaresan</dc:creator>
  <cp:lastModifiedBy>Roger Marks</cp:lastModifiedBy>
  <cp:revision>564</cp:revision>
  <dcterms:created xsi:type="dcterms:W3CDTF">2012-05-16T17:45:30Z</dcterms:created>
  <dcterms:modified xsi:type="dcterms:W3CDTF">2012-05-16T17:45:42Z</dcterms:modified>
</cp:coreProperties>
</file>