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0"/>
  </p:notesMasterIdLst>
  <p:handoutMasterIdLst>
    <p:handoutMasterId r:id="rId11"/>
  </p:handoutMasterIdLst>
  <p:sldIdLst>
    <p:sldId id="261" r:id="rId2"/>
    <p:sldId id="262" r:id="rId3"/>
    <p:sldId id="263" r:id="rId4"/>
    <p:sldId id="264" r:id="rId5"/>
    <p:sldId id="265" r:id="rId6"/>
    <p:sldId id="266" r:id="rId7"/>
    <p:sldId id="267" r:id="rId8"/>
    <p:sldId id="268"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216"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3461407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3669321742"/>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2" Type="http://schemas.openxmlformats.org/officeDocument/2006/relationships/hyperlink" Target="mailto:cbarber@cjbarberconsulting.com" TargetMode="External"/><Relationship Id="rId1" Type="http://schemas.openxmlformats.org/officeDocument/2006/relationships/slideLayout" Target="../slideLayouts/slideLayout7.xml"/><Relationship Id="rId6" Type="http://schemas.openxmlformats.org/officeDocument/2006/relationships/hyperlink" Target="http://standards.ieee.org/board/pat" TargetMode="Externa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0" y="0"/>
            <a:ext cx="9144000" cy="4924425"/>
          </a:xfrm>
          <a:prstGeom prst="rect">
            <a:avLst/>
          </a:prstGeom>
          <a:noFill/>
          <a:ln w="12700">
            <a:noFill/>
            <a:miter lim="800000"/>
            <a:headEnd type="none" w="sm" len="sm"/>
            <a:tailEnd type="none" w="sm" len="sm"/>
          </a:ln>
        </p:spPr>
        <p:txBody>
          <a:bodyPr>
            <a:prstTxWarp prst="textNoShape">
              <a:avLst/>
            </a:prstTxWarp>
            <a:spAutoFit/>
          </a:bodyPr>
          <a:lstStyle/>
          <a:p>
            <a:pPr marL="342900" lvl="1" algn="ctr" defTabSz="1016000"/>
            <a:r>
              <a:rPr lang="en-US" sz="1400" b="1" dirty="0" smtClean="0">
                <a:latin typeface="Times" pitchFamily="1" charset="0"/>
              </a:rPr>
              <a:t>802.16 Metrology SG Closing Report – Session #79 - DRAFT</a:t>
            </a:r>
            <a:endParaRPr lang="en-US" dirty="0">
              <a:latin typeface="Times" pitchFamily="1" charset="0"/>
            </a:endParaRPr>
          </a:p>
          <a:p>
            <a:pPr marL="114300" algn="ctr" defTabSz="1016000"/>
            <a:endParaRPr lang="en-US" dirty="0">
              <a:latin typeface="Times" pitchFamily="1" charset="0"/>
            </a:endParaRPr>
          </a:p>
          <a:p>
            <a:pPr marL="114300" defTabSz="1016000"/>
            <a:r>
              <a:rPr lang="en-US" b="1" dirty="0">
                <a:latin typeface="Times" pitchFamily="1" charset="0"/>
              </a:rPr>
              <a:t>[IEEE 802.16 Mentor Presentation Template (Rev. 0)]</a:t>
            </a:r>
            <a:r>
              <a:rPr lang="en-US" dirty="0">
                <a:latin typeface="Times" pitchFamily="1" charset="0"/>
              </a:rPr>
              <a:t> </a:t>
            </a:r>
          </a:p>
          <a:p>
            <a:pPr marL="114300" defTabSz="1016000"/>
            <a:r>
              <a:rPr lang="en-US" dirty="0">
                <a:latin typeface="Times" pitchFamily="1" charset="0"/>
              </a:rPr>
              <a:t>Document Number:</a:t>
            </a:r>
          </a:p>
          <a:p>
            <a:pPr marL="342900" lvl="1" defTabSz="1016000"/>
            <a:r>
              <a:rPr lang="en-US" b="1" dirty="0" smtClean="0"/>
              <a:t>16-12-0372-02-Smet</a:t>
            </a:r>
            <a:endParaRPr lang="en-US" dirty="0">
              <a:latin typeface="Times" pitchFamily="1" charset="0"/>
            </a:endParaRPr>
          </a:p>
          <a:p>
            <a:pPr marL="114300" defTabSz="1016000"/>
            <a:r>
              <a:rPr lang="en-US" dirty="0">
                <a:latin typeface="Times" pitchFamily="1" charset="0"/>
              </a:rPr>
              <a:t>Date Submitted:</a:t>
            </a:r>
          </a:p>
          <a:p>
            <a:pPr marL="342900" lvl="1" defTabSz="1016000"/>
            <a:r>
              <a:rPr lang="en-US" dirty="0" smtClean="0">
                <a:latin typeface="Times" pitchFamily="1" charset="0"/>
              </a:rPr>
              <a:t>17 May 2012</a:t>
            </a:r>
            <a:endParaRPr lang="en-US" dirty="0">
              <a:latin typeface="Times" pitchFamily="1" charset="0"/>
            </a:endParaRPr>
          </a:p>
          <a:p>
            <a:pPr marL="114300" defTabSz="1016000"/>
            <a:r>
              <a:rPr lang="en-US" dirty="0">
                <a:latin typeface="Times" pitchFamily="1" charset="0"/>
              </a:rPr>
              <a:t>Source:</a:t>
            </a:r>
          </a:p>
          <a:p>
            <a:pPr marL="342900" lvl="1" defTabSz="1016000"/>
            <a:r>
              <a:rPr lang="en-US" dirty="0" smtClean="0">
                <a:latin typeface="Times" pitchFamily="1" charset="0"/>
              </a:rPr>
              <a:t>Clif Barber</a:t>
            </a:r>
            <a:r>
              <a:rPr lang="en-US" dirty="0">
                <a:latin typeface="Times" pitchFamily="1" charset="0"/>
              </a:rPr>
              <a:t>			Voice:	</a:t>
            </a:r>
            <a:r>
              <a:rPr lang="en-US" dirty="0" smtClean="0">
                <a:latin typeface="Times" pitchFamily="1" charset="0"/>
              </a:rPr>
              <a:t>+1-770-210-2988</a:t>
            </a:r>
            <a:endParaRPr lang="en-US" dirty="0">
              <a:latin typeface="Times" pitchFamily="1" charset="0"/>
            </a:endParaRPr>
          </a:p>
          <a:p>
            <a:pPr marL="342900" lvl="1" defTabSz="1016000"/>
            <a:r>
              <a:rPr lang="en-US" dirty="0" smtClean="0">
                <a:latin typeface="Times" pitchFamily="1" charset="0"/>
              </a:rPr>
              <a:t>KDDI</a:t>
            </a:r>
            <a:r>
              <a:rPr lang="en-US" dirty="0">
                <a:latin typeface="Times" pitchFamily="1" charset="0"/>
              </a:rPr>
              <a:t>			E-mail:	</a:t>
            </a:r>
            <a:r>
              <a:rPr lang="en-US" dirty="0" smtClean="0">
                <a:latin typeface="Times" pitchFamily="1" charset="0"/>
                <a:hlinkClick r:id="rId2"/>
              </a:rPr>
              <a:t>cbarber@cjbarberconsulting.com</a:t>
            </a:r>
            <a:r>
              <a:rPr lang="en-US" dirty="0" smtClean="0">
                <a:latin typeface="Times" pitchFamily="1" charset="0"/>
              </a:rPr>
              <a:t> </a:t>
            </a:r>
            <a:endParaRPr lang="en-US" dirty="0">
              <a:latin typeface="Times" pitchFamily="1" charset="0"/>
            </a:endParaRPr>
          </a:p>
          <a:p>
            <a:pPr marL="342900" lvl="1" defTabSz="1016000"/>
            <a:endParaRPr lang="en-US" dirty="0">
              <a:latin typeface="Times" pitchFamily="1" charset="0"/>
            </a:endParaRPr>
          </a:p>
          <a:p>
            <a:pPr marL="114300" defTabSz="1016000"/>
            <a:r>
              <a:rPr lang="en-US" dirty="0">
                <a:latin typeface="Times" pitchFamily="1" charset="0"/>
              </a:rPr>
              <a:t>Re:</a:t>
            </a:r>
          </a:p>
          <a:p>
            <a:pPr marL="342900" lvl="1" defTabSz="1016000"/>
            <a:r>
              <a:rPr lang="en-US" dirty="0" smtClean="0">
                <a:latin typeface="Times" pitchFamily="1" charset="0"/>
              </a:rPr>
              <a:t>NONE</a:t>
            </a:r>
            <a:endParaRPr lang="en-US" dirty="0">
              <a:latin typeface="Times" pitchFamily="1" charset="0"/>
            </a:endParaRPr>
          </a:p>
          <a:p>
            <a:pPr marL="114300" defTabSz="1016000"/>
            <a:r>
              <a:rPr lang="en-US" dirty="0">
                <a:latin typeface="Times" pitchFamily="1" charset="0"/>
              </a:rPr>
              <a:t>Base Contribution:</a:t>
            </a:r>
          </a:p>
          <a:p>
            <a:pPr marL="342900" lvl="1" defTabSz="1016000"/>
            <a:r>
              <a:rPr lang="en-US" dirty="0" smtClean="0">
                <a:latin typeface="Times" pitchFamily="1" charset="0"/>
              </a:rPr>
              <a:t>NONE</a:t>
            </a:r>
            <a:endParaRPr lang="en-US" dirty="0">
              <a:latin typeface="Times" pitchFamily="1" charset="0"/>
            </a:endParaRPr>
          </a:p>
          <a:p>
            <a:pPr marL="114300" defTabSz="1016000"/>
            <a:r>
              <a:rPr lang="en-US" dirty="0">
                <a:latin typeface="Times" pitchFamily="1" charset="0"/>
              </a:rPr>
              <a:t>Purpose:</a:t>
            </a:r>
          </a:p>
          <a:p>
            <a:pPr marL="342900" lvl="1" defTabSz="1016000"/>
            <a:r>
              <a:rPr lang="en-US" dirty="0" smtClean="0">
                <a:latin typeface="Times" pitchFamily="1" charset="0"/>
              </a:rPr>
              <a:t>This contribution summarizes the activities of the 802.16 Metrology SG for Session #79 and requests 802.16 action on the SG outputs.</a:t>
            </a:r>
            <a:endParaRPr lang="en-US" dirty="0">
              <a:latin typeface="Times" pitchFamily="1" charset="0"/>
            </a:endParaRPr>
          </a:p>
          <a:p>
            <a:pPr marL="114300" defTabSz="1016000"/>
            <a:r>
              <a:rPr lang="en-US" dirty="0">
                <a:latin typeface="Times" pitchFamily="1" charset="0"/>
              </a:rPr>
              <a:t>Notice:</a:t>
            </a:r>
          </a:p>
          <a:p>
            <a:pPr marL="342900" lvl="1" defTabSz="1016000"/>
            <a:r>
              <a:rPr lang="en-US" sz="1000" i="1" dirty="0">
                <a:latin typeface="Times" pitchFamily="1" charset="0"/>
              </a:rPr>
              <a:t>This document does not represent the agreed views of the IEEE 802.16 Working Group or any of its subgroups</a:t>
            </a:r>
            <a:r>
              <a:rPr lang="en-US" sz="1000" dirty="0">
                <a:latin typeface="Times" pitchFamily="1" charset="0"/>
              </a:rPr>
              <a:t>. It represents only the views of the participants listed in the “Source(s)” field above. It is offered as a basis for discussion. It is not binding on the contributor(s), who reserve(s) the right to add, amend or withdraw material contained herein.	</a:t>
            </a:r>
          </a:p>
          <a:p>
            <a:pPr marL="114300" defTabSz="1016000"/>
            <a:r>
              <a:rPr lang="en-US" dirty="0">
                <a:latin typeface="Times" pitchFamily="1" charset="0"/>
              </a:rPr>
              <a:t>Copyright Policy:</a:t>
            </a:r>
          </a:p>
          <a:p>
            <a:pPr marL="342900" lvl="1" defTabSz="1016000"/>
            <a:r>
              <a:rPr lang="en-US" sz="1000" dirty="0">
                <a:latin typeface="Times" pitchFamily="1" charset="0"/>
              </a:rPr>
              <a:t>The contributor is familiar with the IEEE-SA Copyright Policy &lt;</a:t>
            </a:r>
            <a:r>
              <a:rPr lang="en-US" sz="1000" dirty="0">
                <a:solidFill>
                  <a:srgbClr val="0000FF"/>
                </a:solidFill>
                <a:latin typeface="Times" pitchFamily="1" charset="0"/>
              </a:rPr>
              <a:t>http://standards.ieee.org/IPR/copyrightpolicy.html</a:t>
            </a:r>
            <a:r>
              <a:rPr lang="en-US" sz="1000" dirty="0">
                <a:latin typeface="Times" pitchFamily="1" charset="0"/>
              </a:rPr>
              <a:t>&gt;.</a:t>
            </a:r>
            <a:r>
              <a:rPr lang="en-US" dirty="0">
                <a:latin typeface="Times" pitchFamily="1" charset="0"/>
              </a:rPr>
              <a:t>	</a:t>
            </a:r>
          </a:p>
          <a:p>
            <a:pPr marL="114300" defTabSz="1016000"/>
            <a:r>
              <a:rPr lang="en-US" dirty="0">
                <a:latin typeface="Times" pitchFamily="1" charset="0"/>
              </a:rPr>
              <a:t>Patent Policy:</a:t>
            </a:r>
          </a:p>
          <a:p>
            <a:pPr marL="342900" lvl="1" defTabSz="1016000"/>
            <a:r>
              <a:rPr lang="en-US" sz="1000" dirty="0">
                <a:latin typeface="Times" pitchFamily="1" charset="0"/>
              </a:rPr>
              <a:t>The contributor is familiar with the IEEE-SA Patent Policy and Procedures:</a:t>
            </a:r>
          </a:p>
          <a:p>
            <a:pPr marL="2006600" lvl="3" defTabSz="1016000"/>
            <a:r>
              <a:rPr lang="en-US" sz="1000" dirty="0">
                <a:latin typeface="Times" pitchFamily="1" charset="0"/>
              </a:rPr>
              <a:t>&lt;</a:t>
            </a:r>
            <a:r>
              <a:rPr lang="en-US" sz="1000" dirty="0">
                <a:solidFill>
                  <a:srgbClr val="0000FF"/>
                </a:solidFill>
                <a:latin typeface="Times" pitchFamily="1" charset="0"/>
              </a:rPr>
              <a:t>http://standards.ieee.org/guides/bylaws/sect6-7</a:t>
            </a:r>
            <a:r>
              <a:rPr lang="en-US" sz="1000" dirty="0">
                <a:solidFill>
                  <a:srgbClr val="0000FF"/>
                </a:solidFill>
                <a:latin typeface="Times" pitchFamily="1" charset="0"/>
                <a:hlinkClick r:id="rId3"/>
              </a:rPr>
              <a:t>.html#6</a:t>
            </a:r>
            <a:r>
              <a:rPr lang="en-US" sz="1000" dirty="0">
                <a:latin typeface="Times" pitchFamily="1" charset="0"/>
              </a:rPr>
              <a:t>&gt; and &lt;</a:t>
            </a:r>
            <a:r>
              <a:rPr lang="en-US" sz="1000" dirty="0">
                <a:solidFill>
                  <a:srgbClr val="0000FF"/>
                </a:solidFill>
                <a:latin typeface="Times" pitchFamily="1" charset="0"/>
              </a:rPr>
              <a:t>http://standards.ieee.org/guides/opman/</a:t>
            </a:r>
            <a:r>
              <a:rPr lang="en-US" sz="1000" dirty="0">
                <a:solidFill>
                  <a:srgbClr val="0000FF"/>
                </a:solidFill>
                <a:latin typeface="Times" pitchFamily="1" charset="0"/>
                <a:hlinkClick r:id="rId4"/>
              </a:rPr>
              <a:t>sect6.html#6.3</a:t>
            </a:r>
            <a:r>
              <a:rPr lang="en-US" sz="1000" dirty="0">
                <a:latin typeface="Times" pitchFamily="1" charset="0"/>
              </a:rPr>
              <a:t>&gt;.</a:t>
            </a:r>
          </a:p>
          <a:p>
            <a:pPr marL="342900" lvl="1" defTabSz="1016000"/>
            <a:r>
              <a:rPr lang="en-US" sz="1000" dirty="0">
                <a:latin typeface="Times" pitchFamily="1" charset="0"/>
              </a:rPr>
              <a:t>Further information is located at &lt;</a:t>
            </a:r>
            <a:r>
              <a:rPr lang="en-US" sz="1000" dirty="0">
                <a:solidFill>
                  <a:srgbClr val="0000FF"/>
                </a:solidFill>
                <a:latin typeface="Times" pitchFamily="1" charset="0"/>
                <a:hlinkClick r:id="rId5"/>
              </a:rPr>
              <a:t>http://standards.ieee.org/board/pat/pat-material.html</a:t>
            </a:r>
            <a:r>
              <a:rPr lang="en-US" sz="1000" dirty="0">
                <a:latin typeface="Times" pitchFamily="1" charset="0"/>
              </a:rPr>
              <a:t>&gt; and &lt;</a:t>
            </a:r>
            <a:r>
              <a:rPr lang="en-US" sz="1000" dirty="0">
                <a:solidFill>
                  <a:srgbClr val="0000FF"/>
                </a:solidFill>
                <a:latin typeface="Times" pitchFamily="1" charset="0"/>
                <a:hlinkClick r:id="rId6"/>
              </a:rPr>
              <a:t>http://standards.ieee.org/board/pat</a:t>
            </a:r>
            <a:r>
              <a:rPr lang="en-US" sz="1000" dirty="0">
                <a:latin typeface="Times" pitchFamily="1" charset="0"/>
                <a:hlinkClick r:id="rId6"/>
              </a:rPr>
              <a:t> </a:t>
            </a:r>
            <a:r>
              <a:rPr lang="en-US" sz="1000" dirty="0">
                <a:latin typeface="Times" pitchFamily="1" charset="0"/>
              </a:rPr>
              <a:t>&gt;.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Summary of </a:t>
            </a:r>
            <a:r>
              <a:rPr lang="en-US" dirty="0" smtClean="0"/>
              <a:t>Meetings</a:t>
            </a:r>
            <a:endParaRPr lang="en-US" dirty="0"/>
          </a:p>
        </p:txBody>
      </p:sp>
      <p:sp>
        <p:nvSpPr>
          <p:cNvPr id="3" name="Content Placeholder 2"/>
          <p:cNvSpPr>
            <a:spLocks noGrp="1"/>
          </p:cNvSpPr>
          <p:nvPr>
            <p:ph idx="1"/>
          </p:nvPr>
        </p:nvSpPr>
        <p:spPr/>
        <p:txBody>
          <a:bodyPr/>
          <a:lstStyle/>
          <a:p>
            <a:pPr marL="0" indent="0">
              <a:buNone/>
            </a:pPr>
            <a:r>
              <a:rPr lang="en-US" dirty="0" smtClean="0"/>
              <a:t>During Session #79, the Metrology SG held four (4) </a:t>
            </a:r>
            <a:r>
              <a:rPr lang="en-US" dirty="0" smtClean="0"/>
              <a:t>meetings </a:t>
            </a:r>
            <a:r>
              <a:rPr lang="en-US" dirty="0" smtClean="0"/>
              <a:t>as follows:</a:t>
            </a:r>
          </a:p>
          <a:p>
            <a:r>
              <a:rPr lang="en-US" sz="2400" dirty="0" smtClean="0"/>
              <a:t>Monday </a:t>
            </a:r>
            <a:r>
              <a:rPr lang="en-US" sz="2400" dirty="0"/>
              <a:t>14 May 2012		10:31 AM – 11:47 PM</a:t>
            </a:r>
          </a:p>
          <a:p>
            <a:r>
              <a:rPr lang="en-US" sz="2400" dirty="0" smtClean="0"/>
              <a:t>Tuesday </a:t>
            </a:r>
            <a:r>
              <a:rPr lang="en-US" sz="2400" dirty="0"/>
              <a:t>15 May 2012		10:35 AM – 12:13 PM</a:t>
            </a:r>
          </a:p>
          <a:p>
            <a:r>
              <a:rPr lang="en-US" sz="2400" dirty="0" smtClean="0"/>
              <a:t>Wednesday </a:t>
            </a:r>
            <a:r>
              <a:rPr lang="en-US" sz="2400" dirty="0"/>
              <a:t>16 May 2012		10:31 AM – 12:32 PM</a:t>
            </a:r>
          </a:p>
          <a:p>
            <a:r>
              <a:rPr lang="en-US" sz="2400" dirty="0" smtClean="0"/>
              <a:t>Thursday </a:t>
            </a:r>
            <a:r>
              <a:rPr lang="en-US" sz="2400" dirty="0"/>
              <a:t>17 May 2012		</a:t>
            </a:r>
            <a:r>
              <a:rPr lang="en-US" sz="2400" dirty="0" smtClean="0"/>
              <a:t>10:35 </a:t>
            </a:r>
            <a:r>
              <a:rPr lang="en-US" sz="2400" dirty="0"/>
              <a:t>AM – 12:30 PM</a:t>
            </a:r>
          </a:p>
          <a:p>
            <a:endParaRPr lang="en-US" dirty="0"/>
          </a:p>
        </p:txBody>
      </p:sp>
    </p:spTree>
    <p:extLst>
      <p:ext uri="{BB962C8B-B14F-4D97-AF65-F5344CB8AC3E}">
        <p14:creationId xmlns:p14="http://schemas.microsoft.com/office/powerpoint/2010/main" val="22766098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Summary of Input Contributions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35666506"/>
              </p:ext>
            </p:extLst>
          </p:nvPr>
        </p:nvGraphicFramePr>
        <p:xfrm>
          <a:off x="228600" y="1219200"/>
          <a:ext cx="8534400" cy="4912360"/>
        </p:xfrm>
        <a:graphic>
          <a:graphicData uri="http://schemas.openxmlformats.org/drawingml/2006/table">
            <a:tbl>
              <a:tblPr firstRow="1" bandRow="1">
                <a:tableStyleId>{5C22544A-7EE6-4342-B048-85BDC9FD1C3A}</a:tableStyleId>
              </a:tblPr>
              <a:tblGrid>
                <a:gridCol w="2133600"/>
                <a:gridCol w="3276600"/>
                <a:gridCol w="1447800"/>
                <a:gridCol w="1676400"/>
              </a:tblGrid>
              <a:tr h="274320">
                <a:tc>
                  <a:txBody>
                    <a:bodyPr/>
                    <a:lstStyle/>
                    <a:p>
                      <a:pPr algn="ctr"/>
                      <a:r>
                        <a:rPr lang="en-US" sz="1600" dirty="0" smtClean="0"/>
                        <a:t>REF</a:t>
                      </a:r>
                      <a:endParaRPr lang="en-US" sz="1600" dirty="0"/>
                    </a:p>
                  </a:txBody>
                  <a:tcPr/>
                </a:tc>
                <a:tc>
                  <a:txBody>
                    <a:bodyPr/>
                    <a:lstStyle/>
                    <a:p>
                      <a:pPr algn="ctr"/>
                      <a:r>
                        <a:rPr lang="en-US" sz="1600" dirty="0" smtClean="0"/>
                        <a:t>TITLE</a:t>
                      </a:r>
                      <a:endParaRPr lang="en-US" sz="1600" dirty="0"/>
                    </a:p>
                  </a:txBody>
                  <a:tcPr/>
                </a:tc>
                <a:tc>
                  <a:txBody>
                    <a:bodyPr/>
                    <a:lstStyle/>
                    <a:p>
                      <a:pPr algn="ctr"/>
                      <a:r>
                        <a:rPr lang="en-US" sz="1600" dirty="0" smtClean="0"/>
                        <a:t>SOURCE</a:t>
                      </a:r>
                      <a:endParaRPr lang="en-US" sz="1600" dirty="0"/>
                    </a:p>
                  </a:txBody>
                  <a:tcPr/>
                </a:tc>
                <a:tc>
                  <a:txBody>
                    <a:bodyPr/>
                    <a:lstStyle/>
                    <a:p>
                      <a:pPr algn="ctr"/>
                      <a:r>
                        <a:rPr lang="en-US" sz="1600" dirty="0" smtClean="0"/>
                        <a:t>ACTION</a:t>
                      </a:r>
                      <a:endParaRPr lang="en-US" sz="1600" dirty="0"/>
                    </a:p>
                  </a:txBody>
                  <a:tcPr/>
                </a:tc>
              </a:tr>
              <a:tr h="370840">
                <a:tc>
                  <a:txBody>
                    <a:bodyPr/>
                    <a:lstStyle/>
                    <a:p>
                      <a:r>
                        <a:rPr lang="en-US" sz="1200" dirty="0" smtClean="0"/>
                        <a:t>802.16-12-0342-00-Smet</a:t>
                      </a:r>
                      <a:endParaRPr lang="en-US" sz="1200" dirty="0"/>
                    </a:p>
                  </a:txBody>
                  <a:tcPr anchor="ctr"/>
                </a:tc>
                <a:tc>
                  <a:txBody>
                    <a:bodyPr/>
                    <a:lstStyle/>
                    <a:p>
                      <a:r>
                        <a:rPr lang="en-US" sz="1200" kern="1200" dirty="0" smtClean="0">
                          <a:solidFill>
                            <a:schemeClr val="dk1"/>
                          </a:solidFill>
                          <a:effectLst/>
                          <a:latin typeface="+mn-lt"/>
                          <a:ea typeface="+mn-ea"/>
                          <a:cs typeface="+mn-cs"/>
                        </a:rPr>
                        <a:t>Standardization of Mobile Broadband Network Performance Measurements</a:t>
                      </a:r>
                      <a:endParaRPr lang="en-US" sz="1200" dirty="0"/>
                    </a:p>
                  </a:txBody>
                  <a:tcPr anchor="ctr"/>
                </a:tc>
                <a:tc>
                  <a:txBody>
                    <a:bodyPr/>
                    <a:lstStyle/>
                    <a:p>
                      <a:pPr algn="ctr"/>
                      <a:r>
                        <a:rPr lang="en-US" sz="1200" kern="1200" dirty="0" smtClean="0">
                          <a:solidFill>
                            <a:schemeClr val="dk1"/>
                          </a:solidFill>
                          <a:effectLst/>
                          <a:latin typeface="+mn-lt"/>
                          <a:ea typeface="+mn-ea"/>
                          <a:cs typeface="+mn-cs"/>
                        </a:rPr>
                        <a:t>MARKS</a:t>
                      </a:r>
                      <a:endParaRPr lang="en-US" sz="1200" dirty="0"/>
                    </a:p>
                  </a:txBody>
                  <a:tcPr anchor="ctr"/>
                </a:tc>
                <a:tc>
                  <a:txBody>
                    <a:bodyPr/>
                    <a:lstStyle/>
                    <a:p>
                      <a:pPr algn="ctr"/>
                      <a:r>
                        <a:rPr lang="en-US" sz="1200" dirty="0" smtClean="0"/>
                        <a:t>NOTED</a:t>
                      </a:r>
                      <a:endParaRPr lang="en-US" sz="1200" dirty="0"/>
                    </a:p>
                  </a:txBody>
                  <a:tcPr anchor="ctr"/>
                </a:tc>
              </a:tr>
              <a:tr h="370840">
                <a:tc>
                  <a:txBody>
                    <a:bodyPr/>
                    <a:lstStyle/>
                    <a:p>
                      <a:r>
                        <a:rPr lang="en-US" sz="1200" dirty="0" smtClean="0"/>
                        <a:t>802.16-12-0343-00-Smet</a:t>
                      </a:r>
                      <a:endParaRPr lang="en-US" sz="1200" dirty="0"/>
                    </a:p>
                  </a:txBody>
                  <a:tcPr anchor="ctr"/>
                </a:tc>
                <a:tc>
                  <a:txBody>
                    <a:bodyPr/>
                    <a:lstStyle/>
                    <a:p>
                      <a:r>
                        <a:rPr lang="en-US" sz="1200" dirty="0" smtClean="0"/>
                        <a:t>Standardization of Mobile Broadband Network Performance Measurements: Proposed PAR</a:t>
                      </a:r>
                      <a:endParaRPr lang="en-US" sz="1200" dirty="0"/>
                    </a:p>
                  </a:txBody>
                  <a:tcPr anchor="ctr"/>
                </a:tc>
                <a:tc>
                  <a:txBody>
                    <a:bodyPr/>
                    <a:lstStyle/>
                    <a:p>
                      <a:pPr algn="ctr"/>
                      <a:r>
                        <a:rPr lang="en-US" sz="1200" dirty="0" smtClean="0"/>
                        <a:t>MARKS</a:t>
                      </a:r>
                      <a:endParaRPr lang="en-US" sz="1200" dirty="0"/>
                    </a:p>
                  </a:txBody>
                  <a:tcPr anchor="ctr"/>
                </a:tc>
                <a:tc>
                  <a:txBody>
                    <a:bodyPr/>
                    <a:lstStyle/>
                    <a:p>
                      <a:pPr algn="ctr"/>
                      <a:r>
                        <a:rPr lang="en-US" sz="1200" dirty="0" smtClean="0"/>
                        <a:t>AGREED</a:t>
                      </a:r>
                    </a:p>
                    <a:p>
                      <a:pPr algn="ctr"/>
                      <a:r>
                        <a:rPr lang="en-US" sz="1200" dirty="0" smtClean="0"/>
                        <a:t>R1</a:t>
                      </a:r>
                      <a:endParaRPr lang="en-US" sz="1200" dirty="0"/>
                    </a:p>
                  </a:txBody>
                  <a:tcPr anchor="ctr"/>
                </a:tc>
              </a:tr>
              <a:tr h="370840">
                <a:tc>
                  <a:txBody>
                    <a:bodyPr/>
                    <a:lstStyle/>
                    <a:p>
                      <a:r>
                        <a:rPr lang="en-US" sz="1200" dirty="0" smtClean="0"/>
                        <a:t>802.16-12-0344-00-Smet</a:t>
                      </a:r>
                      <a:endParaRPr lang="en-US" sz="1200" dirty="0"/>
                    </a:p>
                  </a:txBody>
                  <a:tcPr anchor="ctr"/>
                </a:tc>
                <a:tc>
                  <a:txBody>
                    <a:bodyPr/>
                    <a:lstStyle/>
                    <a:p>
                      <a:r>
                        <a:rPr lang="en-US" sz="1200" dirty="0" smtClean="0"/>
                        <a:t>Standardization of Mobile Broadband Network Performance Measurements: Proposed Five Criteria Statement</a:t>
                      </a:r>
                      <a:endParaRPr lang="en-US" sz="1200" dirty="0"/>
                    </a:p>
                  </a:txBody>
                  <a:tcPr anchor="ctr"/>
                </a:tc>
                <a:tc>
                  <a:txBody>
                    <a:bodyPr/>
                    <a:lstStyle/>
                    <a:p>
                      <a:pPr algn="ctr"/>
                      <a:r>
                        <a:rPr lang="en-US" sz="1200" dirty="0" smtClean="0"/>
                        <a:t>MARKS</a:t>
                      </a:r>
                      <a:endParaRPr lang="en-US" sz="1200" dirty="0"/>
                    </a:p>
                  </a:txBody>
                  <a:tcPr anchor="ctr"/>
                </a:tc>
                <a:tc>
                  <a:txBody>
                    <a:bodyPr/>
                    <a:lstStyle/>
                    <a:p>
                      <a:pPr algn="ctr"/>
                      <a:r>
                        <a:rPr lang="en-US" sz="1200" dirty="0" smtClean="0"/>
                        <a:t>AGREED</a:t>
                      </a:r>
                    </a:p>
                    <a:p>
                      <a:pPr algn="ctr"/>
                      <a:r>
                        <a:rPr lang="en-US" sz="1200" dirty="0" smtClean="0"/>
                        <a:t>R2</a:t>
                      </a:r>
                      <a:endParaRPr lang="en-US" sz="1200" dirty="0"/>
                    </a:p>
                  </a:txBody>
                  <a:tcPr anchor="ctr"/>
                </a:tc>
              </a:tr>
              <a:tr h="370840">
                <a:tc>
                  <a:txBody>
                    <a:bodyPr/>
                    <a:lstStyle/>
                    <a:p>
                      <a:r>
                        <a:rPr lang="en-US" sz="1200" dirty="0" smtClean="0"/>
                        <a:t>802.16-12-0345-00-Smet</a:t>
                      </a:r>
                      <a:endParaRPr lang="en-US" sz="1200" dirty="0"/>
                    </a:p>
                  </a:txBody>
                  <a:tcPr anchor="ctr"/>
                </a:tc>
                <a:tc>
                  <a:txBody>
                    <a:bodyPr/>
                    <a:lstStyle/>
                    <a:p>
                      <a:r>
                        <a:rPr lang="en-US" sz="1200" dirty="0" smtClean="0"/>
                        <a:t>Standardization of Mobile Broadband Network Performance Measurements: Proposed Call for Contributions</a:t>
                      </a:r>
                      <a:endParaRPr lang="en-US" sz="1200" dirty="0"/>
                    </a:p>
                  </a:txBody>
                  <a:tcPr anchor="ctr"/>
                </a:tc>
                <a:tc>
                  <a:txBody>
                    <a:bodyPr/>
                    <a:lstStyle/>
                    <a:p>
                      <a:pPr algn="ctr"/>
                      <a:r>
                        <a:rPr lang="en-US" sz="1200" dirty="0" smtClean="0"/>
                        <a:t>MARKS</a:t>
                      </a:r>
                      <a:endParaRPr lang="en-US" sz="1200" dirty="0"/>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200" dirty="0" smtClean="0"/>
                        <a:t>802.16-12-0382-00-Smet</a:t>
                      </a:r>
                    </a:p>
                  </a:txBody>
                  <a:tcPr anchor="ctr"/>
                </a:tc>
              </a:tr>
              <a:tr h="370840">
                <a:tc>
                  <a:txBody>
                    <a:bodyPr/>
                    <a:lstStyle/>
                    <a:p>
                      <a:r>
                        <a:rPr lang="en-US" sz="1200" dirty="0" smtClean="0"/>
                        <a:t>802.16-12-0358-00-Smet</a:t>
                      </a:r>
                      <a:endParaRPr lang="en-US" sz="1200" dirty="0"/>
                    </a:p>
                  </a:txBody>
                  <a:tcPr anchor="ctr"/>
                </a:tc>
                <a:tc>
                  <a:txBody>
                    <a:bodyPr/>
                    <a:lstStyle/>
                    <a:p>
                      <a:r>
                        <a:rPr lang="en-US" sz="1200" dirty="0" smtClean="0"/>
                        <a:t>Directions for IEEE 802.16’s Metrology Study Group</a:t>
                      </a:r>
                      <a:endParaRPr lang="en-US" sz="1200" dirty="0"/>
                    </a:p>
                  </a:txBody>
                  <a:tcPr anchor="ctr"/>
                </a:tc>
                <a:tc>
                  <a:txBody>
                    <a:bodyPr/>
                    <a:lstStyle/>
                    <a:p>
                      <a:pPr algn="ctr"/>
                      <a:r>
                        <a:rPr lang="en-US" sz="1200" dirty="0" smtClean="0"/>
                        <a:t>JANEZIC, GOLMIE, AND ORR</a:t>
                      </a:r>
                      <a:endParaRPr lang="en-US" sz="1200" dirty="0"/>
                    </a:p>
                  </a:txBody>
                  <a:tcPr anchor="ctr"/>
                </a:tc>
                <a:tc>
                  <a:txBody>
                    <a:bodyPr/>
                    <a:lstStyle/>
                    <a:p>
                      <a:pPr algn="ctr"/>
                      <a:r>
                        <a:rPr lang="en-US" sz="1200" dirty="0" smtClean="0"/>
                        <a:t>CARRIED</a:t>
                      </a:r>
                      <a:r>
                        <a:rPr lang="en-US" sz="1200" baseline="0" dirty="0" smtClean="0"/>
                        <a:t> FORWARD</a:t>
                      </a:r>
                      <a:endParaRPr lang="en-US" sz="1200" dirty="0"/>
                    </a:p>
                  </a:txBody>
                  <a:tcPr anchor="ctr"/>
                </a:tc>
              </a:tr>
              <a:tr h="370840">
                <a:tc>
                  <a:txBody>
                    <a:bodyPr/>
                    <a:lstStyle/>
                    <a:p>
                      <a:r>
                        <a:rPr lang="en-US" sz="1200" dirty="0" smtClean="0"/>
                        <a:t>802.16-12-0361-00-Smet</a:t>
                      </a:r>
                      <a:endParaRPr lang="en-US" sz="1200" dirty="0"/>
                    </a:p>
                  </a:txBody>
                  <a:tcPr anchor="ctr"/>
                </a:tc>
                <a:tc>
                  <a:txBody>
                    <a:bodyPr/>
                    <a:lstStyle/>
                    <a:p>
                      <a:r>
                        <a:rPr lang="en-US" sz="1200" dirty="0" err="1" smtClean="0"/>
                        <a:t>Mobiperf</a:t>
                      </a:r>
                      <a:r>
                        <a:rPr lang="en-US" sz="1200" dirty="0" smtClean="0"/>
                        <a:t>:  Open source, open data </a:t>
                      </a:r>
                      <a:r>
                        <a:rPr lang="en-US" sz="1200" dirty="0" err="1" smtClean="0"/>
                        <a:t>crowdsourced</a:t>
                      </a:r>
                      <a:r>
                        <a:rPr lang="en-US" sz="1200" dirty="0" smtClean="0"/>
                        <a:t> mobile network measurements</a:t>
                      </a:r>
                      <a:endParaRPr lang="en-US" sz="1200" dirty="0"/>
                    </a:p>
                  </a:txBody>
                  <a:tcPr anchor="ctr"/>
                </a:tc>
                <a:tc>
                  <a:txBody>
                    <a:bodyPr/>
                    <a:lstStyle/>
                    <a:p>
                      <a:pPr algn="ctr"/>
                      <a:r>
                        <a:rPr lang="en-US" sz="1200" dirty="0" smtClean="0"/>
                        <a:t>WELSH</a:t>
                      </a:r>
                      <a:endParaRPr lang="en-US" sz="1200" dirty="0"/>
                    </a:p>
                  </a:txBody>
                  <a:tcPr anchor="ctr"/>
                </a:tc>
                <a:tc>
                  <a:txBody>
                    <a:bodyPr/>
                    <a:lstStyle/>
                    <a:p>
                      <a:pPr algn="ctr"/>
                      <a:r>
                        <a:rPr lang="en-US" sz="1200" dirty="0" smtClean="0"/>
                        <a:t>NOTED</a:t>
                      </a:r>
                      <a:endParaRPr lang="en-US" sz="1200" dirty="0"/>
                    </a:p>
                  </a:txBody>
                  <a:tcPr anchor="ctr"/>
                </a:tc>
              </a:tr>
              <a:tr h="370840">
                <a:tc>
                  <a:txBody>
                    <a:bodyPr/>
                    <a:lstStyle/>
                    <a:p>
                      <a:r>
                        <a:rPr lang="en-US" sz="1200" dirty="0" smtClean="0"/>
                        <a:t>16-12-0369-00-Smet</a:t>
                      </a:r>
                      <a:endParaRPr lang="en-US" sz="1200" dirty="0"/>
                    </a:p>
                  </a:txBody>
                  <a:tcPr anchor="ctr"/>
                </a:tc>
                <a:tc>
                  <a:txBody>
                    <a:bodyPr/>
                    <a:lstStyle/>
                    <a:p>
                      <a:r>
                        <a:rPr lang="en-US" sz="1200" dirty="0" smtClean="0"/>
                        <a:t>Standardization of Mobile Broadband Network Performance Measurements:  Target Applications</a:t>
                      </a:r>
                      <a:endParaRPr lang="en-US" sz="1200" dirty="0"/>
                    </a:p>
                  </a:txBody>
                  <a:tcPr anchor="ctr"/>
                </a:tc>
                <a:tc>
                  <a:txBody>
                    <a:bodyPr/>
                    <a:lstStyle/>
                    <a:p>
                      <a:pPr algn="ctr"/>
                      <a:r>
                        <a:rPr lang="en-US" sz="1200" kern="1200" dirty="0" smtClean="0">
                          <a:solidFill>
                            <a:schemeClr val="dk1"/>
                          </a:solidFill>
                          <a:effectLst/>
                          <a:latin typeface="+mn-lt"/>
                          <a:ea typeface="+mn-ea"/>
                          <a:cs typeface="+mn-cs"/>
                        </a:rPr>
                        <a:t>MARKS</a:t>
                      </a:r>
                      <a:endParaRPr lang="en-US" sz="1200" dirty="0"/>
                    </a:p>
                  </a:txBody>
                  <a:tcPr anchor="ctr"/>
                </a:tc>
                <a:tc>
                  <a:txBody>
                    <a:bodyPr/>
                    <a:lstStyle/>
                    <a:p>
                      <a:pPr algn="ctr"/>
                      <a:r>
                        <a:rPr lang="en-US" sz="1200" dirty="0" smtClean="0"/>
                        <a:t>NOTED</a:t>
                      </a:r>
                      <a:endParaRPr lang="en-US" sz="1200" dirty="0"/>
                    </a:p>
                  </a:txBody>
                  <a:tcPr anchor="ctr"/>
                </a:tc>
              </a:tr>
              <a:tr h="370840">
                <a:tc>
                  <a:txBody>
                    <a:bodyPr/>
                    <a:lstStyle/>
                    <a:p>
                      <a:r>
                        <a:rPr lang="en-US" sz="1200" dirty="0" smtClean="0"/>
                        <a:t>16-12-0373-00-Smet</a:t>
                      </a:r>
                      <a:endParaRPr lang="en-US" sz="1200" dirty="0"/>
                    </a:p>
                  </a:txBody>
                  <a:tcPr anchor="ctr"/>
                </a:tc>
                <a:tc>
                  <a:txBody>
                    <a:bodyPr/>
                    <a:lstStyle/>
                    <a:p>
                      <a:r>
                        <a:rPr lang="en-US" sz="1200" dirty="0" smtClean="0"/>
                        <a:t>Broadband Internet Performance:  A View from the Gateway</a:t>
                      </a:r>
                      <a:endParaRPr lang="en-US" sz="1200" dirty="0"/>
                    </a:p>
                  </a:txBody>
                  <a:tcPr anchor="ctr"/>
                </a:tc>
                <a:tc>
                  <a:txBody>
                    <a:bodyPr/>
                    <a:lstStyle/>
                    <a:p>
                      <a:pPr algn="ctr"/>
                      <a:r>
                        <a:rPr lang="en-US" sz="1200" dirty="0" smtClean="0"/>
                        <a:t>FEAMSTER</a:t>
                      </a:r>
                      <a:endParaRPr lang="en-US" sz="1200" dirty="0"/>
                    </a:p>
                  </a:txBody>
                  <a:tcPr anchor="ctr"/>
                </a:tc>
                <a:tc>
                  <a:txBody>
                    <a:bodyPr/>
                    <a:lstStyle/>
                    <a:p>
                      <a:pPr algn="ctr"/>
                      <a:r>
                        <a:rPr lang="en-US" sz="1200" dirty="0" smtClean="0"/>
                        <a:t>NOTED</a:t>
                      </a:r>
                      <a:endParaRPr lang="en-US" sz="1200" dirty="0"/>
                    </a:p>
                  </a:txBody>
                  <a:tcPr anchor="ctr"/>
                </a:tc>
              </a:tr>
              <a:tr h="370840">
                <a:tc>
                  <a:txBody>
                    <a:bodyPr/>
                    <a:lstStyle/>
                    <a:p>
                      <a:r>
                        <a:rPr lang="en-US" sz="1200" dirty="0" smtClean="0"/>
                        <a:t>16-12-0370-00-Smet</a:t>
                      </a:r>
                      <a:endParaRPr lang="en-US" sz="1200" dirty="0"/>
                    </a:p>
                  </a:txBody>
                  <a:tcPr anchor="ctr"/>
                </a:tc>
                <a:tc>
                  <a:txBody>
                    <a:bodyPr/>
                    <a:lstStyle/>
                    <a:p>
                      <a:r>
                        <a:rPr lang="en-US" sz="1200" dirty="0" smtClean="0"/>
                        <a:t>End-to-end Performance Diagnosis</a:t>
                      </a:r>
                      <a:endParaRPr lang="en-US" sz="1200" dirty="0"/>
                    </a:p>
                  </a:txBody>
                  <a:tcPr anchor="ctr"/>
                </a:tc>
                <a:tc>
                  <a:txBody>
                    <a:bodyPr/>
                    <a:lstStyle/>
                    <a:p>
                      <a:pPr algn="ctr"/>
                      <a:r>
                        <a:rPr lang="en-US" sz="1200" dirty="0" smtClean="0"/>
                        <a:t>KANUPARTHY</a:t>
                      </a:r>
                      <a:endParaRPr lang="en-US" sz="1200" dirty="0"/>
                    </a:p>
                  </a:txBody>
                  <a:tcPr anchor="ctr"/>
                </a:tc>
                <a:tc>
                  <a:txBody>
                    <a:bodyPr/>
                    <a:lstStyle/>
                    <a:p>
                      <a:pPr algn="ctr"/>
                      <a:r>
                        <a:rPr lang="en-US" sz="1200" dirty="0" smtClean="0"/>
                        <a:t>NOTED</a:t>
                      </a:r>
                      <a:endParaRPr lang="en-US" sz="1200" dirty="0"/>
                    </a:p>
                  </a:txBody>
                  <a:tcPr anchor="ctr"/>
                </a:tc>
              </a:tr>
            </a:tbl>
          </a:graphicData>
        </a:graphic>
      </p:graphicFrame>
    </p:spTree>
    <p:extLst>
      <p:ext uri="{BB962C8B-B14F-4D97-AF65-F5344CB8AC3E}">
        <p14:creationId xmlns:p14="http://schemas.microsoft.com/office/powerpoint/2010/main" val="2548532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Chair’s Summary of Discussions</a:t>
            </a:r>
            <a:endParaRPr lang="en-US" dirty="0"/>
          </a:p>
        </p:txBody>
      </p:sp>
      <p:sp>
        <p:nvSpPr>
          <p:cNvPr id="3" name="Content Placeholder 2"/>
          <p:cNvSpPr>
            <a:spLocks noGrp="1"/>
          </p:cNvSpPr>
          <p:nvPr>
            <p:ph idx="1"/>
          </p:nvPr>
        </p:nvSpPr>
        <p:spPr>
          <a:xfrm>
            <a:off x="457200" y="1371600"/>
            <a:ext cx="8229600" cy="4754563"/>
          </a:xfrm>
        </p:spPr>
        <p:txBody>
          <a:bodyPr/>
          <a:lstStyle/>
          <a:p>
            <a:r>
              <a:rPr lang="en-US" sz="2000" dirty="0" smtClean="0"/>
              <a:t>The SG reviewed several contributions related </a:t>
            </a:r>
            <a:r>
              <a:rPr lang="en-US" sz="2000" dirty="0"/>
              <a:t>to Mobile Broadband Network Performance </a:t>
            </a:r>
            <a:r>
              <a:rPr lang="en-US" sz="2000" dirty="0" smtClean="0"/>
              <a:t>Measurements – agreed to recommend a PAR for Plenary approval.</a:t>
            </a:r>
          </a:p>
          <a:p>
            <a:r>
              <a:rPr lang="en-US" sz="2000" dirty="0" smtClean="0"/>
              <a:t>The SG noted expressions of support for and a desire to participate in these activities from representatives of the following companies:</a:t>
            </a:r>
          </a:p>
          <a:p>
            <a:pPr lvl="1"/>
            <a:r>
              <a:rPr lang="en-US" sz="1800" dirty="0" smtClean="0"/>
              <a:t>Google, Inc.</a:t>
            </a:r>
            <a:endParaRPr lang="en-US" sz="1800" dirty="0" smtClean="0"/>
          </a:p>
          <a:p>
            <a:pPr lvl="1"/>
            <a:r>
              <a:rPr lang="en-US" sz="1800" dirty="0" smtClean="0"/>
              <a:t>NIST</a:t>
            </a:r>
          </a:p>
          <a:p>
            <a:pPr lvl="1"/>
            <a:r>
              <a:rPr lang="en-US" sz="1800" dirty="0" smtClean="0"/>
              <a:t>Georgia </a:t>
            </a:r>
            <a:r>
              <a:rPr lang="en-US" sz="1800" dirty="0" smtClean="0"/>
              <a:t>Tech</a:t>
            </a:r>
          </a:p>
          <a:p>
            <a:pPr lvl="1"/>
            <a:r>
              <a:rPr lang="en-US" sz="1800" dirty="0" smtClean="0"/>
              <a:t>Mobile Pulse, Inc.</a:t>
            </a:r>
            <a:endParaRPr lang="en-US" sz="1800" dirty="0" smtClean="0"/>
          </a:p>
          <a:p>
            <a:r>
              <a:rPr lang="en-US" sz="2000" dirty="0"/>
              <a:t>Nada </a:t>
            </a:r>
            <a:r>
              <a:rPr lang="en-US" sz="2000" dirty="0" err="1" smtClean="0"/>
              <a:t>Golmie</a:t>
            </a:r>
            <a:r>
              <a:rPr lang="en-US" sz="2000" dirty="0"/>
              <a:t> (NIST) has requested that, “given the large scope of the proposed Study Group, we realize that it may take longer to define specific projects, so we hope that the Study Group will be extended past its original July termination period and remain open to contributions on new topics at least through December</a:t>
            </a:r>
            <a:r>
              <a:rPr lang="en-US" sz="2000" dirty="0" smtClean="0"/>
              <a:t>.”</a:t>
            </a:r>
          </a:p>
        </p:txBody>
      </p:sp>
    </p:spTree>
    <p:extLst>
      <p:ext uri="{BB962C8B-B14F-4D97-AF65-F5344CB8AC3E}">
        <p14:creationId xmlns:p14="http://schemas.microsoft.com/office/powerpoint/2010/main" val="1962534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Documents Agreed to Be Recommended for Plenary Approval</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40060728"/>
              </p:ext>
            </p:extLst>
          </p:nvPr>
        </p:nvGraphicFramePr>
        <p:xfrm>
          <a:off x="457200" y="1600200"/>
          <a:ext cx="8229600" cy="2138680"/>
        </p:xfrm>
        <a:graphic>
          <a:graphicData uri="http://schemas.openxmlformats.org/drawingml/2006/table">
            <a:tbl>
              <a:tblPr firstRow="1" bandRow="1">
                <a:tableStyleId>{5C22544A-7EE6-4342-B048-85BDC9FD1C3A}</a:tableStyleId>
              </a:tblPr>
              <a:tblGrid>
                <a:gridCol w="2057400"/>
                <a:gridCol w="4343400"/>
                <a:gridCol w="1828800"/>
              </a:tblGrid>
              <a:tr h="370840">
                <a:tc>
                  <a:txBody>
                    <a:bodyPr/>
                    <a:lstStyle/>
                    <a:p>
                      <a:pPr algn="ctr"/>
                      <a:r>
                        <a:rPr lang="en-US" dirty="0" smtClean="0"/>
                        <a:t>SG REF</a:t>
                      </a:r>
                      <a:endParaRPr lang="en-US" dirty="0"/>
                    </a:p>
                  </a:txBody>
                  <a:tcPr/>
                </a:tc>
                <a:tc>
                  <a:txBody>
                    <a:bodyPr/>
                    <a:lstStyle/>
                    <a:p>
                      <a:pPr algn="ctr"/>
                      <a:r>
                        <a:rPr lang="en-US" dirty="0" smtClean="0"/>
                        <a:t>TITLE</a:t>
                      </a:r>
                      <a:endParaRPr lang="en-US" dirty="0"/>
                    </a:p>
                  </a:txBody>
                  <a:tcPr/>
                </a:tc>
                <a:tc>
                  <a:txBody>
                    <a:bodyPr/>
                    <a:lstStyle/>
                    <a:p>
                      <a:pPr algn="ctr"/>
                      <a:r>
                        <a:rPr lang="en-US" dirty="0" smtClean="0"/>
                        <a:t>PLENARY REF</a:t>
                      </a:r>
                      <a:endParaRPr lang="en-US" dirty="0"/>
                    </a:p>
                  </a:txBody>
                  <a:tcPr/>
                </a:tc>
              </a:tr>
              <a:tr h="370840">
                <a:tc>
                  <a:txBody>
                    <a:bodyPr/>
                    <a:lstStyle/>
                    <a:p>
                      <a:pPr marL="0" algn="l" rtl="0" eaLnBrk="1" fontAlgn="ctr" latinLnBrk="0" hangingPunct="1">
                        <a:spcBef>
                          <a:spcPts val="0"/>
                        </a:spcBef>
                        <a:spcAft>
                          <a:spcPts val="0"/>
                        </a:spcAft>
                      </a:pPr>
                      <a:r>
                        <a:rPr lang="en-US" sz="1400" b="0" i="0" u="none" strike="noStrike" kern="1200" dirty="0" smtClean="0">
                          <a:solidFill>
                            <a:schemeClr val="tx1"/>
                          </a:solidFill>
                          <a:effectLst/>
                          <a:latin typeface="Times"/>
                        </a:rPr>
                        <a:t>802.16-12-0343-01-Smet</a:t>
                      </a:r>
                      <a:endParaRPr lang="en-US" sz="1400" b="0" i="0" u="none" strike="noStrike" dirty="0">
                        <a:solidFill>
                          <a:schemeClr val="tx1"/>
                        </a:solidFill>
                        <a:effectLst/>
                        <a:latin typeface="Arial"/>
                      </a:endParaRPr>
                    </a:p>
                  </a:txBody>
                  <a:tcPr anchor="ctr"/>
                </a:tc>
                <a:tc>
                  <a:txBody>
                    <a:bodyPr/>
                    <a:lstStyle/>
                    <a:p>
                      <a:pPr marL="0" algn="l" rtl="0" eaLnBrk="1" fontAlgn="ctr" latinLnBrk="0" hangingPunct="1">
                        <a:spcBef>
                          <a:spcPts val="0"/>
                        </a:spcBef>
                        <a:spcAft>
                          <a:spcPts val="0"/>
                        </a:spcAft>
                      </a:pPr>
                      <a:r>
                        <a:rPr lang="en-US" sz="1400" b="0" i="0" u="none" strike="noStrike" kern="1200" dirty="0">
                          <a:solidFill>
                            <a:schemeClr val="tx1"/>
                          </a:solidFill>
                          <a:effectLst/>
                          <a:latin typeface="Times"/>
                        </a:rPr>
                        <a:t>Standardization of Mobile Broadband Network Performance Measurements: Proposed PAR</a:t>
                      </a:r>
                      <a:endParaRPr lang="en-US" sz="1400" b="0" i="0" u="none" strike="noStrike" dirty="0">
                        <a:solidFill>
                          <a:schemeClr val="tx1"/>
                        </a:solidFill>
                        <a:effectLst/>
                        <a:latin typeface="Arial"/>
                      </a:endParaRPr>
                    </a:p>
                  </a:txBody>
                  <a:tcPr anchor="ctr"/>
                </a:tc>
                <a:tc>
                  <a:txBody>
                    <a:bodyPr/>
                    <a:lstStyle/>
                    <a:p>
                      <a:pPr algn="ctr"/>
                      <a:r>
                        <a:rPr lang="en-US" sz="1400" dirty="0" smtClean="0"/>
                        <a:t>16-12-0377-00-Gdoc</a:t>
                      </a:r>
                      <a:endParaRPr lang="en-US" sz="1400" dirty="0"/>
                    </a:p>
                  </a:txBody>
                  <a:tcPr anchor="ctr"/>
                </a:tc>
              </a:tr>
              <a:tr h="370840">
                <a:tc>
                  <a:txBody>
                    <a:bodyPr/>
                    <a:lstStyle/>
                    <a:p>
                      <a:pPr marL="0" algn="l" rtl="0" eaLnBrk="1" fontAlgn="ctr" latinLnBrk="0" hangingPunct="1">
                        <a:spcBef>
                          <a:spcPts val="0"/>
                        </a:spcBef>
                        <a:spcAft>
                          <a:spcPts val="0"/>
                        </a:spcAft>
                      </a:pPr>
                      <a:r>
                        <a:rPr lang="en-US" sz="1400" b="0" i="0" u="none" strike="noStrike" kern="1200" dirty="0" smtClean="0">
                          <a:solidFill>
                            <a:schemeClr val="tx1"/>
                          </a:solidFill>
                          <a:effectLst/>
                          <a:latin typeface="Times"/>
                        </a:rPr>
                        <a:t>802.16-12-0344-02-Smet</a:t>
                      </a:r>
                      <a:endParaRPr lang="en-US" sz="1400" b="0" i="0" u="none" strike="noStrike" dirty="0">
                        <a:solidFill>
                          <a:schemeClr val="tx1"/>
                        </a:solidFill>
                        <a:effectLst/>
                        <a:latin typeface="Arial"/>
                      </a:endParaRPr>
                    </a:p>
                  </a:txBody>
                  <a:tcPr anchor="ctr"/>
                </a:tc>
                <a:tc>
                  <a:txBody>
                    <a:bodyPr/>
                    <a:lstStyle/>
                    <a:p>
                      <a:pPr marL="0" algn="l" rtl="0" eaLnBrk="1" fontAlgn="ctr" latinLnBrk="0" hangingPunct="1">
                        <a:spcBef>
                          <a:spcPts val="0"/>
                        </a:spcBef>
                        <a:spcAft>
                          <a:spcPts val="0"/>
                        </a:spcAft>
                      </a:pPr>
                      <a:r>
                        <a:rPr lang="en-US" sz="1400" b="0" i="0" u="none" strike="noStrike" kern="1200" dirty="0">
                          <a:solidFill>
                            <a:schemeClr val="tx1"/>
                          </a:solidFill>
                          <a:effectLst/>
                          <a:latin typeface="Times"/>
                        </a:rPr>
                        <a:t>Standardization of Mobile Broadband Network Performance Measurements: Proposed Five Criteria Statement</a:t>
                      </a:r>
                      <a:endParaRPr lang="en-US" sz="1400" b="0" i="0" u="none" strike="noStrike" dirty="0">
                        <a:solidFill>
                          <a:schemeClr val="tx1"/>
                        </a:solidFill>
                        <a:effectLst/>
                        <a:latin typeface="Arial"/>
                      </a:endParaRPr>
                    </a:p>
                  </a:txBody>
                  <a:tcPr anchor="ctr"/>
                </a:tc>
                <a:tc>
                  <a:txBody>
                    <a:bodyPr/>
                    <a:lstStyle/>
                    <a:p>
                      <a:pPr algn="ctr"/>
                      <a:r>
                        <a:rPr lang="en-US" sz="1400" dirty="0" smtClean="0"/>
                        <a:t>16-12-0378-00-Gdoc</a:t>
                      </a:r>
                      <a:endParaRPr lang="en-US" sz="1400" dirty="0"/>
                    </a:p>
                  </a:txBody>
                  <a:tcPr anchor="ctr"/>
                </a:tc>
              </a:tr>
              <a:tr h="370840">
                <a:tc>
                  <a:txBody>
                    <a:bodyPr/>
                    <a:lstStyle/>
                    <a:p>
                      <a:pPr marL="0" algn="l" rtl="0" eaLnBrk="1" fontAlgn="ctr" latinLnBrk="0" hangingPunct="1">
                        <a:spcBef>
                          <a:spcPts val="0"/>
                        </a:spcBef>
                        <a:spcAft>
                          <a:spcPts val="0"/>
                        </a:spcAft>
                      </a:pPr>
                      <a:r>
                        <a:rPr lang="en-US" sz="1400" b="0" dirty="0" smtClean="0">
                          <a:effectLst/>
                        </a:rPr>
                        <a:t>16-12-0382-02-Smet</a:t>
                      </a:r>
                      <a:endParaRPr lang="en-US" sz="1400" b="0" i="0" u="none" strike="noStrike" dirty="0">
                        <a:solidFill>
                          <a:schemeClr val="tx1"/>
                        </a:solidFill>
                        <a:effectLst/>
                        <a:latin typeface="Arial"/>
                      </a:endParaRPr>
                    </a:p>
                  </a:txBody>
                  <a:tcPr anchor="ctr"/>
                </a:tc>
                <a:tc>
                  <a:txBody>
                    <a:bodyPr/>
                    <a:lstStyle/>
                    <a:p>
                      <a:pPr marL="0" algn="l" rtl="0" eaLnBrk="1" fontAlgn="ctr" latinLnBrk="0" hangingPunct="1">
                        <a:spcBef>
                          <a:spcPts val="0"/>
                        </a:spcBef>
                        <a:spcAft>
                          <a:spcPts val="0"/>
                        </a:spcAft>
                      </a:pPr>
                      <a:r>
                        <a:rPr lang="en-US" sz="1400" b="0" i="0" u="none" strike="noStrike" kern="1200" dirty="0" smtClean="0">
                          <a:solidFill>
                            <a:schemeClr val="tx1"/>
                          </a:solidFill>
                          <a:effectLst/>
                          <a:latin typeface="Times"/>
                        </a:rPr>
                        <a:t>Call </a:t>
                      </a:r>
                      <a:r>
                        <a:rPr lang="en-US" sz="1400" b="0" i="0" u="none" strike="noStrike" kern="1200" dirty="0">
                          <a:solidFill>
                            <a:schemeClr val="tx1"/>
                          </a:solidFill>
                          <a:effectLst/>
                          <a:latin typeface="Times"/>
                        </a:rPr>
                        <a:t>for </a:t>
                      </a:r>
                      <a:r>
                        <a:rPr lang="en-US" sz="1400" b="0" i="0" u="none" strike="noStrike" kern="1200" dirty="0" smtClean="0">
                          <a:solidFill>
                            <a:schemeClr val="tx1"/>
                          </a:solidFill>
                          <a:effectLst/>
                          <a:latin typeface="Times"/>
                        </a:rPr>
                        <a:t>Contributions for 802.16 Metrology SG for Session #80</a:t>
                      </a:r>
                      <a:endParaRPr lang="en-US" sz="1400" b="0" i="0" u="none" strike="noStrike" dirty="0">
                        <a:solidFill>
                          <a:schemeClr val="tx1"/>
                        </a:solidFill>
                        <a:effectLst/>
                        <a:latin typeface="Arial"/>
                      </a:endParaRPr>
                    </a:p>
                  </a:txBody>
                  <a:tcPr anchor="ctr"/>
                </a:tc>
                <a:tc>
                  <a:txBody>
                    <a:bodyPr/>
                    <a:lstStyle/>
                    <a:p>
                      <a:pPr algn="ctr"/>
                      <a:r>
                        <a:rPr lang="en-US" sz="1400" dirty="0" smtClean="0"/>
                        <a:t>16-12-0379-00-Gdoc</a:t>
                      </a:r>
                      <a:endParaRPr lang="en-US" sz="1400" dirty="0"/>
                    </a:p>
                  </a:txBody>
                  <a:tcPr anchor="ctr"/>
                </a:tc>
              </a:tr>
            </a:tbl>
          </a:graphicData>
        </a:graphic>
      </p:graphicFrame>
    </p:spTree>
    <p:extLst>
      <p:ext uri="{BB962C8B-B14F-4D97-AF65-F5344CB8AC3E}">
        <p14:creationId xmlns:p14="http://schemas.microsoft.com/office/powerpoint/2010/main" val="2562746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Plenary Approval Motions (1)</a:t>
            </a:r>
            <a:endParaRPr lang="en-US" dirty="0"/>
          </a:p>
        </p:txBody>
      </p:sp>
      <p:sp>
        <p:nvSpPr>
          <p:cNvPr id="3" name="Content Placeholder 2"/>
          <p:cNvSpPr>
            <a:spLocks noGrp="1"/>
          </p:cNvSpPr>
          <p:nvPr>
            <p:ph idx="1"/>
          </p:nvPr>
        </p:nvSpPr>
        <p:spPr/>
        <p:txBody>
          <a:bodyPr/>
          <a:lstStyle/>
          <a:p>
            <a:r>
              <a:rPr lang="en-US" dirty="0" smtClean="0"/>
              <a:t>MOTION:  </a:t>
            </a:r>
            <a:r>
              <a:rPr lang="en-US" dirty="0" smtClean="0"/>
              <a:t>To forward </a:t>
            </a:r>
            <a:r>
              <a:rPr lang="en-US" dirty="0" smtClean="0"/>
              <a:t>the proposed PAR for Standardization of Mobile Broadband Network Performance </a:t>
            </a:r>
            <a:r>
              <a:rPr lang="en-US" dirty="0"/>
              <a:t>Measurements (</a:t>
            </a:r>
            <a:r>
              <a:rPr lang="en-US" dirty="0" smtClean="0"/>
              <a:t>16-12-0377-00-Gdoc) and </a:t>
            </a:r>
            <a:r>
              <a:rPr lang="en-US" dirty="0"/>
              <a:t>associated </a:t>
            </a:r>
            <a:r>
              <a:rPr lang="en-US" dirty="0" smtClean="0"/>
              <a:t>proposed Five </a:t>
            </a:r>
            <a:r>
              <a:rPr lang="en-US" dirty="0"/>
              <a:t>Criteria </a:t>
            </a:r>
            <a:r>
              <a:rPr lang="en-US" dirty="0" smtClean="0"/>
              <a:t>Statement </a:t>
            </a:r>
            <a:r>
              <a:rPr lang="en-US" dirty="0"/>
              <a:t>(</a:t>
            </a:r>
            <a:r>
              <a:rPr lang="en-US" dirty="0" smtClean="0"/>
              <a:t>16-12-0378-00-Gdoc</a:t>
            </a:r>
            <a:r>
              <a:rPr lang="en-US" dirty="0" smtClean="0"/>
              <a:t>) to IEEE 802 Executive Committee.</a:t>
            </a:r>
            <a:endParaRPr lang="en-US" dirty="0" smtClean="0"/>
          </a:p>
          <a:p>
            <a:pPr lvl="1"/>
            <a:r>
              <a:rPr lang="en-US" dirty="0" smtClean="0"/>
              <a:t>Mover:		</a:t>
            </a:r>
            <a:r>
              <a:rPr lang="en-US" dirty="0" smtClean="0"/>
              <a:t>Cha</a:t>
            </a:r>
            <a:endParaRPr lang="en-US" dirty="0" smtClean="0"/>
          </a:p>
          <a:p>
            <a:pPr lvl="1"/>
            <a:r>
              <a:rPr lang="en-US" dirty="0" smtClean="0"/>
              <a:t>Second:	Bims</a:t>
            </a:r>
            <a:endParaRPr lang="en-US" dirty="0"/>
          </a:p>
        </p:txBody>
      </p:sp>
    </p:spTree>
    <p:extLst>
      <p:ext uri="{BB962C8B-B14F-4D97-AF65-F5344CB8AC3E}">
        <p14:creationId xmlns:p14="http://schemas.microsoft.com/office/powerpoint/2010/main" val="3315660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chor="ctr"/>
          <a:lstStyle/>
          <a:p>
            <a:r>
              <a:rPr lang="en-US" dirty="0"/>
              <a:t>Plenary Approval Motions </a:t>
            </a:r>
            <a:r>
              <a:rPr lang="en-US" dirty="0" smtClean="0"/>
              <a:t>(2)</a:t>
            </a:r>
            <a:endParaRPr lang="en-US" dirty="0"/>
          </a:p>
        </p:txBody>
      </p:sp>
      <p:sp>
        <p:nvSpPr>
          <p:cNvPr id="3" name="Content Placeholder 2"/>
          <p:cNvSpPr>
            <a:spLocks noGrp="1"/>
          </p:cNvSpPr>
          <p:nvPr>
            <p:ph idx="1"/>
          </p:nvPr>
        </p:nvSpPr>
        <p:spPr/>
        <p:txBody>
          <a:bodyPr/>
          <a:lstStyle/>
          <a:p>
            <a:r>
              <a:rPr lang="en-US" dirty="0" smtClean="0"/>
              <a:t>MOTION:  </a:t>
            </a:r>
            <a:r>
              <a:rPr lang="en-US" dirty="0" smtClean="0"/>
              <a:t>To approve </a:t>
            </a:r>
            <a:r>
              <a:rPr lang="en-US" dirty="0" smtClean="0"/>
              <a:t>the issuance of </a:t>
            </a:r>
            <a:r>
              <a:rPr lang="en-US" dirty="0"/>
              <a:t>the Call for Contributions for 802.16 Metrology SG for Session #</a:t>
            </a:r>
            <a:r>
              <a:rPr lang="en-US" dirty="0" smtClean="0"/>
              <a:t>80 (16-12-0379-00-Gdoc</a:t>
            </a:r>
            <a:r>
              <a:rPr lang="en-US" dirty="0" smtClean="0"/>
              <a:t>).</a:t>
            </a:r>
            <a:endParaRPr lang="en-US" dirty="0"/>
          </a:p>
          <a:p>
            <a:pPr lvl="1"/>
            <a:r>
              <a:rPr lang="en-US" dirty="0"/>
              <a:t>Mover:		</a:t>
            </a:r>
            <a:r>
              <a:rPr lang="en-US" dirty="0" smtClean="0"/>
              <a:t>Nigam</a:t>
            </a:r>
            <a:endParaRPr lang="en-US" dirty="0"/>
          </a:p>
          <a:p>
            <a:pPr lvl="1"/>
            <a:r>
              <a:rPr lang="en-US" dirty="0"/>
              <a:t>Second:	Bims</a:t>
            </a:r>
          </a:p>
        </p:txBody>
      </p:sp>
    </p:spTree>
    <p:extLst>
      <p:ext uri="{BB962C8B-B14F-4D97-AF65-F5344CB8AC3E}">
        <p14:creationId xmlns:p14="http://schemas.microsoft.com/office/powerpoint/2010/main" val="1013252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Next Steps</a:t>
            </a:r>
            <a:endParaRPr lang="en-US" dirty="0"/>
          </a:p>
        </p:txBody>
      </p:sp>
      <p:sp>
        <p:nvSpPr>
          <p:cNvPr id="3" name="Content Placeholder 2"/>
          <p:cNvSpPr>
            <a:spLocks noGrp="1"/>
          </p:cNvSpPr>
          <p:nvPr>
            <p:ph idx="1"/>
          </p:nvPr>
        </p:nvSpPr>
        <p:spPr/>
        <p:txBody>
          <a:bodyPr/>
          <a:lstStyle/>
          <a:p>
            <a:r>
              <a:rPr lang="en-US" sz="2800" dirty="0"/>
              <a:t>Session #80 - </a:t>
            </a:r>
            <a:r>
              <a:rPr lang="en-US" sz="2800" dirty="0" smtClean="0"/>
              <a:t>16-19 </a:t>
            </a:r>
            <a:r>
              <a:rPr lang="en-US" sz="2800" dirty="0"/>
              <a:t>July </a:t>
            </a:r>
            <a:r>
              <a:rPr lang="en-US" sz="2800" dirty="0" smtClean="0"/>
              <a:t>2012 - San </a:t>
            </a:r>
            <a:r>
              <a:rPr lang="en-US" sz="2800" dirty="0"/>
              <a:t>Diego, CA, </a:t>
            </a:r>
            <a:r>
              <a:rPr lang="en-US" sz="2800" dirty="0" smtClean="0"/>
              <a:t>USA</a:t>
            </a:r>
          </a:p>
          <a:p>
            <a:pPr lvl="1"/>
            <a:r>
              <a:rPr lang="en-US" sz="2400" dirty="0" smtClean="0"/>
              <a:t>Continue discussion </a:t>
            </a:r>
            <a:r>
              <a:rPr lang="en-US" sz="2400" dirty="0"/>
              <a:t>of </a:t>
            </a:r>
            <a:r>
              <a:rPr lang="en-US" sz="2400" dirty="0" smtClean="0"/>
              <a:t>“Standardization </a:t>
            </a:r>
            <a:r>
              <a:rPr lang="en-US" sz="2400" dirty="0"/>
              <a:t>of Mobile Broadband Network Performance </a:t>
            </a:r>
            <a:r>
              <a:rPr lang="en-US" sz="2400" dirty="0" smtClean="0"/>
              <a:t>Measurements” PAR</a:t>
            </a:r>
          </a:p>
          <a:p>
            <a:pPr lvl="2"/>
            <a:r>
              <a:rPr lang="en-US" sz="2000" dirty="0" smtClean="0"/>
              <a:t>Assessing Air </a:t>
            </a:r>
            <a:r>
              <a:rPr lang="en-US" sz="2000" dirty="0" smtClean="0"/>
              <a:t>interface performance issues</a:t>
            </a:r>
          </a:p>
          <a:p>
            <a:pPr lvl="2"/>
            <a:r>
              <a:rPr lang="en-US" sz="2000" dirty="0" smtClean="0"/>
              <a:t>Assessing Last </a:t>
            </a:r>
            <a:r>
              <a:rPr lang="en-US" sz="2000" dirty="0" smtClean="0"/>
              <a:t>mile (from MS to 1</a:t>
            </a:r>
            <a:r>
              <a:rPr lang="en-US" sz="2000" baseline="30000" dirty="0" smtClean="0"/>
              <a:t>st</a:t>
            </a:r>
            <a:r>
              <a:rPr lang="en-US" sz="2000" dirty="0" smtClean="0"/>
              <a:t> Internet hop) performance</a:t>
            </a:r>
          </a:p>
          <a:p>
            <a:pPr lvl="1"/>
            <a:r>
              <a:rPr lang="en-US" sz="2400" dirty="0" smtClean="0"/>
              <a:t>Investigate other options for </a:t>
            </a:r>
            <a:r>
              <a:rPr lang="en-US" sz="2400" dirty="0" smtClean="0"/>
              <a:t>metrology </a:t>
            </a:r>
            <a:r>
              <a:rPr lang="en-US" sz="2400" dirty="0" smtClean="0"/>
              <a:t>projects</a:t>
            </a:r>
          </a:p>
          <a:p>
            <a:pPr lvl="1"/>
            <a:r>
              <a:rPr lang="en-US" sz="2400" dirty="0" smtClean="0"/>
              <a:t>Determine whether or not to request an extension to the term of the AdHoc, noting request from NIST to extend</a:t>
            </a:r>
            <a:r>
              <a:rPr lang="en-US" sz="2400" dirty="0" smtClean="0"/>
              <a:t>.</a:t>
            </a:r>
          </a:p>
          <a:p>
            <a:pPr marL="457200" lvl="1" indent="0">
              <a:buNone/>
            </a:pPr>
            <a:r>
              <a:rPr lang="en-US" sz="2400" dirty="0" smtClean="0"/>
              <a:t>NOTE:  The WG Chair is considering the feasibility of holding a tutorial on the PAR topic on 16 July 2012.  He is now soliciting speaker volunteers for that tutorial.</a:t>
            </a:r>
            <a:endParaRPr lang="en-US" sz="2400" dirty="0"/>
          </a:p>
        </p:txBody>
      </p:sp>
    </p:spTree>
    <p:extLst>
      <p:ext uri="{BB962C8B-B14F-4D97-AF65-F5344CB8AC3E}">
        <p14:creationId xmlns:p14="http://schemas.microsoft.com/office/powerpoint/2010/main" val="3590424156"/>
      </p:ext>
    </p:extLst>
  </p:cSld>
  <p:clrMapOvr>
    <a:masterClrMapping/>
  </p:clrMapOvr>
</p:sld>
</file>

<file path=ppt/theme/theme1.xml><?xml version="1.0" encoding="utf-8"?>
<a:theme xmlns:a="http://schemas.openxmlformats.org/drawingml/2006/main" name="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608</TotalTime>
  <Words>534</Words>
  <Application>Microsoft Office PowerPoint</Application>
  <PresentationFormat>On-screen Show (4:3)</PresentationFormat>
  <Paragraphs>111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Template</vt:lpstr>
      <vt:lpstr>PowerPoint Presentation</vt:lpstr>
      <vt:lpstr>Summary of Meetings</vt:lpstr>
      <vt:lpstr>Summary of Input Contributions</vt:lpstr>
      <vt:lpstr>Chair’s Summary of Discussions</vt:lpstr>
      <vt:lpstr>Documents Agreed to Be Recommended for Plenary Approval</vt:lpstr>
      <vt:lpstr>Plenary Approval Motions (1)</vt:lpstr>
      <vt:lpstr>Plenary Approval Motions (2)</vt:lpstr>
      <vt:lpstr>Next Steps</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Clifton Barber</cp:lastModifiedBy>
  <cp:revision>90</cp:revision>
  <cp:lastPrinted>1998-02-10T13:28:06Z</cp:lastPrinted>
  <dcterms:created xsi:type="dcterms:W3CDTF">2011-12-30T17:06:23Z</dcterms:created>
  <dcterms:modified xsi:type="dcterms:W3CDTF">2012-05-17T15:32:15Z</dcterms:modified>
</cp:coreProperties>
</file>