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handoutMasterIdLst>
    <p:handoutMasterId r:id="rId11"/>
  </p:handoutMasterIdLst>
  <p:sldIdLst>
    <p:sldId id="261" r:id="rId2"/>
    <p:sldId id="262" r:id="rId3"/>
    <p:sldId id="263" r:id="rId4"/>
    <p:sldId id="264" r:id="rId5"/>
    <p:sldId id="265" r:id="rId6"/>
    <p:sldId id="266" r:id="rId7"/>
    <p:sldId id="267" r:id="rId8"/>
    <p:sldId id="26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1032"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461407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3669321742"/>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mailto:cbarber@cjbarberconsulting.com"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4924425"/>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802.16 Metrology SG Closing Report – Session #79 - DRAFT</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b="1" dirty="0"/>
              <a:t>16-12-0372-00-Smet</a:t>
            </a:r>
            <a:endParaRPr lang="en-US" dirty="0">
              <a:latin typeface="Times" pitchFamily="1" charset="0"/>
            </a:endParaRPr>
          </a:p>
          <a:p>
            <a:pPr marL="114300" defTabSz="1016000"/>
            <a:r>
              <a:rPr lang="en-US" dirty="0">
                <a:latin typeface="Times" pitchFamily="1" charset="0"/>
              </a:rPr>
              <a:t>Date Submitted:</a:t>
            </a:r>
          </a:p>
          <a:p>
            <a:pPr marL="342900" lvl="1" defTabSz="1016000"/>
            <a:r>
              <a:rPr lang="en-US" dirty="0" smtClean="0">
                <a:latin typeface="Times" pitchFamily="1" charset="0"/>
              </a:rPr>
              <a:t>17 May 2012</a:t>
            </a:r>
            <a:endParaRPr lang="en-US" dirty="0">
              <a:latin typeface="Times" pitchFamily="1" charset="0"/>
            </a:endParaRPr>
          </a:p>
          <a:p>
            <a:pPr marL="114300" defTabSz="1016000"/>
            <a:r>
              <a:rPr lang="en-US" dirty="0">
                <a:latin typeface="Times" pitchFamily="1" charset="0"/>
              </a:rPr>
              <a:t>Source:</a:t>
            </a:r>
          </a:p>
          <a:p>
            <a:pPr marL="342900" lvl="1" defTabSz="1016000"/>
            <a:r>
              <a:rPr lang="en-US" dirty="0" smtClean="0">
                <a:latin typeface="Times" pitchFamily="1" charset="0"/>
              </a:rPr>
              <a:t>Clif Barber</a:t>
            </a:r>
            <a:r>
              <a:rPr lang="en-US" dirty="0">
                <a:latin typeface="Times" pitchFamily="1" charset="0"/>
              </a:rPr>
              <a:t>			Voice:	</a:t>
            </a:r>
            <a:r>
              <a:rPr lang="en-US" dirty="0" smtClean="0">
                <a:latin typeface="Times" pitchFamily="1" charset="0"/>
              </a:rPr>
              <a:t>+1-770-210-2988</a:t>
            </a:r>
            <a:endParaRPr lang="en-US" dirty="0">
              <a:latin typeface="Times" pitchFamily="1" charset="0"/>
            </a:endParaRPr>
          </a:p>
          <a:p>
            <a:pPr marL="342900" lvl="1" defTabSz="1016000"/>
            <a:r>
              <a:rPr lang="en-US" dirty="0" smtClean="0">
                <a:latin typeface="Times" pitchFamily="1" charset="0"/>
              </a:rPr>
              <a:t>KDDI</a:t>
            </a:r>
            <a:r>
              <a:rPr lang="en-US" dirty="0">
                <a:latin typeface="Times" pitchFamily="1" charset="0"/>
              </a:rPr>
              <a:t>			E-mail:	</a:t>
            </a:r>
            <a:r>
              <a:rPr lang="en-US" dirty="0" smtClean="0">
                <a:latin typeface="Times" pitchFamily="1" charset="0"/>
                <a:hlinkClick r:id="rId2"/>
              </a:rPr>
              <a:t>cbarber@cjbarberconsulting.com</a:t>
            </a:r>
            <a:r>
              <a:rPr lang="en-US" dirty="0" smtClean="0">
                <a:latin typeface="Times" pitchFamily="1" charset="0"/>
              </a:rPr>
              <a:t> </a:t>
            </a:r>
            <a:endParaRPr lang="en-US" dirty="0">
              <a:latin typeface="Times" pitchFamily="1" charset="0"/>
            </a:endParaRPr>
          </a:p>
          <a:p>
            <a:pPr marL="342900" lvl="1" defTabSz="1016000"/>
            <a:endParaRPr lang="en-US" dirty="0">
              <a:latin typeface="Times" pitchFamily="1" charset="0"/>
            </a:endParaRPr>
          </a:p>
          <a:p>
            <a:pPr marL="114300" defTabSz="1016000"/>
            <a:r>
              <a:rPr lang="en-US" dirty="0">
                <a:latin typeface="Times" pitchFamily="1" charset="0"/>
              </a:rPr>
              <a:t>Re:</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smtClean="0">
                <a:latin typeface="Times" pitchFamily="1" charset="0"/>
              </a:rPr>
              <a:t>NONE</a:t>
            </a:r>
            <a:endParaRPr lang="en-US" dirty="0">
              <a:latin typeface="Times" pitchFamily="1" charset="0"/>
            </a:endParaRPr>
          </a:p>
          <a:p>
            <a:pPr marL="114300" defTabSz="1016000"/>
            <a:r>
              <a:rPr lang="en-US" dirty="0">
                <a:latin typeface="Times" pitchFamily="1" charset="0"/>
              </a:rPr>
              <a:t>Purpose:</a:t>
            </a:r>
          </a:p>
          <a:p>
            <a:pPr marL="342900" lvl="1" defTabSz="1016000"/>
            <a:r>
              <a:rPr lang="en-US" dirty="0" smtClean="0">
                <a:latin typeface="Times" pitchFamily="1" charset="0"/>
              </a:rPr>
              <a:t>This contribution summarizes the activities of the 802.16 Metrology SG for Session #79 and requests 802.16 action on the SG outputs.</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Meeting Sessions</a:t>
            </a:r>
            <a:endParaRPr lang="en-US" dirty="0"/>
          </a:p>
        </p:txBody>
      </p:sp>
      <p:sp>
        <p:nvSpPr>
          <p:cNvPr id="3" name="Content Placeholder 2"/>
          <p:cNvSpPr>
            <a:spLocks noGrp="1"/>
          </p:cNvSpPr>
          <p:nvPr>
            <p:ph idx="1"/>
          </p:nvPr>
        </p:nvSpPr>
        <p:spPr/>
        <p:txBody>
          <a:bodyPr/>
          <a:lstStyle/>
          <a:p>
            <a:pPr marL="0" indent="0">
              <a:buNone/>
            </a:pPr>
            <a:r>
              <a:rPr lang="en-US" dirty="0" smtClean="0"/>
              <a:t>During Session #79, the Metrology SG held four (4) sessions as follows:</a:t>
            </a:r>
          </a:p>
          <a:p>
            <a:r>
              <a:rPr lang="en-US" sz="2400" dirty="0" smtClean="0"/>
              <a:t>Monday </a:t>
            </a:r>
            <a:r>
              <a:rPr lang="en-US" sz="2400" dirty="0"/>
              <a:t>14 May 2012		10:31 AM – 11:47 PM</a:t>
            </a:r>
          </a:p>
          <a:p>
            <a:r>
              <a:rPr lang="en-US" sz="2400" dirty="0" smtClean="0"/>
              <a:t>Tuesday </a:t>
            </a:r>
            <a:r>
              <a:rPr lang="en-US" sz="2400" dirty="0"/>
              <a:t>15 May 2012		10:35 AM – 12:13 PM</a:t>
            </a:r>
          </a:p>
          <a:p>
            <a:r>
              <a:rPr lang="en-US" sz="2400" dirty="0" smtClean="0"/>
              <a:t>Wednesday </a:t>
            </a:r>
            <a:r>
              <a:rPr lang="en-US" sz="2400" dirty="0"/>
              <a:t>16 May 2012		10:31 AM – 12:32 PM</a:t>
            </a:r>
          </a:p>
          <a:p>
            <a:r>
              <a:rPr lang="en-US" sz="2400" dirty="0" smtClean="0"/>
              <a:t>Thursday </a:t>
            </a:r>
            <a:r>
              <a:rPr lang="en-US" sz="2400" dirty="0"/>
              <a:t>17 May 2012		10:30 AM – 12:30 PM</a:t>
            </a:r>
          </a:p>
          <a:p>
            <a:endParaRPr lang="en-US" dirty="0"/>
          </a:p>
        </p:txBody>
      </p:sp>
    </p:spTree>
    <p:extLst>
      <p:ext uri="{BB962C8B-B14F-4D97-AF65-F5344CB8AC3E}">
        <p14:creationId xmlns:p14="http://schemas.microsoft.com/office/powerpoint/2010/main" val="227660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Summary of </a:t>
            </a:r>
            <a:r>
              <a:rPr lang="en-US" dirty="0" smtClean="0"/>
              <a:t>Input </a:t>
            </a:r>
            <a:r>
              <a:rPr lang="en-US" dirty="0" smtClean="0"/>
              <a:t>Contributions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74327324"/>
              </p:ext>
            </p:extLst>
          </p:nvPr>
        </p:nvGraphicFramePr>
        <p:xfrm>
          <a:off x="228600" y="1219200"/>
          <a:ext cx="8534400" cy="4912360"/>
        </p:xfrm>
        <a:graphic>
          <a:graphicData uri="http://schemas.openxmlformats.org/drawingml/2006/table">
            <a:tbl>
              <a:tblPr firstRow="1" bandRow="1">
                <a:tableStyleId>{5C22544A-7EE6-4342-B048-85BDC9FD1C3A}</a:tableStyleId>
              </a:tblPr>
              <a:tblGrid>
                <a:gridCol w="2133600"/>
                <a:gridCol w="3276600"/>
                <a:gridCol w="1447800"/>
                <a:gridCol w="1676400"/>
              </a:tblGrid>
              <a:tr h="274320">
                <a:tc>
                  <a:txBody>
                    <a:bodyPr/>
                    <a:lstStyle/>
                    <a:p>
                      <a:pPr algn="ctr"/>
                      <a:r>
                        <a:rPr lang="en-US" sz="1600" dirty="0" smtClean="0"/>
                        <a:t>REF</a:t>
                      </a:r>
                      <a:endParaRPr lang="en-US" sz="1600" dirty="0"/>
                    </a:p>
                  </a:txBody>
                  <a:tcPr/>
                </a:tc>
                <a:tc>
                  <a:txBody>
                    <a:bodyPr/>
                    <a:lstStyle/>
                    <a:p>
                      <a:pPr algn="ctr"/>
                      <a:r>
                        <a:rPr lang="en-US" sz="1600" dirty="0" smtClean="0"/>
                        <a:t>TITLE</a:t>
                      </a:r>
                      <a:endParaRPr lang="en-US" sz="1600" dirty="0"/>
                    </a:p>
                  </a:txBody>
                  <a:tcPr/>
                </a:tc>
                <a:tc>
                  <a:txBody>
                    <a:bodyPr/>
                    <a:lstStyle/>
                    <a:p>
                      <a:pPr algn="ctr"/>
                      <a:r>
                        <a:rPr lang="en-US" sz="1600" dirty="0" smtClean="0"/>
                        <a:t>SOURCE</a:t>
                      </a:r>
                      <a:endParaRPr lang="en-US" sz="1600" dirty="0"/>
                    </a:p>
                  </a:txBody>
                  <a:tcPr/>
                </a:tc>
                <a:tc>
                  <a:txBody>
                    <a:bodyPr/>
                    <a:lstStyle/>
                    <a:p>
                      <a:pPr algn="ctr"/>
                      <a:r>
                        <a:rPr lang="en-US" sz="1600" dirty="0" smtClean="0"/>
                        <a:t>ACTION</a:t>
                      </a:r>
                      <a:endParaRPr lang="en-US" sz="1600" dirty="0"/>
                    </a:p>
                  </a:txBody>
                  <a:tcPr/>
                </a:tc>
              </a:tr>
              <a:tr h="370840">
                <a:tc>
                  <a:txBody>
                    <a:bodyPr/>
                    <a:lstStyle/>
                    <a:p>
                      <a:r>
                        <a:rPr lang="en-US" sz="1200" dirty="0" smtClean="0"/>
                        <a:t>802.16-12-0342-00-Smet</a:t>
                      </a:r>
                      <a:endParaRPr lang="en-US" sz="1200" dirty="0"/>
                    </a:p>
                  </a:txBody>
                  <a:tcPr anchor="ctr"/>
                </a:tc>
                <a:tc>
                  <a:txBody>
                    <a:bodyPr/>
                    <a:lstStyle/>
                    <a:p>
                      <a:r>
                        <a:rPr lang="en-US" sz="1200" kern="1200" dirty="0" smtClean="0">
                          <a:solidFill>
                            <a:schemeClr val="dk1"/>
                          </a:solidFill>
                          <a:effectLst/>
                          <a:latin typeface="+mn-lt"/>
                          <a:ea typeface="+mn-ea"/>
                          <a:cs typeface="+mn-cs"/>
                        </a:rPr>
                        <a:t>Standardization of Mobile Broadband Network Performance Measurements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802.16-12-0343-00-Smet</a:t>
                      </a:r>
                      <a:endParaRPr lang="en-US" sz="1200" dirty="0"/>
                    </a:p>
                  </a:txBody>
                  <a:tcPr anchor="ctr"/>
                </a:tc>
                <a:tc>
                  <a:txBody>
                    <a:bodyPr/>
                    <a:lstStyle/>
                    <a:p>
                      <a:r>
                        <a:rPr lang="en-US" sz="1200" dirty="0" smtClean="0"/>
                        <a:t>Standardization of Mobile Broadband Network Performance Measurements: Proposed PAR</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802.16-12-0344-00-Smet</a:t>
                      </a:r>
                      <a:endParaRPr lang="en-US" sz="1200" dirty="0"/>
                    </a:p>
                  </a:txBody>
                  <a:tcPr anchor="ctr"/>
                </a:tc>
                <a:tc>
                  <a:txBody>
                    <a:bodyPr/>
                    <a:lstStyle/>
                    <a:p>
                      <a:r>
                        <a:rPr lang="en-US" sz="1200" dirty="0" smtClean="0"/>
                        <a:t>Standardization of Mobile Broadband Network Performance Measurements: Proposed Five Criteria Statement</a:t>
                      </a:r>
                      <a:endParaRPr lang="en-US" sz="1200" dirty="0"/>
                    </a:p>
                  </a:txBody>
                  <a:tcPr anchor="ctr"/>
                </a:tc>
                <a:tc>
                  <a:txBody>
                    <a:bodyPr/>
                    <a:lstStyle/>
                    <a:p>
                      <a:pPr algn="ctr"/>
                      <a:r>
                        <a:rPr lang="en-US" sz="1200" dirty="0" smtClean="0"/>
                        <a:t>MARKS</a:t>
                      </a:r>
                      <a:endParaRPr lang="en-US" sz="1200" dirty="0"/>
                    </a:p>
                  </a:txBody>
                  <a:tcPr anchor="ctr"/>
                </a:tc>
                <a:tc>
                  <a:txBody>
                    <a:bodyPr/>
                    <a:lstStyle/>
                    <a:p>
                      <a:pPr algn="ctr"/>
                      <a:r>
                        <a:rPr lang="en-US" sz="1200" dirty="0" smtClean="0"/>
                        <a:t>AGREED</a:t>
                      </a:r>
                    </a:p>
                    <a:p>
                      <a:pPr algn="ctr"/>
                      <a:r>
                        <a:rPr lang="en-US" sz="1200" dirty="0" smtClean="0"/>
                        <a:t>R1</a:t>
                      </a:r>
                      <a:endParaRPr lang="en-US" sz="1200" dirty="0"/>
                    </a:p>
                  </a:txBody>
                  <a:tcPr anchor="ctr"/>
                </a:tc>
              </a:tr>
              <a:tr h="370840">
                <a:tc>
                  <a:txBody>
                    <a:bodyPr/>
                    <a:lstStyle/>
                    <a:p>
                      <a:r>
                        <a:rPr lang="en-US" sz="1200" dirty="0" smtClean="0"/>
                        <a:t>802.16-12-0345-00-Smet</a:t>
                      </a:r>
                      <a:endParaRPr lang="en-US" sz="1200" dirty="0"/>
                    </a:p>
                  </a:txBody>
                  <a:tcPr anchor="ctr"/>
                </a:tc>
                <a:tc>
                  <a:txBody>
                    <a:bodyPr/>
                    <a:lstStyle/>
                    <a:p>
                      <a:r>
                        <a:rPr lang="en-US" sz="1200" dirty="0" smtClean="0"/>
                        <a:t>Standardization of Mobile Broadband Network Performance Measurements: Proposed Call for Contributions</a:t>
                      </a:r>
                      <a:endParaRPr lang="en-US" sz="1200" dirty="0"/>
                    </a:p>
                  </a:txBody>
                  <a:tcPr anchor="ctr"/>
                </a:tc>
                <a:tc>
                  <a:txBody>
                    <a:bodyPr/>
                    <a:lstStyle/>
                    <a:p>
                      <a:pPr algn="ctr"/>
                      <a:r>
                        <a:rPr lang="en-US" sz="1200" dirty="0" smtClean="0"/>
                        <a:t>MARKS</a:t>
                      </a:r>
                      <a:endParaRPr lang="en-US" sz="1200" dirty="0"/>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802.16-12-0382-00-Smet</a:t>
                      </a:r>
                    </a:p>
                  </a:txBody>
                  <a:tcPr anchor="ctr"/>
                </a:tc>
              </a:tr>
              <a:tr h="370840">
                <a:tc>
                  <a:txBody>
                    <a:bodyPr/>
                    <a:lstStyle/>
                    <a:p>
                      <a:r>
                        <a:rPr lang="en-US" sz="1200" dirty="0" smtClean="0"/>
                        <a:t>802.16-12-0358-00-Smet</a:t>
                      </a:r>
                      <a:endParaRPr lang="en-US" sz="1200" dirty="0"/>
                    </a:p>
                  </a:txBody>
                  <a:tcPr anchor="ctr"/>
                </a:tc>
                <a:tc>
                  <a:txBody>
                    <a:bodyPr/>
                    <a:lstStyle/>
                    <a:p>
                      <a:r>
                        <a:rPr lang="en-US" sz="1200" dirty="0" smtClean="0"/>
                        <a:t>Directions for IEEE 802.16’s Metrology Study Group</a:t>
                      </a:r>
                      <a:endParaRPr lang="en-US" sz="1200" dirty="0"/>
                    </a:p>
                  </a:txBody>
                  <a:tcPr anchor="ctr"/>
                </a:tc>
                <a:tc>
                  <a:txBody>
                    <a:bodyPr/>
                    <a:lstStyle/>
                    <a:p>
                      <a:pPr algn="ctr"/>
                      <a:r>
                        <a:rPr lang="en-US" sz="1200" dirty="0" smtClean="0"/>
                        <a:t>JANEZIC, GOLMIE, AND ORR</a:t>
                      </a:r>
                      <a:endParaRPr lang="en-US" sz="1200" dirty="0"/>
                    </a:p>
                  </a:txBody>
                  <a:tcPr anchor="ctr"/>
                </a:tc>
                <a:tc>
                  <a:txBody>
                    <a:bodyPr/>
                    <a:lstStyle/>
                    <a:p>
                      <a:pPr algn="ctr"/>
                      <a:r>
                        <a:rPr lang="en-US" sz="1200" dirty="0" smtClean="0"/>
                        <a:t>CARRIED</a:t>
                      </a:r>
                      <a:r>
                        <a:rPr lang="en-US" sz="1200" baseline="0" dirty="0" smtClean="0"/>
                        <a:t> FORWARD</a:t>
                      </a:r>
                      <a:endParaRPr lang="en-US" sz="1200" dirty="0"/>
                    </a:p>
                  </a:txBody>
                  <a:tcPr anchor="ctr"/>
                </a:tc>
              </a:tr>
              <a:tr h="370840">
                <a:tc>
                  <a:txBody>
                    <a:bodyPr/>
                    <a:lstStyle/>
                    <a:p>
                      <a:r>
                        <a:rPr lang="en-US" sz="1200" dirty="0" smtClean="0"/>
                        <a:t>802.16-12-0361-00-Smet</a:t>
                      </a:r>
                      <a:endParaRPr lang="en-US" sz="1200" dirty="0"/>
                    </a:p>
                  </a:txBody>
                  <a:tcPr anchor="ctr"/>
                </a:tc>
                <a:tc>
                  <a:txBody>
                    <a:bodyPr/>
                    <a:lstStyle/>
                    <a:p>
                      <a:r>
                        <a:rPr lang="en-US" sz="1200" dirty="0" err="1" smtClean="0"/>
                        <a:t>Mobiperf</a:t>
                      </a:r>
                      <a:r>
                        <a:rPr lang="en-US" sz="1200" dirty="0" smtClean="0"/>
                        <a:t>:  Open source, open data </a:t>
                      </a:r>
                      <a:r>
                        <a:rPr lang="en-US" sz="1200" dirty="0" err="1" smtClean="0"/>
                        <a:t>crowdsourced</a:t>
                      </a:r>
                      <a:r>
                        <a:rPr lang="en-US" sz="1200" dirty="0" smtClean="0"/>
                        <a:t> mobile network measurements</a:t>
                      </a:r>
                      <a:endParaRPr lang="en-US" sz="1200" dirty="0"/>
                    </a:p>
                  </a:txBody>
                  <a:tcPr anchor="ctr"/>
                </a:tc>
                <a:tc>
                  <a:txBody>
                    <a:bodyPr/>
                    <a:lstStyle/>
                    <a:p>
                      <a:pPr algn="ctr"/>
                      <a:r>
                        <a:rPr lang="en-US" sz="1200" dirty="0" smtClean="0"/>
                        <a:t>WELSH</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16-12-0369-00-Smet</a:t>
                      </a:r>
                      <a:endParaRPr lang="en-US" sz="1200" dirty="0"/>
                    </a:p>
                  </a:txBody>
                  <a:tcPr anchor="ctr"/>
                </a:tc>
                <a:tc>
                  <a:txBody>
                    <a:bodyPr/>
                    <a:lstStyle/>
                    <a:p>
                      <a:r>
                        <a:rPr lang="en-US" sz="1200" dirty="0" smtClean="0"/>
                        <a:t>Standardization of Mobile Broadband Network Performance Measurements:  Target Applications</a:t>
                      </a:r>
                      <a:endParaRPr lang="en-US" sz="1200" dirty="0"/>
                    </a:p>
                  </a:txBody>
                  <a:tcPr anchor="ctr"/>
                </a:tc>
                <a:tc>
                  <a:txBody>
                    <a:bodyPr/>
                    <a:lstStyle/>
                    <a:p>
                      <a:pPr algn="ctr"/>
                      <a:r>
                        <a:rPr lang="en-US" sz="1200" kern="1200" dirty="0" smtClean="0">
                          <a:solidFill>
                            <a:schemeClr val="dk1"/>
                          </a:solidFill>
                          <a:effectLst/>
                          <a:latin typeface="+mn-lt"/>
                          <a:ea typeface="+mn-ea"/>
                          <a:cs typeface="+mn-cs"/>
                        </a:rPr>
                        <a:t>MARKS</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16-12-0373-00-Smet</a:t>
                      </a:r>
                      <a:endParaRPr lang="en-US" sz="1200" dirty="0"/>
                    </a:p>
                  </a:txBody>
                  <a:tcPr anchor="ctr"/>
                </a:tc>
                <a:tc>
                  <a:txBody>
                    <a:bodyPr/>
                    <a:lstStyle/>
                    <a:p>
                      <a:r>
                        <a:rPr lang="en-US" sz="1200" dirty="0" smtClean="0"/>
                        <a:t>Broadband Internet Performance:  A View from the Gateway</a:t>
                      </a:r>
                      <a:endParaRPr lang="en-US" sz="1200" dirty="0"/>
                    </a:p>
                  </a:txBody>
                  <a:tcPr anchor="ctr"/>
                </a:tc>
                <a:tc>
                  <a:txBody>
                    <a:bodyPr/>
                    <a:lstStyle/>
                    <a:p>
                      <a:pPr algn="ctr"/>
                      <a:r>
                        <a:rPr lang="en-US" sz="1200" dirty="0" smtClean="0"/>
                        <a:t>FEAMSTER</a:t>
                      </a:r>
                      <a:endParaRPr lang="en-US" sz="1200" dirty="0"/>
                    </a:p>
                  </a:txBody>
                  <a:tcPr anchor="ctr"/>
                </a:tc>
                <a:tc>
                  <a:txBody>
                    <a:bodyPr/>
                    <a:lstStyle/>
                    <a:p>
                      <a:pPr algn="ctr"/>
                      <a:r>
                        <a:rPr lang="en-US" sz="1200" dirty="0" smtClean="0"/>
                        <a:t>NOTED</a:t>
                      </a:r>
                      <a:endParaRPr lang="en-US" sz="1200" dirty="0"/>
                    </a:p>
                  </a:txBody>
                  <a:tcPr anchor="ctr"/>
                </a:tc>
              </a:tr>
              <a:tr h="370840">
                <a:tc>
                  <a:txBody>
                    <a:bodyPr/>
                    <a:lstStyle/>
                    <a:p>
                      <a:r>
                        <a:rPr lang="en-US" sz="1200" dirty="0" smtClean="0"/>
                        <a:t>16-12-0370-00-Smet</a:t>
                      </a:r>
                      <a:endParaRPr lang="en-US" sz="1200" dirty="0"/>
                    </a:p>
                  </a:txBody>
                  <a:tcPr anchor="ctr"/>
                </a:tc>
                <a:tc>
                  <a:txBody>
                    <a:bodyPr/>
                    <a:lstStyle/>
                    <a:p>
                      <a:r>
                        <a:rPr lang="en-US" sz="1200" dirty="0" smtClean="0"/>
                        <a:t>End-to-end Performance Diagnosis</a:t>
                      </a:r>
                      <a:endParaRPr lang="en-US" sz="1200" dirty="0"/>
                    </a:p>
                  </a:txBody>
                  <a:tcPr anchor="ctr"/>
                </a:tc>
                <a:tc>
                  <a:txBody>
                    <a:bodyPr/>
                    <a:lstStyle/>
                    <a:p>
                      <a:pPr algn="ctr"/>
                      <a:r>
                        <a:rPr lang="en-US" sz="1200" dirty="0" smtClean="0"/>
                        <a:t>KANUPARTHY</a:t>
                      </a:r>
                      <a:endParaRPr lang="en-US" sz="1200" dirty="0"/>
                    </a:p>
                  </a:txBody>
                  <a:tcPr anchor="ctr"/>
                </a:tc>
                <a:tc>
                  <a:txBody>
                    <a:bodyPr/>
                    <a:lstStyle/>
                    <a:p>
                      <a:pPr algn="ctr"/>
                      <a:r>
                        <a:rPr lang="en-US" sz="1200" dirty="0" smtClean="0"/>
                        <a:t>NOTED</a:t>
                      </a:r>
                      <a:endParaRPr lang="en-US" sz="1200" dirty="0"/>
                    </a:p>
                  </a:txBody>
                  <a:tcPr anchor="ctr"/>
                </a:tc>
              </a:tr>
            </a:tbl>
          </a:graphicData>
        </a:graphic>
      </p:graphicFrame>
    </p:spTree>
    <p:extLst>
      <p:ext uri="{BB962C8B-B14F-4D97-AF65-F5344CB8AC3E}">
        <p14:creationId xmlns:p14="http://schemas.microsoft.com/office/powerpoint/2010/main" val="25485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Chair’s Summary of Discussions</a:t>
            </a:r>
            <a:endParaRPr lang="en-US" dirty="0"/>
          </a:p>
        </p:txBody>
      </p:sp>
      <p:sp>
        <p:nvSpPr>
          <p:cNvPr id="3" name="Content Placeholder 2"/>
          <p:cNvSpPr>
            <a:spLocks noGrp="1"/>
          </p:cNvSpPr>
          <p:nvPr>
            <p:ph idx="1"/>
          </p:nvPr>
        </p:nvSpPr>
        <p:spPr>
          <a:xfrm>
            <a:off x="457200" y="1371600"/>
            <a:ext cx="8229600" cy="4754563"/>
          </a:xfrm>
        </p:spPr>
        <p:txBody>
          <a:bodyPr/>
          <a:lstStyle/>
          <a:p>
            <a:r>
              <a:rPr lang="en-US" sz="2000" dirty="0" smtClean="0"/>
              <a:t>The SG reviewed several contributions related </a:t>
            </a:r>
            <a:r>
              <a:rPr lang="en-US" sz="2000" dirty="0"/>
              <a:t>to Mobile Broadband Network Performance </a:t>
            </a:r>
            <a:r>
              <a:rPr lang="en-US" sz="2000" dirty="0" smtClean="0"/>
              <a:t>Measurements – agreed to recommend a PAR for Plenary approval.</a:t>
            </a:r>
          </a:p>
          <a:p>
            <a:r>
              <a:rPr lang="en-US" sz="2000" dirty="0" smtClean="0"/>
              <a:t>The SG noted expressions of support for and a desire to participate in these activities from representatives of the following companies:</a:t>
            </a:r>
          </a:p>
          <a:p>
            <a:pPr lvl="1"/>
            <a:r>
              <a:rPr lang="en-US" sz="1800" dirty="0" smtClean="0"/>
              <a:t>Google</a:t>
            </a:r>
          </a:p>
          <a:p>
            <a:pPr lvl="1"/>
            <a:r>
              <a:rPr lang="en-US" sz="1800" dirty="0" smtClean="0"/>
              <a:t>NIST</a:t>
            </a:r>
          </a:p>
          <a:p>
            <a:pPr lvl="1"/>
            <a:r>
              <a:rPr lang="en-US" sz="1800" dirty="0" smtClean="0"/>
              <a:t>Georgia Tech</a:t>
            </a:r>
          </a:p>
          <a:p>
            <a:r>
              <a:rPr lang="en-US" sz="2000" dirty="0"/>
              <a:t>Nada </a:t>
            </a:r>
            <a:r>
              <a:rPr lang="en-US" sz="2000" dirty="0" err="1" smtClean="0"/>
              <a:t>Golmie</a:t>
            </a:r>
            <a:r>
              <a:rPr lang="en-US" sz="2000" dirty="0"/>
              <a:t> (NIST) has requested that, “given the large scope of the proposed Study Group, we realize that it may take longer to define specific projects, so we hope that the Study Group will be extended past its original July termination period and remain open to contributions on new topics at least through December</a:t>
            </a:r>
            <a:r>
              <a:rPr lang="en-US" sz="2000" dirty="0" smtClean="0"/>
              <a:t>.”</a:t>
            </a:r>
          </a:p>
        </p:txBody>
      </p:sp>
    </p:spTree>
    <p:extLst>
      <p:ext uri="{BB962C8B-B14F-4D97-AF65-F5344CB8AC3E}">
        <p14:creationId xmlns:p14="http://schemas.microsoft.com/office/powerpoint/2010/main" val="1962534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Documents Agreed to Be Recommended for Plenary Approval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4361524"/>
              </p:ext>
            </p:extLst>
          </p:nvPr>
        </p:nvGraphicFramePr>
        <p:xfrm>
          <a:off x="457200" y="1600200"/>
          <a:ext cx="8229600" cy="2138680"/>
        </p:xfrm>
        <a:graphic>
          <a:graphicData uri="http://schemas.openxmlformats.org/drawingml/2006/table">
            <a:tbl>
              <a:tblPr firstRow="1" bandRow="1">
                <a:tableStyleId>{5C22544A-7EE6-4342-B048-85BDC9FD1C3A}</a:tableStyleId>
              </a:tblPr>
              <a:tblGrid>
                <a:gridCol w="2057400"/>
                <a:gridCol w="4343400"/>
                <a:gridCol w="1828800"/>
              </a:tblGrid>
              <a:tr h="370840">
                <a:tc>
                  <a:txBody>
                    <a:bodyPr/>
                    <a:lstStyle/>
                    <a:p>
                      <a:pPr algn="ctr"/>
                      <a:r>
                        <a:rPr lang="en-US" dirty="0" smtClean="0"/>
                        <a:t>SG REF</a:t>
                      </a:r>
                      <a:endParaRPr lang="en-US" dirty="0"/>
                    </a:p>
                  </a:txBody>
                  <a:tcPr/>
                </a:tc>
                <a:tc>
                  <a:txBody>
                    <a:bodyPr/>
                    <a:lstStyle/>
                    <a:p>
                      <a:pPr algn="ctr"/>
                      <a:r>
                        <a:rPr lang="en-US" dirty="0" smtClean="0"/>
                        <a:t>TITLE</a:t>
                      </a:r>
                      <a:endParaRPr lang="en-US" dirty="0"/>
                    </a:p>
                  </a:txBody>
                  <a:tcPr/>
                </a:tc>
                <a:tc>
                  <a:txBody>
                    <a:bodyPr/>
                    <a:lstStyle/>
                    <a:p>
                      <a:pPr algn="ctr"/>
                      <a:r>
                        <a:rPr lang="en-US" dirty="0" smtClean="0"/>
                        <a:t>PLENARY REF</a:t>
                      </a:r>
                      <a:endParaRPr lang="en-US" dirty="0"/>
                    </a:p>
                  </a:txBody>
                  <a:tcPr/>
                </a:tc>
              </a:tr>
              <a:tr h="370840">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802.16-12-0343-00-Smet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PAR</a:t>
                      </a:r>
                      <a:endParaRPr lang="en-US" sz="1400" b="0" i="0" u="none" strike="noStrike" dirty="0">
                        <a:solidFill>
                          <a:schemeClr val="tx1"/>
                        </a:solidFill>
                        <a:effectLst/>
                        <a:latin typeface="Arial"/>
                      </a:endParaRPr>
                    </a:p>
                  </a:txBody>
                  <a:tcPr anchor="ctr"/>
                </a:tc>
                <a:tc>
                  <a:txBody>
                    <a:bodyPr/>
                    <a:lstStyle/>
                    <a:p>
                      <a:pPr algn="ctr"/>
                      <a:r>
                        <a:rPr lang="en-US" sz="1400" dirty="0" smtClean="0"/>
                        <a:t>16-12-0377-00-Gdoc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802.16-12-0344-00-Smet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a:solidFill>
                            <a:schemeClr val="tx1"/>
                          </a:solidFill>
                          <a:effectLst/>
                          <a:latin typeface="Times"/>
                        </a:rPr>
                        <a:t>Standardization of Mobile Broadband Network Performance Measurements: Proposed Five Criteria Statement</a:t>
                      </a:r>
                      <a:endParaRPr lang="en-US" sz="1400" b="0" i="0" u="none" strike="noStrike" dirty="0">
                        <a:solidFill>
                          <a:schemeClr val="tx1"/>
                        </a:solidFill>
                        <a:effectLst/>
                        <a:latin typeface="Arial"/>
                      </a:endParaRPr>
                    </a:p>
                  </a:txBody>
                  <a:tcPr anchor="ctr"/>
                </a:tc>
                <a:tc>
                  <a:txBody>
                    <a:bodyPr/>
                    <a:lstStyle/>
                    <a:p>
                      <a:pPr algn="ctr"/>
                      <a:r>
                        <a:rPr lang="en-US" sz="1400" dirty="0" smtClean="0"/>
                        <a:t>16-12-0378-00-Gdoc</a:t>
                      </a:r>
                      <a:endParaRPr lang="en-US" sz="1400" dirty="0"/>
                    </a:p>
                  </a:txBody>
                  <a:tcPr anchor="ctr"/>
                </a:tc>
              </a:tr>
              <a:tr h="370840">
                <a:tc>
                  <a:txBody>
                    <a:bodyPr/>
                    <a:lstStyle/>
                    <a:p>
                      <a:pPr marL="0" algn="l" rtl="0" eaLnBrk="1" fontAlgn="ctr" latinLnBrk="0" hangingPunct="1">
                        <a:spcBef>
                          <a:spcPts val="0"/>
                        </a:spcBef>
                        <a:spcAft>
                          <a:spcPts val="0"/>
                        </a:spcAft>
                      </a:pPr>
                      <a:r>
                        <a:rPr lang="en-US" sz="1400" b="0" dirty="0" smtClean="0">
                          <a:effectLst/>
                        </a:rPr>
                        <a:t>16-12-0382-00-Smet</a:t>
                      </a:r>
                      <a:endParaRPr lang="en-US" sz="1400" b="0" i="0" u="none" strike="noStrike" dirty="0">
                        <a:solidFill>
                          <a:schemeClr val="tx1"/>
                        </a:solidFill>
                        <a:effectLst/>
                        <a:latin typeface="Arial"/>
                      </a:endParaRPr>
                    </a:p>
                  </a:txBody>
                  <a:tcPr anchor="ctr"/>
                </a:tc>
                <a:tc>
                  <a:txBody>
                    <a:bodyPr/>
                    <a:lstStyle/>
                    <a:p>
                      <a:pPr marL="0" algn="l" rtl="0" eaLnBrk="1" fontAlgn="ctr" latinLnBrk="0" hangingPunct="1">
                        <a:spcBef>
                          <a:spcPts val="0"/>
                        </a:spcBef>
                        <a:spcAft>
                          <a:spcPts val="0"/>
                        </a:spcAft>
                      </a:pPr>
                      <a:r>
                        <a:rPr lang="en-US" sz="1400" b="0" i="0" u="none" strike="noStrike" kern="1200" dirty="0" smtClean="0">
                          <a:solidFill>
                            <a:schemeClr val="tx1"/>
                          </a:solidFill>
                          <a:effectLst/>
                          <a:latin typeface="Times"/>
                        </a:rPr>
                        <a:t>Call </a:t>
                      </a:r>
                      <a:r>
                        <a:rPr lang="en-US" sz="1400" b="0" i="0" u="none" strike="noStrike" kern="1200" dirty="0">
                          <a:solidFill>
                            <a:schemeClr val="tx1"/>
                          </a:solidFill>
                          <a:effectLst/>
                          <a:latin typeface="Times"/>
                        </a:rPr>
                        <a:t>for </a:t>
                      </a:r>
                      <a:r>
                        <a:rPr lang="en-US" sz="1400" b="0" i="0" u="none" strike="noStrike" kern="1200" dirty="0" smtClean="0">
                          <a:solidFill>
                            <a:schemeClr val="tx1"/>
                          </a:solidFill>
                          <a:effectLst/>
                          <a:latin typeface="Times"/>
                        </a:rPr>
                        <a:t>Contributions for 802.16 Metrology SG for Session #80</a:t>
                      </a:r>
                      <a:endParaRPr lang="en-US" sz="1400" b="0" i="0" u="none" strike="noStrike" dirty="0">
                        <a:solidFill>
                          <a:schemeClr val="tx1"/>
                        </a:solidFill>
                        <a:effectLst/>
                        <a:latin typeface="Arial"/>
                      </a:endParaRPr>
                    </a:p>
                  </a:txBody>
                  <a:tcPr anchor="ctr"/>
                </a:tc>
                <a:tc>
                  <a:txBody>
                    <a:bodyPr/>
                    <a:lstStyle/>
                    <a:p>
                      <a:pPr algn="ctr"/>
                      <a:r>
                        <a:rPr lang="en-US" sz="1400" dirty="0" smtClean="0"/>
                        <a:t>16-12-0379-00-Gdoc</a:t>
                      </a:r>
                      <a:endParaRPr lang="en-US" sz="1400" dirty="0"/>
                    </a:p>
                  </a:txBody>
                  <a:tcPr anchor="ctr"/>
                </a:tc>
              </a:tr>
            </a:tbl>
          </a:graphicData>
        </a:graphic>
      </p:graphicFrame>
    </p:spTree>
    <p:extLst>
      <p:ext uri="{BB962C8B-B14F-4D97-AF65-F5344CB8AC3E}">
        <p14:creationId xmlns:p14="http://schemas.microsoft.com/office/powerpoint/2010/main" val="256274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Plenary Approval Motions (1)</a:t>
            </a:r>
            <a:endParaRPr lang="en-US" dirty="0"/>
          </a:p>
        </p:txBody>
      </p:sp>
      <p:sp>
        <p:nvSpPr>
          <p:cNvPr id="3" name="Content Placeholder 2"/>
          <p:cNvSpPr>
            <a:spLocks noGrp="1"/>
          </p:cNvSpPr>
          <p:nvPr>
            <p:ph idx="1"/>
          </p:nvPr>
        </p:nvSpPr>
        <p:spPr/>
        <p:txBody>
          <a:bodyPr/>
          <a:lstStyle/>
          <a:p>
            <a:r>
              <a:rPr lang="en-US" dirty="0" smtClean="0"/>
              <a:t>MOTION:  The Plenary approves the proposed PAR for Standardization of Mobile Broadband Network Performance </a:t>
            </a:r>
            <a:r>
              <a:rPr lang="en-US" dirty="0"/>
              <a:t>Measurements (</a:t>
            </a:r>
            <a:r>
              <a:rPr lang="en-US" dirty="0" smtClean="0"/>
              <a:t>16-12-0377-00-Gdoc) and </a:t>
            </a:r>
            <a:r>
              <a:rPr lang="en-US" dirty="0"/>
              <a:t>associated </a:t>
            </a:r>
            <a:r>
              <a:rPr lang="en-US" dirty="0" smtClean="0"/>
              <a:t>proposed Five </a:t>
            </a:r>
            <a:r>
              <a:rPr lang="en-US" dirty="0"/>
              <a:t>Criteria </a:t>
            </a:r>
            <a:r>
              <a:rPr lang="en-US" dirty="0" smtClean="0"/>
              <a:t>Statement </a:t>
            </a:r>
            <a:r>
              <a:rPr lang="en-US" dirty="0"/>
              <a:t>(</a:t>
            </a:r>
            <a:r>
              <a:rPr lang="en-US" dirty="0" smtClean="0"/>
              <a:t>16-12-0378-00-Gdoc).</a:t>
            </a:r>
          </a:p>
          <a:p>
            <a:pPr lvl="1"/>
            <a:r>
              <a:rPr lang="en-US" dirty="0" smtClean="0"/>
              <a:t>Mover:		Barber</a:t>
            </a:r>
          </a:p>
          <a:p>
            <a:pPr lvl="1"/>
            <a:r>
              <a:rPr lang="en-US" dirty="0" smtClean="0"/>
              <a:t>Second:	Bims</a:t>
            </a:r>
            <a:endParaRPr lang="en-US" dirty="0"/>
          </a:p>
        </p:txBody>
      </p:sp>
    </p:spTree>
    <p:extLst>
      <p:ext uri="{BB962C8B-B14F-4D97-AF65-F5344CB8AC3E}">
        <p14:creationId xmlns:p14="http://schemas.microsoft.com/office/powerpoint/2010/main" val="331566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chor="ctr"/>
          <a:lstStyle/>
          <a:p>
            <a:r>
              <a:rPr lang="en-US" dirty="0"/>
              <a:t>Plenary Approval Motions </a:t>
            </a:r>
            <a:r>
              <a:rPr lang="en-US" dirty="0" smtClean="0"/>
              <a:t>(2)</a:t>
            </a:r>
            <a:endParaRPr lang="en-US" dirty="0"/>
          </a:p>
        </p:txBody>
      </p:sp>
      <p:sp>
        <p:nvSpPr>
          <p:cNvPr id="3" name="Content Placeholder 2"/>
          <p:cNvSpPr>
            <a:spLocks noGrp="1"/>
          </p:cNvSpPr>
          <p:nvPr>
            <p:ph idx="1"/>
          </p:nvPr>
        </p:nvSpPr>
        <p:spPr/>
        <p:txBody>
          <a:bodyPr/>
          <a:lstStyle/>
          <a:p>
            <a:r>
              <a:rPr lang="en-US" dirty="0" smtClean="0"/>
              <a:t>MOTION:  The Plenary approves the issuance of </a:t>
            </a:r>
            <a:r>
              <a:rPr lang="en-US" dirty="0"/>
              <a:t>the Call for Contributions for 802.16 Metrology SG for Session #</a:t>
            </a:r>
            <a:r>
              <a:rPr lang="en-US" dirty="0" smtClean="0"/>
              <a:t>80 (16-12-0379-00-Gdoc)</a:t>
            </a:r>
            <a:endParaRPr lang="en-US" dirty="0"/>
          </a:p>
          <a:p>
            <a:pPr lvl="1"/>
            <a:r>
              <a:rPr lang="en-US" dirty="0"/>
              <a:t>Mover:		Barber</a:t>
            </a:r>
          </a:p>
          <a:p>
            <a:pPr lvl="1"/>
            <a:r>
              <a:rPr lang="en-US" dirty="0"/>
              <a:t>Second:	Bims</a:t>
            </a:r>
          </a:p>
        </p:txBody>
      </p:sp>
    </p:spTree>
    <p:extLst>
      <p:ext uri="{BB962C8B-B14F-4D97-AF65-F5344CB8AC3E}">
        <p14:creationId xmlns:p14="http://schemas.microsoft.com/office/powerpoint/2010/main" val="101325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Next Steps</a:t>
            </a:r>
            <a:endParaRPr lang="en-US" dirty="0"/>
          </a:p>
        </p:txBody>
      </p:sp>
      <p:sp>
        <p:nvSpPr>
          <p:cNvPr id="3" name="Content Placeholder 2"/>
          <p:cNvSpPr>
            <a:spLocks noGrp="1"/>
          </p:cNvSpPr>
          <p:nvPr>
            <p:ph idx="1"/>
          </p:nvPr>
        </p:nvSpPr>
        <p:spPr/>
        <p:txBody>
          <a:bodyPr/>
          <a:lstStyle/>
          <a:p>
            <a:r>
              <a:rPr lang="en-US" sz="2800" dirty="0"/>
              <a:t>Session #80 - </a:t>
            </a:r>
            <a:r>
              <a:rPr lang="en-US" sz="2800" dirty="0" smtClean="0"/>
              <a:t>16-19 </a:t>
            </a:r>
            <a:r>
              <a:rPr lang="en-US" sz="2800" dirty="0"/>
              <a:t>July </a:t>
            </a:r>
            <a:r>
              <a:rPr lang="en-US" sz="2800" dirty="0" smtClean="0"/>
              <a:t>2012 - San </a:t>
            </a:r>
            <a:r>
              <a:rPr lang="en-US" sz="2800" dirty="0"/>
              <a:t>Diego, CA, </a:t>
            </a:r>
            <a:r>
              <a:rPr lang="en-US" sz="2800" dirty="0" smtClean="0"/>
              <a:t>USA</a:t>
            </a:r>
          </a:p>
          <a:p>
            <a:pPr lvl="1"/>
            <a:r>
              <a:rPr lang="en-US" sz="2400" dirty="0" smtClean="0"/>
              <a:t>Continue discussion </a:t>
            </a:r>
            <a:r>
              <a:rPr lang="en-US" sz="2400" dirty="0"/>
              <a:t>of </a:t>
            </a:r>
            <a:r>
              <a:rPr lang="en-US" sz="2400" dirty="0" smtClean="0"/>
              <a:t>“Standardization </a:t>
            </a:r>
            <a:r>
              <a:rPr lang="en-US" sz="2400" dirty="0"/>
              <a:t>of Mobile Broadband Network Performance </a:t>
            </a:r>
            <a:r>
              <a:rPr lang="en-US" sz="2400" dirty="0" smtClean="0"/>
              <a:t>Measurements” PAR</a:t>
            </a:r>
          </a:p>
          <a:p>
            <a:pPr lvl="2"/>
            <a:r>
              <a:rPr lang="en-US" sz="2000" dirty="0" smtClean="0"/>
              <a:t>Air interface performance issues</a:t>
            </a:r>
          </a:p>
          <a:p>
            <a:pPr lvl="2"/>
            <a:r>
              <a:rPr lang="en-US" sz="2000" dirty="0" smtClean="0"/>
              <a:t>Last mile (from MS to 1</a:t>
            </a:r>
            <a:r>
              <a:rPr lang="en-US" sz="2000" baseline="30000" dirty="0" smtClean="0"/>
              <a:t>st</a:t>
            </a:r>
            <a:r>
              <a:rPr lang="en-US" sz="2000" dirty="0" smtClean="0"/>
              <a:t> Internet hop) performance</a:t>
            </a:r>
          </a:p>
          <a:p>
            <a:pPr lvl="1"/>
            <a:r>
              <a:rPr lang="en-US" sz="2400" dirty="0" smtClean="0"/>
              <a:t>Investigate other options for Metrology projects</a:t>
            </a:r>
          </a:p>
          <a:p>
            <a:pPr lvl="1"/>
            <a:r>
              <a:rPr lang="en-US" sz="2400" dirty="0" smtClean="0"/>
              <a:t>Determine whether or not to request an extension to the term of the AdHoc, noting request from NIST to extend.</a:t>
            </a:r>
            <a:endParaRPr lang="en-US" sz="2400" dirty="0"/>
          </a:p>
        </p:txBody>
      </p:sp>
    </p:spTree>
    <p:extLst>
      <p:ext uri="{BB962C8B-B14F-4D97-AF65-F5344CB8AC3E}">
        <p14:creationId xmlns:p14="http://schemas.microsoft.com/office/powerpoint/2010/main" val="3590424156"/>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519</TotalTime>
  <Words>489</Words>
  <Application>Microsoft Office PowerPoint</Application>
  <PresentationFormat>On-screen Show (4:3)</PresentationFormat>
  <Paragraphs>109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Template</vt:lpstr>
      <vt:lpstr>PowerPoint Presentation</vt:lpstr>
      <vt:lpstr>Summary of Meeting Sessions</vt:lpstr>
      <vt:lpstr>Summary of Input Contributions</vt:lpstr>
      <vt:lpstr>Chair’s Summary of Discussions</vt:lpstr>
      <vt:lpstr>Documents Agreed to Be Recommended for Plenary Approval</vt:lpstr>
      <vt:lpstr>Plenary Approval Motions (1)</vt:lpstr>
      <vt:lpstr>Plenary Approval Motions (2)</vt:lpstr>
      <vt:lpstr>Next Steps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Clifton Barber</cp:lastModifiedBy>
  <cp:revision>83</cp:revision>
  <cp:lastPrinted>1998-02-10T13:28:06Z</cp:lastPrinted>
  <dcterms:created xsi:type="dcterms:W3CDTF">2011-12-30T17:06:23Z</dcterms:created>
  <dcterms:modified xsi:type="dcterms:W3CDTF">2012-05-16T21:04:47Z</dcterms:modified>
</cp:coreProperties>
</file>