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1" r:id="rId2"/>
    <p:sldId id="262" r:id="rId3"/>
    <p:sldId id="301" r:id="rId4"/>
    <p:sldId id="294" r:id="rId5"/>
    <p:sldId id="295" r:id="rId6"/>
    <p:sldId id="264" r:id="rId7"/>
    <p:sldId id="266" r:id="rId8"/>
    <p:sldId id="265" r:id="rId9"/>
    <p:sldId id="268" r:id="rId10"/>
    <p:sldId id="270" r:id="rId11"/>
    <p:sldId id="299" r:id="rId12"/>
    <p:sldId id="276" r:id="rId13"/>
    <p:sldId id="277" r:id="rId14"/>
    <p:sldId id="300" r:id="rId15"/>
    <p:sldId id="289" r:id="rId16"/>
    <p:sldId id="275" r:id="rId17"/>
    <p:sldId id="302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2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7763" y="695325"/>
            <a:ext cx="4641850" cy="34813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934200" y="152400"/>
            <a:ext cx="20858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IEEE802.16-12-0355-00-Shet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8C93289A-3A2F-4CA2-A70A-DCDEA1B4273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2" Type="http://schemas.openxmlformats.org/officeDocument/2006/relationships/hyperlink" Target="http://standards.ieee.org/guides/bylaws/sect6-7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board/pat" TargetMode="External"/><Relationship Id="rId4" Type="http://schemas.openxmlformats.org/officeDocument/2006/relationships/hyperlink" Target="http://standards.ieee.org/board/pat/pat-material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err="1" smtClean="0">
                <a:latin typeface="Times" pitchFamily="1" charset="0"/>
              </a:rPr>
              <a:t>WiMAX</a:t>
            </a:r>
            <a:r>
              <a:rPr lang="en-US" sz="1400" b="1" dirty="0" smtClean="0">
                <a:latin typeface="Times" pitchFamily="1" charset="0"/>
              </a:rPr>
              <a:t> Networking Paradigms – Base for heterogeneous networking in IEEE802?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>
                <a:latin typeface="Times" pitchFamily="1" charset="0"/>
              </a:rPr>
              <a:t>IEEE802.</a:t>
            </a:r>
            <a:r>
              <a:rPr lang="en-US" b="1" dirty="0" smtClean="0"/>
              <a:t>16-12-0355-00-Shet</a:t>
            </a:r>
            <a:endParaRPr lang="en-US" b="1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2012-05-09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Max Riegel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+49 173 293 8240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Nokia Siemens Networks</a:t>
            </a:r>
            <a:r>
              <a:rPr lang="en-US" dirty="0">
                <a:latin typeface="Times" pitchFamily="1" charset="0"/>
              </a:rPr>
              <a:t>			E-mail:	</a:t>
            </a:r>
            <a:r>
              <a:rPr lang="en-US" dirty="0" smtClean="0">
                <a:latin typeface="Times" pitchFamily="1" charset="0"/>
              </a:rPr>
              <a:t>maximilian.riegel@nsn.com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Re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Call for contributions for IEEE802.16 HET SG for session #79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Introduction of </a:t>
            </a:r>
            <a:r>
              <a:rPr lang="en-US" dirty="0" err="1" smtClean="0">
                <a:latin typeface="Times" pitchFamily="1" charset="0"/>
              </a:rPr>
              <a:t>WiMAX</a:t>
            </a:r>
            <a:r>
              <a:rPr lang="en-US" dirty="0" smtClean="0">
                <a:latin typeface="Times" pitchFamily="1" charset="0"/>
              </a:rPr>
              <a:t> networking paradigms to provide information for evaluating applicability to heterogeneous networking in IEEE802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2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5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err="1" smtClean="0">
                <a:latin typeface="Arial" pitchFamily="34" charset="0"/>
              </a:rPr>
              <a:t>WiMAX</a:t>
            </a:r>
            <a:r>
              <a:rPr lang="en-US" dirty="0" smtClean="0">
                <a:latin typeface="Arial" pitchFamily="34" charset="0"/>
              </a:rPr>
              <a:t> Networking Considerations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100" dirty="0" smtClean="0">
                <a:latin typeface="Arial" pitchFamily="34" charset="0"/>
              </a:rPr>
              <a:t>Interoperability enforced via reference points without dictating how vendors implement edges of reference points</a:t>
            </a:r>
          </a:p>
          <a:p>
            <a:pPr>
              <a:lnSpc>
                <a:spcPct val="80000"/>
              </a:lnSpc>
            </a:pPr>
            <a:r>
              <a:rPr lang="en-US" sz="2100" dirty="0" smtClean="0">
                <a:latin typeface="Arial" pitchFamily="34" charset="0"/>
              </a:rPr>
              <a:t>Introduces the notion of functional entities – which can be combined or decomposed by vendor and/or operator</a:t>
            </a:r>
          </a:p>
          <a:p>
            <a:pPr>
              <a:lnSpc>
                <a:spcPct val="80000"/>
              </a:lnSpc>
            </a:pPr>
            <a:r>
              <a:rPr lang="en-US" sz="2100" dirty="0" smtClean="0">
                <a:latin typeface="Arial" pitchFamily="34" charset="0"/>
              </a:rPr>
              <a:t>No single physical ASN or CSN topology is mandated – allowing room for vendor / operator differentiation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itchFamily="34" charset="0"/>
              </a:rPr>
              <a:t>Standardized decomposition of ASN into BS and ASN-GW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itchFamily="34" charset="0"/>
              </a:rPr>
              <a:t>CSN is fully kept opaque; no aim for standardized implementations</a:t>
            </a:r>
          </a:p>
          <a:p>
            <a:pPr>
              <a:lnSpc>
                <a:spcPct val="80000"/>
              </a:lnSpc>
            </a:pPr>
            <a:r>
              <a:rPr lang="en-US" sz="2100" dirty="0" smtClean="0">
                <a:latin typeface="Arial" pitchFamily="34" charset="0"/>
              </a:rPr>
              <a:t>Mobility is mainly achieved by ASN anchored MM (R6, R4)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itchFamily="34" charset="0"/>
              </a:rPr>
              <a:t>R3 mobility (MIP) is used for path optimization, network sharing and wide-area </a:t>
            </a:r>
            <a:r>
              <a:rPr lang="en-US" sz="2000" dirty="0" err="1" smtClean="0">
                <a:latin typeface="Arial" pitchFamily="34" charset="0"/>
              </a:rPr>
              <a:t>nomadicity</a:t>
            </a:r>
            <a:r>
              <a:rPr lang="en-US" sz="2000" dirty="0" smtClean="0">
                <a:latin typeface="Arial" pitchFamily="34" charset="0"/>
              </a:rPr>
              <a:t>, but not for seamless handover.</a:t>
            </a:r>
          </a:p>
          <a:p>
            <a:pPr>
              <a:lnSpc>
                <a:spcPct val="80000"/>
              </a:lnSpc>
            </a:pPr>
            <a:r>
              <a:rPr lang="en-US" sz="2100" dirty="0" smtClean="0">
                <a:latin typeface="Arial" pitchFamily="34" charset="0"/>
              </a:rPr>
              <a:t>AAA and Roaming is based on IETF EAP supporting any kind of ‘credentials’ (Password, Certificate, SIM &amp; U-SIM)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Text Box 2"/>
          <p:cNvSpPr txBox="1">
            <a:spLocks noChangeArrowheads="1"/>
          </p:cNvSpPr>
          <p:nvPr/>
        </p:nvSpPr>
        <p:spPr bwMode="auto">
          <a:xfrm>
            <a:off x="2906713" y="189865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600" b="1" dirty="0">
                <a:solidFill>
                  <a:srgbClr val="002B5D"/>
                </a:solidFill>
                <a:latin typeface="Arial" pitchFamily="34" charset="0"/>
                <a:cs typeface="Arial" pitchFamily="34" charset="0"/>
              </a:rPr>
              <a:t>R6</a:t>
            </a:r>
          </a:p>
        </p:txBody>
      </p:sp>
      <p:sp>
        <p:nvSpPr>
          <p:cNvPr id="296963" name="Line 3"/>
          <p:cNvSpPr>
            <a:spLocks noChangeShapeType="1"/>
          </p:cNvSpPr>
          <p:nvPr/>
        </p:nvSpPr>
        <p:spPr bwMode="auto">
          <a:xfrm>
            <a:off x="4286250" y="4038600"/>
            <a:ext cx="1778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64" name="Line 4"/>
          <p:cNvSpPr>
            <a:spLocks noChangeShapeType="1"/>
          </p:cNvSpPr>
          <p:nvPr/>
        </p:nvSpPr>
        <p:spPr bwMode="auto">
          <a:xfrm flipV="1">
            <a:off x="6327775" y="2289175"/>
            <a:ext cx="942975" cy="112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2" name="Rectangle 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Anchoring of the Customer/Terminal in the CSN</a:t>
            </a:r>
            <a:endParaRPr lang="en-US" dirty="0"/>
          </a:p>
        </p:txBody>
      </p:sp>
      <p:sp>
        <p:nvSpPr>
          <p:cNvPr id="297023" name="Rectangle 63"/>
          <p:cNvSpPr>
            <a:spLocks noGrp="1" noChangeArrowheads="1"/>
          </p:cNvSpPr>
          <p:nvPr>
            <p:ph idx="1"/>
          </p:nvPr>
        </p:nvSpPr>
        <p:spPr>
          <a:xfrm>
            <a:off x="457200" y="4572000"/>
            <a:ext cx="82296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All user traffic is tunneled between MS and CSN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802.16 Convergence </a:t>
            </a:r>
            <a:r>
              <a:rPr lang="en-US" dirty="0" err="1"/>
              <a:t>Sublayer</a:t>
            </a:r>
            <a:r>
              <a:rPr lang="en-US" dirty="0"/>
              <a:t> (CS) provides tunneling over the air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GRE tunneling is applied in the ASN when R6 is exposed</a:t>
            </a:r>
          </a:p>
          <a:p>
            <a:pPr lvl="1"/>
            <a:r>
              <a:rPr lang="en-US" dirty="0" smtClean="0"/>
              <a:t>Either MIP tunneling or other generic tunnels in the case of Simple IP networks are used on R3</a:t>
            </a:r>
            <a:endParaRPr lang="en-US" dirty="0"/>
          </a:p>
        </p:txBody>
      </p:sp>
      <p:sp>
        <p:nvSpPr>
          <p:cNvPr id="296967" name="Rectangle 7"/>
          <p:cNvSpPr>
            <a:spLocks noChangeArrowheads="1"/>
          </p:cNvSpPr>
          <p:nvPr/>
        </p:nvSpPr>
        <p:spPr bwMode="auto">
          <a:xfrm>
            <a:off x="501650" y="2100263"/>
            <a:ext cx="6858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MS</a:t>
            </a:r>
            <a:endParaRPr lang="en-US" sz="24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graphicFrame>
        <p:nvGraphicFramePr>
          <p:cNvPr id="296968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7038975" y="2611438"/>
          <a:ext cx="1223963" cy="658812"/>
        </p:xfrm>
        <a:graphic>
          <a:graphicData uri="http://schemas.openxmlformats.org/presentationml/2006/ole">
            <p:oleObj spid="_x0000_s57346" name="Clip" r:id="rId3" imgW="5759280" imgH="3222360" progId="">
              <p:embed/>
            </p:oleObj>
          </a:graphicData>
        </a:graphic>
      </p:graphicFrame>
      <p:sp>
        <p:nvSpPr>
          <p:cNvPr id="296969" name="Text Box 9"/>
          <p:cNvSpPr txBox="1">
            <a:spLocks noChangeArrowheads="1"/>
          </p:cNvSpPr>
          <p:nvPr/>
        </p:nvSpPr>
        <p:spPr bwMode="auto">
          <a:xfrm>
            <a:off x="7315200" y="2743200"/>
            <a:ext cx="7056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Tx/>
            </a:pPr>
            <a:r>
              <a:rPr lang="en-US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Internet</a:t>
            </a:r>
          </a:p>
        </p:txBody>
      </p:sp>
      <p:sp>
        <p:nvSpPr>
          <p:cNvPr id="296970" name="Rectangle 10"/>
          <p:cNvSpPr>
            <a:spLocks noChangeArrowheads="1"/>
          </p:cNvSpPr>
          <p:nvPr/>
        </p:nvSpPr>
        <p:spPr bwMode="auto">
          <a:xfrm>
            <a:off x="7267575" y="1974850"/>
            <a:ext cx="685800" cy="50323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CSN</a:t>
            </a:r>
            <a:endParaRPr lang="en-US" sz="240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71" name="Line 11"/>
          <p:cNvSpPr>
            <a:spLocks noChangeShapeType="1"/>
          </p:cNvSpPr>
          <p:nvPr/>
        </p:nvSpPr>
        <p:spPr bwMode="auto">
          <a:xfrm>
            <a:off x="6369050" y="2481263"/>
            <a:ext cx="76835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972" name="Line 12"/>
          <p:cNvSpPr>
            <a:spLocks noChangeShapeType="1"/>
          </p:cNvSpPr>
          <p:nvPr/>
        </p:nvSpPr>
        <p:spPr bwMode="auto">
          <a:xfrm>
            <a:off x="7662863" y="24780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973" name="Line 13"/>
          <p:cNvSpPr>
            <a:spLocks noChangeShapeType="1"/>
          </p:cNvSpPr>
          <p:nvPr/>
        </p:nvSpPr>
        <p:spPr bwMode="auto">
          <a:xfrm flipV="1">
            <a:off x="1150938" y="2424113"/>
            <a:ext cx="720725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974" name="Line 14"/>
          <p:cNvSpPr>
            <a:spLocks noChangeShapeType="1"/>
          </p:cNvSpPr>
          <p:nvPr/>
        </p:nvSpPr>
        <p:spPr bwMode="auto">
          <a:xfrm>
            <a:off x="2036763" y="4038600"/>
            <a:ext cx="2303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5" name="Line 15"/>
          <p:cNvSpPr>
            <a:spLocks noChangeShapeType="1"/>
          </p:cNvSpPr>
          <p:nvPr/>
        </p:nvSpPr>
        <p:spPr bwMode="auto">
          <a:xfrm flipV="1">
            <a:off x="577850" y="4024313"/>
            <a:ext cx="1447800" cy="0"/>
          </a:xfrm>
          <a:prstGeom prst="line">
            <a:avLst/>
          </a:prstGeom>
          <a:noFill/>
          <a:ln w="57150">
            <a:solidFill>
              <a:srgbClr val="CCCC00"/>
            </a:solidFill>
            <a:prstDash val="sysDot"/>
            <a:round/>
            <a:headEnd/>
            <a:tailEnd/>
          </a:ln>
          <a:effectLst/>
        </p:spPr>
        <p:txBody>
          <a:bodyPr lIns="0" tIns="0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6" name="Rectangle 16"/>
          <p:cNvSpPr>
            <a:spLocks noChangeArrowheads="1"/>
          </p:cNvSpPr>
          <p:nvPr/>
        </p:nvSpPr>
        <p:spPr bwMode="auto">
          <a:xfrm>
            <a:off x="2051050" y="3606800"/>
            <a:ext cx="431800" cy="14446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GRE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77" name="Rectangle 17"/>
          <p:cNvSpPr>
            <a:spLocks noChangeArrowheads="1"/>
          </p:cNvSpPr>
          <p:nvPr/>
        </p:nvSpPr>
        <p:spPr bwMode="auto">
          <a:xfrm>
            <a:off x="2051050" y="3894138"/>
            <a:ext cx="431800" cy="1444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LNK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78" name="Rectangle 18"/>
          <p:cNvSpPr>
            <a:spLocks noChangeArrowheads="1"/>
          </p:cNvSpPr>
          <p:nvPr/>
        </p:nvSpPr>
        <p:spPr bwMode="auto">
          <a:xfrm>
            <a:off x="596900" y="3894138"/>
            <a:ext cx="431800" cy="144462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PHY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79" name="Rectangle 19"/>
          <p:cNvSpPr>
            <a:spLocks noChangeArrowheads="1"/>
          </p:cNvSpPr>
          <p:nvPr/>
        </p:nvSpPr>
        <p:spPr bwMode="auto">
          <a:xfrm>
            <a:off x="4286250" y="3894138"/>
            <a:ext cx="431800" cy="1444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LNK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80" name="Rectangle 20"/>
          <p:cNvSpPr>
            <a:spLocks noChangeArrowheads="1"/>
          </p:cNvSpPr>
          <p:nvPr/>
        </p:nvSpPr>
        <p:spPr bwMode="auto">
          <a:xfrm>
            <a:off x="3854450" y="3894138"/>
            <a:ext cx="431800" cy="1444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LNK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81" name="Rectangle 21"/>
          <p:cNvSpPr>
            <a:spLocks noChangeArrowheads="1"/>
          </p:cNvSpPr>
          <p:nvPr/>
        </p:nvSpPr>
        <p:spPr bwMode="auto">
          <a:xfrm>
            <a:off x="3854450" y="3606800"/>
            <a:ext cx="431800" cy="14446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GRE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82" name="Rectangle 22"/>
          <p:cNvSpPr>
            <a:spLocks noChangeArrowheads="1"/>
          </p:cNvSpPr>
          <p:nvPr/>
        </p:nvSpPr>
        <p:spPr bwMode="auto">
          <a:xfrm>
            <a:off x="2051050" y="3751263"/>
            <a:ext cx="431800" cy="1444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IP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83" name="Rectangle 23"/>
          <p:cNvSpPr>
            <a:spLocks noChangeArrowheads="1"/>
          </p:cNvSpPr>
          <p:nvPr/>
        </p:nvSpPr>
        <p:spPr bwMode="auto">
          <a:xfrm>
            <a:off x="3854450" y="3751263"/>
            <a:ext cx="431800" cy="1444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IP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84" name="Rectangle 24"/>
          <p:cNvSpPr>
            <a:spLocks noChangeArrowheads="1"/>
          </p:cNvSpPr>
          <p:nvPr/>
        </p:nvSpPr>
        <p:spPr bwMode="auto">
          <a:xfrm>
            <a:off x="4286250" y="3749675"/>
            <a:ext cx="431800" cy="14446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IP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85" name="Rectangle 25"/>
          <p:cNvSpPr>
            <a:spLocks noChangeArrowheads="1"/>
          </p:cNvSpPr>
          <p:nvPr/>
        </p:nvSpPr>
        <p:spPr bwMode="auto">
          <a:xfrm>
            <a:off x="1619250" y="3751263"/>
            <a:ext cx="431800" cy="144462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MAC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86" name="Rectangle 26"/>
          <p:cNvSpPr>
            <a:spLocks noChangeArrowheads="1"/>
          </p:cNvSpPr>
          <p:nvPr/>
        </p:nvSpPr>
        <p:spPr bwMode="auto">
          <a:xfrm>
            <a:off x="1619250" y="3894138"/>
            <a:ext cx="431800" cy="144462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PHY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87" name="Line 27"/>
          <p:cNvSpPr>
            <a:spLocks noChangeShapeType="1"/>
          </p:cNvSpPr>
          <p:nvPr/>
        </p:nvSpPr>
        <p:spPr bwMode="auto">
          <a:xfrm>
            <a:off x="6038850" y="3751263"/>
            <a:ext cx="19081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8" name="Rectangle 28"/>
          <p:cNvSpPr>
            <a:spLocks noChangeArrowheads="1"/>
          </p:cNvSpPr>
          <p:nvPr/>
        </p:nvSpPr>
        <p:spPr bwMode="auto">
          <a:xfrm>
            <a:off x="2482850" y="3602038"/>
            <a:ext cx="1371600" cy="152400"/>
          </a:xfrm>
          <a:prstGeom prst="rect">
            <a:avLst/>
          </a:prstGeom>
          <a:pattFill prst="lgCheck">
            <a:fgClr>
              <a:srgbClr val="CCFF99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spcBef>
                <a:spcPct val="0"/>
              </a:spcBef>
              <a:spcAft>
                <a:spcPct val="0"/>
              </a:spcAft>
              <a:buClrTx/>
            </a:pPr>
            <a:r>
              <a:rPr lang="de-DE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Tunnel</a:t>
            </a:r>
            <a:endParaRPr lang="en-US" sz="12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89" name="Rectangle 29"/>
          <p:cNvSpPr>
            <a:spLocks noChangeArrowheads="1"/>
          </p:cNvSpPr>
          <p:nvPr/>
        </p:nvSpPr>
        <p:spPr bwMode="auto">
          <a:xfrm>
            <a:off x="5607050" y="3894138"/>
            <a:ext cx="431800" cy="1444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LNK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90" name="Rectangle 30"/>
          <p:cNvSpPr>
            <a:spLocks noChangeArrowheads="1"/>
          </p:cNvSpPr>
          <p:nvPr/>
        </p:nvSpPr>
        <p:spPr bwMode="auto">
          <a:xfrm>
            <a:off x="5607050" y="3459163"/>
            <a:ext cx="431800" cy="1444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IP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91" name="Rectangle 31"/>
          <p:cNvSpPr>
            <a:spLocks noChangeArrowheads="1"/>
          </p:cNvSpPr>
          <p:nvPr/>
        </p:nvSpPr>
        <p:spPr bwMode="auto">
          <a:xfrm>
            <a:off x="6038850" y="3462338"/>
            <a:ext cx="431800" cy="1444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IP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92" name="Rectangle 32"/>
          <p:cNvSpPr>
            <a:spLocks noChangeArrowheads="1"/>
          </p:cNvSpPr>
          <p:nvPr/>
        </p:nvSpPr>
        <p:spPr bwMode="auto">
          <a:xfrm>
            <a:off x="5607050" y="3751263"/>
            <a:ext cx="431800" cy="1444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IP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93" name="Rectangle 33"/>
          <p:cNvSpPr>
            <a:spLocks noChangeArrowheads="1"/>
          </p:cNvSpPr>
          <p:nvPr/>
        </p:nvSpPr>
        <p:spPr bwMode="auto">
          <a:xfrm>
            <a:off x="596900" y="3462338"/>
            <a:ext cx="431800" cy="1444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IP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94" name="Rectangle 34"/>
          <p:cNvSpPr>
            <a:spLocks noChangeArrowheads="1"/>
          </p:cNvSpPr>
          <p:nvPr/>
        </p:nvSpPr>
        <p:spPr bwMode="auto">
          <a:xfrm>
            <a:off x="6038850" y="3606800"/>
            <a:ext cx="431800" cy="14446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LNK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95" name="Rectangle 35"/>
          <p:cNvSpPr>
            <a:spLocks noChangeArrowheads="1"/>
          </p:cNvSpPr>
          <p:nvPr/>
        </p:nvSpPr>
        <p:spPr bwMode="auto">
          <a:xfrm>
            <a:off x="7508875" y="3609975"/>
            <a:ext cx="431800" cy="14446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LNK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96" name="Rectangle 36"/>
          <p:cNvSpPr>
            <a:spLocks noChangeArrowheads="1"/>
          </p:cNvSpPr>
          <p:nvPr/>
        </p:nvSpPr>
        <p:spPr bwMode="auto">
          <a:xfrm>
            <a:off x="7508875" y="3465513"/>
            <a:ext cx="431800" cy="1444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IP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6997" name="Line 37"/>
          <p:cNvSpPr>
            <a:spLocks noChangeShapeType="1"/>
          </p:cNvSpPr>
          <p:nvPr/>
        </p:nvSpPr>
        <p:spPr bwMode="auto">
          <a:xfrm>
            <a:off x="1460500" y="225901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/>
          </a:p>
        </p:txBody>
      </p:sp>
      <p:sp>
        <p:nvSpPr>
          <p:cNvPr id="296998" name="Text Box 38"/>
          <p:cNvSpPr txBox="1">
            <a:spLocks noChangeArrowheads="1"/>
          </p:cNvSpPr>
          <p:nvPr/>
        </p:nvSpPr>
        <p:spPr bwMode="auto">
          <a:xfrm>
            <a:off x="1244600" y="1881188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600" b="1" dirty="0">
                <a:solidFill>
                  <a:srgbClr val="002B5D"/>
                </a:solidFill>
                <a:latin typeface="Arial" pitchFamily="34" charset="0"/>
                <a:cs typeface="Arial" pitchFamily="34" charset="0"/>
              </a:rPr>
              <a:t>R1</a:t>
            </a:r>
          </a:p>
        </p:txBody>
      </p:sp>
      <p:sp>
        <p:nvSpPr>
          <p:cNvPr id="296999" name="Line 39"/>
          <p:cNvSpPr>
            <a:spLocks noChangeShapeType="1"/>
          </p:cNvSpPr>
          <p:nvPr/>
        </p:nvSpPr>
        <p:spPr bwMode="auto">
          <a:xfrm>
            <a:off x="6923088" y="21986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/>
          </a:p>
        </p:txBody>
      </p:sp>
      <p:sp>
        <p:nvSpPr>
          <p:cNvPr id="297000" name="Text Box 40"/>
          <p:cNvSpPr txBox="1">
            <a:spLocks noChangeArrowheads="1"/>
          </p:cNvSpPr>
          <p:nvPr/>
        </p:nvSpPr>
        <p:spPr bwMode="auto">
          <a:xfrm>
            <a:off x="4845050" y="189865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600" b="1">
                <a:solidFill>
                  <a:srgbClr val="002B5D"/>
                </a:solidFill>
                <a:latin typeface="Arial" pitchFamily="34" charset="0"/>
                <a:cs typeface="Arial" pitchFamily="34" charset="0"/>
              </a:rPr>
              <a:t>R3</a:t>
            </a:r>
          </a:p>
        </p:txBody>
      </p:sp>
      <p:sp>
        <p:nvSpPr>
          <p:cNvPr id="297001" name="Text Box 41"/>
          <p:cNvSpPr txBox="1">
            <a:spLocks noChangeArrowheads="1"/>
          </p:cNvSpPr>
          <p:nvPr/>
        </p:nvSpPr>
        <p:spPr bwMode="auto">
          <a:xfrm>
            <a:off x="6732588" y="1928813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600" b="1">
                <a:solidFill>
                  <a:srgbClr val="002B5D"/>
                </a:solidFill>
                <a:latin typeface="Arial" pitchFamily="34" charset="0"/>
                <a:cs typeface="Arial" pitchFamily="34" charset="0"/>
              </a:rPr>
              <a:t>R5</a:t>
            </a:r>
          </a:p>
        </p:txBody>
      </p:sp>
      <p:sp>
        <p:nvSpPr>
          <p:cNvPr id="297002" name="Rectangle 42"/>
          <p:cNvSpPr>
            <a:spLocks noChangeArrowheads="1"/>
          </p:cNvSpPr>
          <p:nvPr/>
        </p:nvSpPr>
        <p:spPr bwMode="auto">
          <a:xfrm>
            <a:off x="3722688" y="2028825"/>
            <a:ext cx="835025" cy="73342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ASN</a:t>
            </a:r>
            <a:br>
              <a:rPr lang="en-US" sz="200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US" sz="2000">
                <a:latin typeface="Arial" pitchFamily="34" charset="0"/>
                <a:ea typeface="ＭＳ Ｐゴシック" pitchFamily="34" charset="-128"/>
                <a:cs typeface="Arial" pitchFamily="34" charset="0"/>
              </a:rPr>
              <a:t>GW</a:t>
            </a:r>
            <a:endParaRPr lang="en-US" sz="240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7003" name="Rectangle 43"/>
          <p:cNvSpPr>
            <a:spLocks noChangeArrowheads="1"/>
          </p:cNvSpPr>
          <p:nvPr/>
        </p:nvSpPr>
        <p:spPr bwMode="auto">
          <a:xfrm>
            <a:off x="1797050" y="2100263"/>
            <a:ext cx="685800" cy="609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>
                <a:latin typeface="Arial" pitchFamily="34" charset="0"/>
                <a:ea typeface="ＭＳ Ｐゴシック" pitchFamily="34" charset="-128"/>
                <a:cs typeface="Arial" pitchFamily="34" charset="0"/>
              </a:rPr>
              <a:t>BS</a:t>
            </a:r>
            <a:endParaRPr lang="en-US" sz="240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7004" name="AutoShape 44"/>
          <p:cNvSpPr>
            <a:spLocks noChangeArrowheads="1"/>
          </p:cNvSpPr>
          <p:nvPr/>
        </p:nvSpPr>
        <p:spPr bwMode="auto">
          <a:xfrm>
            <a:off x="1720850" y="1754188"/>
            <a:ext cx="2908300" cy="1296987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lIns="0" tIns="0" rIns="0" bIns="0" anchor="b" anchorCtr="1"/>
          <a:lstStyle/>
          <a:p>
            <a:pPr algn="ctr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>
                <a:latin typeface="Arial" pitchFamily="34" charset="0"/>
                <a:ea typeface="ＭＳ Ｐゴシック" pitchFamily="34" charset="-128"/>
                <a:cs typeface="Arial" pitchFamily="34" charset="0"/>
              </a:rPr>
              <a:t>ASN</a:t>
            </a:r>
            <a:endParaRPr lang="en-US" sz="240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7005" name="Rectangle 45"/>
          <p:cNvSpPr>
            <a:spLocks noChangeArrowheads="1"/>
          </p:cNvSpPr>
          <p:nvPr/>
        </p:nvSpPr>
        <p:spPr bwMode="auto">
          <a:xfrm>
            <a:off x="5565775" y="2022475"/>
            <a:ext cx="803275" cy="73977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>
                <a:latin typeface="Arial" pitchFamily="34" charset="0"/>
                <a:ea typeface="ＭＳ Ｐゴシック" pitchFamily="34" charset="-128"/>
                <a:cs typeface="Arial" pitchFamily="34" charset="0"/>
              </a:rPr>
              <a:t>CSN</a:t>
            </a:r>
            <a:endParaRPr lang="en-US" sz="240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7006" name="Rectangle 46"/>
          <p:cNvSpPr>
            <a:spLocks noChangeArrowheads="1"/>
          </p:cNvSpPr>
          <p:nvPr/>
        </p:nvSpPr>
        <p:spPr bwMode="auto">
          <a:xfrm>
            <a:off x="596900" y="3751263"/>
            <a:ext cx="431800" cy="144462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MAC</a:t>
            </a:r>
            <a:endParaRPr lang="en-US" sz="1200" b="1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7007" name="Rectangle 47"/>
          <p:cNvSpPr>
            <a:spLocks noChangeArrowheads="1"/>
          </p:cNvSpPr>
          <p:nvPr/>
        </p:nvSpPr>
        <p:spPr bwMode="auto">
          <a:xfrm>
            <a:off x="1619250" y="3606800"/>
            <a:ext cx="431800" cy="144463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CS</a:t>
            </a:r>
            <a:endParaRPr lang="en-US" sz="1200" b="1">
              <a:solidFill>
                <a:srgbClr val="FF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7008" name="Rectangle 48"/>
          <p:cNvSpPr>
            <a:spLocks noChangeArrowheads="1"/>
          </p:cNvSpPr>
          <p:nvPr/>
        </p:nvSpPr>
        <p:spPr bwMode="auto">
          <a:xfrm>
            <a:off x="596900" y="3606800"/>
            <a:ext cx="431800" cy="144463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>
                <a:solidFill>
                  <a:srgbClr val="FF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CS</a:t>
            </a:r>
            <a:endParaRPr lang="en-US" sz="1200" b="1">
              <a:solidFill>
                <a:srgbClr val="FF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7009" name="Rectangle 49"/>
          <p:cNvSpPr>
            <a:spLocks noChangeArrowheads="1"/>
          </p:cNvSpPr>
          <p:nvPr/>
        </p:nvSpPr>
        <p:spPr bwMode="auto">
          <a:xfrm>
            <a:off x="4289425" y="3606800"/>
            <a:ext cx="431800" cy="14446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 dirty="0" smtClean="0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XXX</a:t>
            </a:r>
            <a:endParaRPr lang="en-US" sz="1200" b="1" dirty="0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7010" name="Rectangle 50"/>
          <p:cNvSpPr>
            <a:spLocks noChangeArrowheads="1"/>
          </p:cNvSpPr>
          <p:nvPr/>
        </p:nvSpPr>
        <p:spPr bwMode="auto">
          <a:xfrm>
            <a:off x="5607050" y="3606800"/>
            <a:ext cx="431800" cy="14446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de-DE" sz="1200" b="1" dirty="0" smtClean="0">
                <a:solidFill>
                  <a:srgbClr val="002B5D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XXX</a:t>
            </a:r>
            <a:endParaRPr lang="en-US" sz="1200" b="1" dirty="0">
              <a:solidFill>
                <a:srgbClr val="002B5D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7011" name="Rectangle 51"/>
          <p:cNvSpPr>
            <a:spLocks noChangeArrowheads="1"/>
          </p:cNvSpPr>
          <p:nvPr/>
        </p:nvSpPr>
        <p:spPr bwMode="auto">
          <a:xfrm>
            <a:off x="4719638" y="3603625"/>
            <a:ext cx="889000" cy="152400"/>
          </a:xfrm>
          <a:prstGeom prst="rect">
            <a:avLst/>
          </a:prstGeom>
          <a:pattFill prst="lgCheck">
            <a:fgClr>
              <a:srgbClr val="CCFF99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 anchorCtr="1"/>
          <a:lstStyle/>
          <a:p>
            <a:pPr algn="ctr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200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Tunnel</a:t>
            </a:r>
            <a:endParaRPr lang="en-US" sz="1200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7012" name="Line 52"/>
          <p:cNvSpPr>
            <a:spLocks noChangeShapeType="1"/>
          </p:cNvSpPr>
          <p:nvPr/>
        </p:nvSpPr>
        <p:spPr bwMode="auto">
          <a:xfrm>
            <a:off x="1047750" y="3535363"/>
            <a:ext cx="4537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lIns="0" tIns="0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3" name="Text Box 53"/>
          <p:cNvSpPr txBox="1">
            <a:spLocks noChangeArrowheads="1"/>
          </p:cNvSpPr>
          <p:nvPr/>
        </p:nvSpPr>
        <p:spPr bwMode="auto">
          <a:xfrm>
            <a:off x="1019175" y="3962400"/>
            <a:ext cx="6302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>
            <a:spAutoFit/>
          </a:bodyPr>
          <a:lstStyle/>
          <a:p>
            <a:pPr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600" b="1">
                <a:solidFill>
                  <a:srgbClr val="002B5D"/>
                </a:solidFill>
              </a:rPr>
              <a:t>802.16</a:t>
            </a:r>
          </a:p>
        </p:txBody>
      </p:sp>
      <p:sp>
        <p:nvSpPr>
          <p:cNvPr id="297014" name="AutoShape 54"/>
          <p:cNvSpPr>
            <a:spLocks noChangeArrowheads="1"/>
          </p:cNvSpPr>
          <p:nvPr/>
        </p:nvSpPr>
        <p:spPr bwMode="auto">
          <a:xfrm rot="5400000">
            <a:off x="2974181" y="1681957"/>
            <a:ext cx="225425" cy="1439862"/>
          </a:xfrm>
          <a:prstGeom prst="can">
            <a:avLst>
              <a:gd name="adj" fmla="val 29571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297015" name="AutoShape 55"/>
          <p:cNvSpPr>
            <a:spLocks noChangeArrowheads="1"/>
          </p:cNvSpPr>
          <p:nvPr/>
        </p:nvSpPr>
        <p:spPr bwMode="auto">
          <a:xfrm rot="5400000">
            <a:off x="4954587" y="1862138"/>
            <a:ext cx="225425" cy="1079500"/>
          </a:xfrm>
          <a:prstGeom prst="can">
            <a:avLst>
              <a:gd name="adj" fmla="val 33078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297016" name="Line 56"/>
          <p:cNvSpPr>
            <a:spLocks noChangeShapeType="1"/>
          </p:cNvSpPr>
          <p:nvPr/>
        </p:nvSpPr>
        <p:spPr bwMode="auto">
          <a:xfrm>
            <a:off x="3086100" y="2198688"/>
            <a:ext cx="0" cy="404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7" name="Line 57"/>
          <p:cNvSpPr>
            <a:spLocks noChangeShapeType="1"/>
          </p:cNvSpPr>
          <p:nvPr/>
        </p:nvSpPr>
        <p:spPr bwMode="auto">
          <a:xfrm>
            <a:off x="5021263" y="2198688"/>
            <a:ext cx="0" cy="404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8" name="Line 58"/>
          <p:cNvSpPr>
            <a:spLocks noChangeShapeType="1"/>
          </p:cNvSpPr>
          <p:nvPr/>
        </p:nvSpPr>
        <p:spPr bwMode="auto">
          <a:xfrm>
            <a:off x="3771900" y="2405063"/>
            <a:ext cx="79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9" name="Line 59"/>
          <p:cNvSpPr>
            <a:spLocks noChangeShapeType="1"/>
          </p:cNvSpPr>
          <p:nvPr/>
        </p:nvSpPr>
        <p:spPr bwMode="auto">
          <a:xfrm>
            <a:off x="2322513" y="2414588"/>
            <a:ext cx="34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0" name="Line 60"/>
          <p:cNvSpPr>
            <a:spLocks noChangeShapeType="1"/>
          </p:cNvSpPr>
          <p:nvPr/>
        </p:nvSpPr>
        <p:spPr bwMode="auto">
          <a:xfrm>
            <a:off x="5562600" y="2405063"/>
            <a:ext cx="79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1" name="Line 61"/>
          <p:cNvSpPr>
            <a:spLocks noChangeShapeType="1"/>
          </p:cNvSpPr>
          <p:nvPr/>
        </p:nvSpPr>
        <p:spPr bwMode="auto">
          <a:xfrm>
            <a:off x="4481513" y="2414588"/>
            <a:ext cx="34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Main Control Plane Functions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mtClean="0"/>
              <a:t>Network entry discovery and selection</a:t>
            </a:r>
          </a:p>
          <a:p>
            <a:pPr lvl="1"/>
            <a:r>
              <a:rPr lang="en-US" smtClean="0"/>
              <a:t>MS scans and detects available WiMAX access; NAP selection</a:t>
            </a:r>
          </a:p>
          <a:p>
            <a:r>
              <a:rPr lang="en-US" smtClean="0"/>
              <a:t>Authentication, Authorization and Accounting (AAA)</a:t>
            </a:r>
          </a:p>
          <a:p>
            <a:pPr lvl="1"/>
            <a:r>
              <a:rPr lang="en-US" smtClean="0"/>
              <a:t>Network access authentication and authorization based on the home CSN‘s subscriber profile; accounting procedures</a:t>
            </a:r>
          </a:p>
          <a:p>
            <a:r>
              <a:rPr lang="en-US" smtClean="0"/>
              <a:t>Network entry and exit</a:t>
            </a:r>
          </a:p>
          <a:p>
            <a:pPr lvl="1"/>
            <a:r>
              <a:rPr lang="en-US" smtClean="0"/>
              <a:t>Procedures for establishing initial connectivity with a WiMAX network and leaving the network gracefully.</a:t>
            </a:r>
          </a:p>
          <a:p>
            <a:r>
              <a:rPr lang="en-US" smtClean="0"/>
              <a:t>IP addressing</a:t>
            </a:r>
          </a:p>
          <a:p>
            <a:pPr lvl="1"/>
            <a:r>
              <a:rPr lang="en-US" smtClean="0"/>
              <a:t>Assignment of IP address to MS via DHCP, MIP/AAA or stateless autoconfiguration for IPv6.</a:t>
            </a:r>
          </a:p>
          <a:p>
            <a:r>
              <a:rPr lang="en-US" smtClean="0"/>
              <a:t>Security</a:t>
            </a:r>
          </a:p>
          <a:p>
            <a:pPr lvl="1"/>
            <a:r>
              <a:rPr lang="en-US" smtClean="0"/>
              <a:t>Distribution of keying material within the ASN and CSN; reference point protection; control of air interface security</a:t>
            </a:r>
            <a:br>
              <a:rPr lang="en-US" smtClean="0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Control Plane Functions (2)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err="1" smtClean="0"/>
              <a:t>QoS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Service Flow Management</a:t>
            </a:r>
          </a:p>
          <a:p>
            <a:pPr lvl="1"/>
            <a:r>
              <a:rPr lang="de-DE" dirty="0" err="1" smtClean="0"/>
              <a:t>Creation</a:t>
            </a:r>
            <a:r>
              <a:rPr lang="de-DE" dirty="0" smtClean="0"/>
              <a:t>, </a:t>
            </a:r>
            <a:r>
              <a:rPr lang="de-DE" dirty="0" err="1" smtClean="0"/>
              <a:t>modification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deletion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service</a:t>
            </a:r>
            <a:r>
              <a:rPr lang="de-DE" dirty="0" smtClean="0"/>
              <a:t> </a:t>
            </a:r>
            <a:r>
              <a:rPr lang="de-DE" dirty="0" err="1" smtClean="0"/>
              <a:t>flows</a:t>
            </a:r>
            <a:r>
              <a:rPr lang="de-DE" dirty="0" smtClean="0"/>
              <a:t>; </a:t>
            </a:r>
            <a:r>
              <a:rPr lang="de-DE" dirty="0" err="1" smtClean="0"/>
              <a:t>installation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static</a:t>
            </a:r>
            <a:r>
              <a:rPr lang="de-DE" dirty="0" smtClean="0"/>
              <a:t> </a:t>
            </a:r>
            <a:r>
              <a:rPr lang="de-DE" dirty="0" err="1" smtClean="0"/>
              <a:t>QoS</a:t>
            </a:r>
            <a:r>
              <a:rPr lang="de-DE" dirty="0" smtClean="0"/>
              <a:t> </a:t>
            </a:r>
            <a:r>
              <a:rPr lang="de-DE" dirty="0" err="1" smtClean="0"/>
              <a:t>profiles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ASN</a:t>
            </a:r>
          </a:p>
          <a:p>
            <a:r>
              <a:rPr lang="de-DE" dirty="0" smtClean="0"/>
              <a:t>ASN </a:t>
            </a:r>
            <a:r>
              <a:rPr lang="de-DE" dirty="0" err="1" smtClean="0"/>
              <a:t>anchored</a:t>
            </a:r>
            <a:r>
              <a:rPr lang="de-DE" dirty="0" smtClean="0"/>
              <a:t> </a:t>
            </a:r>
            <a:r>
              <a:rPr lang="de-DE" dirty="0" err="1" smtClean="0"/>
              <a:t>mobility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endParaRPr lang="de-DE" dirty="0" smtClean="0"/>
          </a:p>
          <a:p>
            <a:pPr lvl="1"/>
            <a:r>
              <a:rPr lang="de-DE" dirty="0" err="1" smtClean="0"/>
              <a:t>Handover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radio</a:t>
            </a:r>
            <a:r>
              <a:rPr lang="de-DE" dirty="0" smtClean="0"/>
              <a:t> link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base</a:t>
            </a:r>
            <a:r>
              <a:rPr lang="de-DE" dirty="0" smtClean="0"/>
              <a:t> </a:t>
            </a:r>
            <a:r>
              <a:rPr lang="de-DE" dirty="0" err="1" smtClean="0"/>
              <a:t>stations</a:t>
            </a:r>
            <a:r>
              <a:rPr lang="de-DE" dirty="0" smtClean="0"/>
              <a:t> </a:t>
            </a:r>
            <a:r>
              <a:rPr lang="de-DE" dirty="0" err="1" smtClean="0"/>
              <a:t>within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same ASN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ASNs</a:t>
            </a:r>
          </a:p>
          <a:p>
            <a:r>
              <a:rPr lang="de-DE" dirty="0" smtClean="0"/>
              <a:t>CSN </a:t>
            </a:r>
            <a:r>
              <a:rPr lang="de-DE" dirty="0" err="1" smtClean="0"/>
              <a:t>anchored</a:t>
            </a:r>
            <a:r>
              <a:rPr lang="de-DE" dirty="0" smtClean="0"/>
              <a:t> </a:t>
            </a:r>
            <a:r>
              <a:rPr lang="de-DE" dirty="0" err="1" smtClean="0"/>
              <a:t>mobility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endParaRPr lang="de-DE" dirty="0" smtClean="0"/>
          </a:p>
          <a:p>
            <a:pPr lvl="1"/>
            <a:r>
              <a:rPr lang="de-DE" dirty="0" smtClean="0"/>
              <a:t>Mobility </a:t>
            </a:r>
            <a:r>
              <a:rPr lang="de-DE" dirty="0" err="1" smtClean="0"/>
              <a:t>management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Proxy Mobile IP </a:t>
            </a:r>
            <a:r>
              <a:rPr lang="de-DE" dirty="0" err="1" smtClean="0"/>
              <a:t>between</a:t>
            </a:r>
            <a:r>
              <a:rPr lang="de-DE" dirty="0" smtClean="0"/>
              <a:t> ASNs </a:t>
            </a:r>
            <a:r>
              <a:rPr lang="de-DE" dirty="0" err="1" smtClean="0"/>
              <a:t>where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mobility</a:t>
            </a:r>
            <a:r>
              <a:rPr lang="de-DE" dirty="0" smtClean="0"/>
              <a:t> </a:t>
            </a:r>
            <a:r>
              <a:rPr lang="de-DE" dirty="0" err="1" smtClean="0"/>
              <a:t>anchor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CSN</a:t>
            </a:r>
          </a:p>
          <a:p>
            <a:r>
              <a:rPr lang="de-DE" dirty="0" smtClean="0"/>
              <a:t>Radio </a:t>
            </a:r>
            <a:r>
              <a:rPr lang="de-DE" dirty="0" err="1" smtClean="0"/>
              <a:t>Resource</a:t>
            </a:r>
            <a:r>
              <a:rPr lang="de-DE" dirty="0" smtClean="0"/>
              <a:t> Management</a:t>
            </a:r>
          </a:p>
          <a:p>
            <a:pPr lvl="1"/>
            <a:r>
              <a:rPr lang="de-DE" dirty="0" smtClean="0"/>
              <a:t>Support </a:t>
            </a:r>
            <a:r>
              <a:rPr lang="de-DE" dirty="0" err="1" smtClean="0"/>
              <a:t>function</a:t>
            </a:r>
            <a:r>
              <a:rPr lang="de-DE" dirty="0" smtClean="0"/>
              <a:t> </a:t>
            </a:r>
            <a:r>
              <a:rPr lang="de-DE" dirty="0" err="1" smtClean="0"/>
              <a:t>within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ASN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increase</a:t>
            </a:r>
            <a:r>
              <a:rPr lang="de-DE" dirty="0" smtClean="0"/>
              <a:t> </a:t>
            </a:r>
            <a:r>
              <a:rPr lang="de-DE" dirty="0" err="1" smtClean="0"/>
              <a:t>deployment</a:t>
            </a:r>
            <a:r>
              <a:rPr lang="de-DE" dirty="0" smtClean="0"/>
              <a:t> </a:t>
            </a:r>
            <a:r>
              <a:rPr lang="de-DE" dirty="0" err="1" smtClean="0"/>
              <a:t>efficiency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 </a:t>
            </a:r>
            <a:r>
              <a:rPr lang="de-DE" dirty="0" err="1" smtClean="0"/>
              <a:t>radio</a:t>
            </a:r>
            <a:r>
              <a:rPr lang="de-DE" dirty="0" smtClean="0"/>
              <a:t> </a:t>
            </a:r>
            <a:r>
              <a:rPr lang="de-DE" dirty="0" err="1" smtClean="0"/>
              <a:t>resources</a:t>
            </a:r>
            <a:endParaRPr lang="de-DE" dirty="0" smtClean="0"/>
          </a:p>
          <a:p>
            <a:r>
              <a:rPr lang="de-DE" dirty="0" err="1" smtClean="0"/>
              <a:t>Paging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Idle</a:t>
            </a:r>
            <a:r>
              <a:rPr lang="de-DE" dirty="0" smtClean="0"/>
              <a:t> Mode </a:t>
            </a:r>
            <a:r>
              <a:rPr lang="de-DE" dirty="0" err="1" smtClean="0"/>
              <a:t>support</a:t>
            </a:r>
            <a:endParaRPr lang="de-DE" dirty="0" smtClean="0"/>
          </a:p>
          <a:p>
            <a:pPr lvl="1"/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procedures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network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802.16 </a:t>
            </a:r>
            <a:r>
              <a:rPr lang="de-DE" dirty="0" err="1" smtClean="0"/>
              <a:t>functions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paging</a:t>
            </a:r>
            <a:r>
              <a:rPr lang="de-DE" dirty="0" smtClean="0"/>
              <a:t>, </a:t>
            </a:r>
            <a:r>
              <a:rPr lang="de-DE" dirty="0" err="1" smtClean="0"/>
              <a:t>location</a:t>
            </a:r>
            <a:r>
              <a:rPr lang="de-DE" dirty="0" smtClean="0"/>
              <a:t> update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entering</a:t>
            </a:r>
            <a:r>
              <a:rPr lang="de-DE" dirty="0" smtClean="0"/>
              <a:t>/</a:t>
            </a:r>
            <a:r>
              <a:rPr lang="de-DE" dirty="0" err="1" smtClean="0"/>
              <a:t>exiting</a:t>
            </a:r>
            <a:r>
              <a:rPr lang="de-DE" dirty="0" smtClean="0"/>
              <a:t> </a:t>
            </a:r>
            <a:r>
              <a:rPr lang="de-DE" dirty="0" err="1" smtClean="0"/>
              <a:t>idle</a:t>
            </a:r>
            <a:r>
              <a:rPr lang="de-DE" dirty="0" smtClean="0"/>
              <a:t> </a:t>
            </a:r>
            <a:r>
              <a:rPr lang="de-DE" dirty="0" err="1" smtClean="0"/>
              <a:t>mode</a:t>
            </a:r>
            <a:r>
              <a:rPr lang="de-DE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itle 2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Heterogeneous Networking with 3GPP</a:t>
            </a:r>
            <a:endParaRPr lang="en-US" dirty="0"/>
          </a:p>
        </p:txBody>
      </p:sp>
      <p:sp>
        <p:nvSpPr>
          <p:cNvPr id="184" name="Content Placeholder 183"/>
          <p:cNvSpPr>
            <a:spLocks noGrp="1"/>
          </p:cNvSpPr>
          <p:nvPr>
            <p:ph idx="1"/>
          </p:nvPr>
        </p:nvSpPr>
        <p:spPr>
          <a:xfrm>
            <a:off x="255588" y="5105400"/>
            <a:ext cx="8634412" cy="1447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3GPP standardized the EPC architecture with access to the 3GPP LTE core network through other than 3GPP radio technologies, e.g.:</a:t>
            </a:r>
          </a:p>
          <a:p>
            <a:pPr lvl="1"/>
            <a:r>
              <a:rPr lang="en-US" dirty="0" err="1" smtClean="0"/>
              <a:t>WiMAX</a:t>
            </a:r>
            <a:endParaRPr lang="en-US" dirty="0" smtClean="0"/>
          </a:p>
          <a:p>
            <a:pPr lvl="1"/>
            <a:r>
              <a:rPr lang="en-US" dirty="0" err="1" smtClean="0"/>
              <a:t>Cdma</a:t>
            </a:r>
            <a:r>
              <a:rPr lang="en-US" dirty="0" smtClean="0"/>
              <a:t> (mobile cellular networks following the 3GPP2 specifications)</a:t>
            </a:r>
          </a:p>
          <a:p>
            <a:pPr lvl="1"/>
            <a:r>
              <a:rPr lang="en-US" dirty="0" err="1" smtClean="0"/>
              <a:t>WiFi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grpSp>
        <p:nvGrpSpPr>
          <p:cNvPr id="163" name="Group 162"/>
          <p:cNvGrpSpPr/>
          <p:nvPr/>
        </p:nvGrpSpPr>
        <p:grpSpPr>
          <a:xfrm>
            <a:off x="1426027" y="1185934"/>
            <a:ext cx="5736773" cy="3767066"/>
            <a:chOff x="613610" y="1107606"/>
            <a:chExt cx="6037563" cy="3964580"/>
          </a:xfrm>
        </p:grpSpPr>
        <p:sp>
          <p:nvSpPr>
            <p:cNvPr id="38917" name="AutoShape 5"/>
            <p:cNvSpPr>
              <a:spLocks noChangeAspect="1" noChangeArrowheads="1" noTextEdit="1"/>
            </p:cNvSpPr>
            <p:nvPr/>
          </p:nvSpPr>
          <p:spPr bwMode="auto">
            <a:xfrm>
              <a:off x="615966" y="1109962"/>
              <a:ext cx="6035207" cy="39622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613610" y="1107606"/>
              <a:ext cx="32979" cy="162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20" name="Line 8"/>
            <p:cNvSpPr>
              <a:spLocks noChangeShapeType="1"/>
            </p:cNvSpPr>
            <p:nvPr/>
          </p:nvSpPr>
          <p:spPr bwMode="auto">
            <a:xfrm>
              <a:off x="3666549" y="2561050"/>
              <a:ext cx="1151919" cy="235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21" name="Freeform 9"/>
            <p:cNvSpPr>
              <a:spLocks/>
            </p:cNvSpPr>
            <p:nvPr/>
          </p:nvSpPr>
          <p:spPr bwMode="auto">
            <a:xfrm>
              <a:off x="4012831" y="2502158"/>
              <a:ext cx="131917" cy="141340"/>
            </a:xfrm>
            <a:custGeom>
              <a:avLst/>
              <a:gdLst/>
              <a:ahLst/>
              <a:cxnLst>
                <a:cxn ang="0">
                  <a:pos x="51" y="0"/>
                </a:cxn>
                <a:cxn ang="0">
                  <a:pos x="39" y="3"/>
                </a:cxn>
                <a:cxn ang="0">
                  <a:pos x="29" y="7"/>
                </a:cxn>
                <a:cxn ang="0">
                  <a:pos x="20" y="13"/>
                </a:cxn>
                <a:cxn ang="0">
                  <a:pos x="13" y="21"/>
                </a:cxn>
                <a:cxn ang="0">
                  <a:pos x="7" y="31"/>
                </a:cxn>
                <a:cxn ang="0">
                  <a:pos x="3" y="42"/>
                </a:cxn>
                <a:cxn ang="0">
                  <a:pos x="0" y="54"/>
                </a:cxn>
                <a:cxn ang="0">
                  <a:pos x="0" y="66"/>
                </a:cxn>
                <a:cxn ang="0">
                  <a:pos x="3" y="78"/>
                </a:cxn>
                <a:cxn ang="0">
                  <a:pos x="7" y="88"/>
                </a:cxn>
                <a:cxn ang="0">
                  <a:pos x="13" y="98"/>
                </a:cxn>
                <a:cxn ang="0">
                  <a:pos x="20" y="106"/>
                </a:cxn>
                <a:cxn ang="0">
                  <a:pos x="29" y="112"/>
                </a:cxn>
                <a:cxn ang="0">
                  <a:pos x="39" y="118"/>
                </a:cxn>
                <a:cxn ang="0">
                  <a:pos x="51" y="119"/>
                </a:cxn>
                <a:cxn ang="0">
                  <a:pos x="62" y="119"/>
                </a:cxn>
                <a:cxn ang="0">
                  <a:pos x="74" y="118"/>
                </a:cxn>
                <a:cxn ang="0">
                  <a:pos x="83" y="112"/>
                </a:cxn>
                <a:cxn ang="0">
                  <a:pos x="92" y="106"/>
                </a:cxn>
                <a:cxn ang="0">
                  <a:pos x="99" y="98"/>
                </a:cxn>
                <a:cxn ang="0">
                  <a:pos x="106" y="88"/>
                </a:cxn>
                <a:cxn ang="0">
                  <a:pos x="110" y="78"/>
                </a:cxn>
                <a:cxn ang="0">
                  <a:pos x="112" y="66"/>
                </a:cxn>
                <a:cxn ang="0">
                  <a:pos x="112" y="54"/>
                </a:cxn>
                <a:cxn ang="0">
                  <a:pos x="110" y="42"/>
                </a:cxn>
                <a:cxn ang="0">
                  <a:pos x="106" y="31"/>
                </a:cxn>
                <a:cxn ang="0">
                  <a:pos x="99" y="21"/>
                </a:cxn>
                <a:cxn ang="0">
                  <a:pos x="92" y="13"/>
                </a:cxn>
                <a:cxn ang="0">
                  <a:pos x="83" y="7"/>
                </a:cxn>
                <a:cxn ang="0">
                  <a:pos x="74" y="3"/>
                </a:cxn>
                <a:cxn ang="0">
                  <a:pos x="62" y="0"/>
                </a:cxn>
              </a:cxnLst>
              <a:rect l="0" t="0" r="r" b="b"/>
              <a:pathLst>
                <a:path w="112" h="120">
                  <a:moveTo>
                    <a:pt x="56" y="0"/>
                  </a:moveTo>
                  <a:lnTo>
                    <a:pt x="51" y="0"/>
                  </a:lnTo>
                  <a:lnTo>
                    <a:pt x="46" y="1"/>
                  </a:lnTo>
                  <a:lnTo>
                    <a:pt x="39" y="3"/>
                  </a:lnTo>
                  <a:lnTo>
                    <a:pt x="35" y="5"/>
                  </a:lnTo>
                  <a:lnTo>
                    <a:pt x="29" y="7"/>
                  </a:lnTo>
                  <a:lnTo>
                    <a:pt x="24" y="11"/>
                  </a:lnTo>
                  <a:lnTo>
                    <a:pt x="20" y="13"/>
                  </a:lnTo>
                  <a:lnTo>
                    <a:pt x="16" y="17"/>
                  </a:lnTo>
                  <a:lnTo>
                    <a:pt x="13" y="21"/>
                  </a:lnTo>
                  <a:lnTo>
                    <a:pt x="9" y="27"/>
                  </a:lnTo>
                  <a:lnTo>
                    <a:pt x="7" y="31"/>
                  </a:lnTo>
                  <a:lnTo>
                    <a:pt x="4" y="36"/>
                  </a:lnTo>
                  <a:lnTo>
                    <a:pt x="3" y="42"/>
                  </a:lnTo>
                  <a:lnTo>
                    <a:pt x="1" y="48"/>
                  </a:lnTo>
                  <a:lnTo>
                    <a:pt x="0" y="54"/>
                  </a:lnTo>
                  <a:lnTo>
                    <a:pt x="0" y="60"/>
                  </a:lnTo>
                  <a:lnTo>
                    <a:pt x="0" y="66"/>
                  </a:lnTo>
                  <a:lnTo>
                    <a:pt x="1" y="72"/>
                  </a:lnTo>
                  <a:lnTo>
                    <a:pt x="3" y="78"/>
                  </a:lnTo>
                  <a:lnTo>
                    <a:pt x="4" y="83"/>
                  </a:lnTo>
                  <a:lnTo>
                    <a:pt x="7" y="88"/>
                  </a:lnTo>
                  <a:lnTo>
                    <a:pt x="9" y="94"/>
                  </a:lnTo>
                  <a:lnTo>
                    <a:pt x="13" y="98"/>
                  </a:lnTo>
                  <a:lnTo>
                    <a:pt x="16" y="102"/>
                  </a:lnTo>
                  <a:lnTo>
                    <a:pt x="20" y="106"/>
                  </a:lnTo>
                  <a:lnTo>
                    <a:pt x="24" y="110"/>
                  </a:lnTo>
                  <a:lnTo>
                    <a:pt x="29" y="112"/>
                  </a:lnTo>
                  <a:lnTo>
                    <a:pt x="35" y="115"/>
                  </a:lnTo>
                  <a:lnTo>
                    <a:pt x="39" y="118"/>
                  </a:lnTo>
                  <a:lnTo>
                    <a:pt x="46" y="119"/>
                  </a:lnTo>
                  <a:lnTo>
                    <a:pt x="51" y="119"/>
                  </a:lnTo>
                  <a:lnTo>
                    <a:pt x="56" y="120"/>
                  </a:lnTo>
                  <a:lnTo>
                    <a:pt x="62" y="119"/>
                  </a:lnTo>
                  <a:lnTo>
                    <a:pt x="68" y="119"/>
                  </a:lnTo>
                  <a:lnTo>
                    <a:pt x="74" y="118"/>
                  </a:lnTo>
                  <a:lnTo>
                    <a:pt x="78" y="115"/>
                  </a:lnTo>
                  <a:lnTo>
                    <a:pt x="83" y="112"/>
                  </a:lnTo>
                  <a:lnTo>
                    <a:pt x="88" y="110"/>
                  </a:lnTo>
                  <a:lnTo>
                    <a:pt x="92" y="106"/>
                  </a:lnTo>
                  <a:lnTo>
                    <a:pt x="96" y="102"/>
                  </a:lnTo>
                  <a:lnTo>
                    <a:pt x="99" y="98"/>
                  </a:lnTo>
                  <a:lnTo>
                    <a:pt x="103" y="94"/>
                  </a:lnTo>
                  <a:lnTo>
                    <a:pt x="106" y="88"/>
                  </a:lnTo>
                  <a:lnTo>
                    <a:pt x="108" y="83"/>
                  </a:lnTo>
                  <a:lnTo>
                    <a:pt x="110" y="78"/>
                  </a:lnTo>
                  <a:lnTo>
                    <a:pt x="111" y="72"/>
                  </a:lnTo>
                  <a:lnTo>
                    <a:pt x="112" y="66"/>
                  </a:lnTo>
                  <a:lnTo>
                    <a:pt x="112" y="60"/>
                  </a:lnTo>
                  <a:lnTo>
                    <a:pt x="112" y="54"/>
                  </a:lnTo>
                  <a:lnTo>
                    <a:pt x="111" y="48"/>
                  </a:lnTo>
                  <a:lnTo>
                    <a:pt x="110" y="42"/>
                  </a:lnTo>
                  <a:lnTo>
                    <a:pt x="108" y="36"/>
                  </a:lnTo>
                  <a:lnTo>
                    <a:pt x="106" y="31"/>
                  </a:lnTo>
                  <a:lnTo>
                    <a:pt x="103" y="27"/>
                  </a:lnTo>
                  <a:lnTo>
                    <a:pt x="99" y="21"/>
                  </a:lnTo>
                  <a:lnTo>
                    <a:pt x="96" y="17"/>
                  </a:lnTo>
                  <a:lnTo>
                    <a:pt x="92" y="13"/>
                  </a:lnTo>
                  <a:lnTo>
                    <a:pt x="88" y="11"/>
                  </a:lnTo>
                  <a:lnTo>
                    <a:pt x="83" y="7"/>
                  </a:lnTo>
                  <a:lnTo>
                    <a:pt x="78" y="5"/>
                  </a:lnTo>
                  <a:lnTo>
                    <a:pt x="74" y="3"/>
                  </a:lnTo>
                  <a:lnTo>
                    <a:pt x="68" y="1"/>
                  </a:lnTo>
                  <a:lnTo>
                    <a:pt x="62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4566412" y="2351396"/>
              <a:ext cx="193164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SGi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4761932" y="2351396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3857357" y="1656475"/>
              <a:ext cx="624251" cy="336860"/>
            </a:xfrm>
            <a:prstGeom prst="rect">
              <a:avLst/>
            </a:prstGeom>
            <a:noFill/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4008120" y="1745991"/>
              <a:ext cx="313303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PCRF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26" name="Rectangle 14"/>
            <p:cNvSpPr>
              <a:spLocks noChangeArrowheads="1"/>
            </p:cNvSpPr>
            <p:nvPr/>
          </p:nvSpPr>
          <p:spPr bwMode="auto">
            <a:xfrm>
              <a:off x="4328490" y="1745991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27" name="Line 15"/>
            <p:cNvSpPr>
              <a:spLocks noChangeShapeType="1"/>
            </p:cNvSpPr>
            <p:nvPr/>
          </p:nvSpPr>
          <p:spPr bwMode="auto">
            <a:xfrm flipH="1">
              <a:off x="3631214" y="1988624"/>
              <a:ext cx="223788" cy="492333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28" name="Rectangle 16"/>
            <p:cNvSpPr>
              <a:spLocks noChangeArrowheads="1"/>
            </p:cNvSpPr>
            <p:nvPr/>
          </p:nvSpPr>
          <p:spPr bwMode="auto">
            <a:xfrm>
              <a:off x="3584100" y="2064005"/>
              <a:ext cx="148407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Gx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29" name="Rectangle 17"/>
            <p:cNvSpPr>
              <a:spLocks noChangeArrowheads="1"/>
            </p:cNvSpPr>
            <p:nvPr/>
          </p:nvSpPr>
          <p:spPr bwMode="auto">
            <a:xfrm>
              <a:off x="3734863" y="2064005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30" name="Rectangle 18"/>
            <p:cNvSpPr>
              <a:spLocks noChangeArrowheads="1"/>
            </p:cNvSpPr>
            <p:nvPr/>
          </p:nvSpPr>
          <p:spPr bwMode="auto">
            <a:xfrm>
              <a:off x="2677170" y="1117029"/>
              <a:ext cx="621895" cy="33921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31" name="Rectangle 19"/>
            <p:cNvSpPr>
              <a:spLocks noChangeArrowheads="1"/>
            </p:cNvSpPr>
            <p:nvPr/>
          </p:nvSpPr>
          <p:spPr bwMode="auto">
            <a:xfrm>
              <a:off x="2677170" y="1117029"/>
              <a:ext cx="621895" cy="339215"/>
            </a:xfrm>
            <a:prstGeom prst="rect">
              <a:avLst/>
            </a:prstGeom>
            <a:noFill/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32" name="Rectangle 20"/>
            <p:cNvSpPr>
              <a:spLocks noChangeArrowheads="1"/>
            </p:cNvSpPr>
            <p:nvPr/>
          </p:nvSpPr>
          <p:spPr bwMode="auto">
            <a:xfrm>
              <a:off x="2865623" y="1218322"/>
              <a:ext cx="237922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HSS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33" name="Rectangle 21"/>
            <p:cNvSpPr>
              <a:spLocks noChangeArrowheads="1"/>
            </p:cNvSpPr>
            <p:nvPr/>
          </p:nvSpPr>
          <p:spPr bwMode="auto">
            <a:xfrm>
              <a:off x="3108257" y="1218322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34" name="Line 22"/>
            <p:cNvSpPr>
              <a:spLocks noChangeShapeType="1"/>
            </p:cNvSpPr>
            <p:nvPr/>
          </p:nvSpPr>
          <p:spPr bwMode="auto">
            <a:xfrm>
              <a:off x="4483963" y="1983912"/>
              <a:ext cx="478199" cy="30152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35" name="Rectangle 23"/>
            <p:cNvSpPr>
              <a:spLocks noChangeArrowheads="1"/>
            </p:cNvSpPr>
            <p:nvPr/>
          </p:nvSpPr>
          <p:spPr bwMode="auto">
            <a:xfrm>
              <a:off x="4962163" y="1932088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36" name="Line 24"/>
            <p:cNvSpPr>
              <a:spLocks noChangeShapeType="1"/>
            </p:cNvSpPr>
            <p:nvPr/>
          </p:nvSpPr>
          <p:spPr bwMode="auto">
            <a:xfrm>
              <a:off x="4665350" y="2497447"/>
              <a:ext cx="2356" cy="1436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37" name="Line 25"/>
            <p:cNvSpPr>
              <a:spLocks noChangeShapeType="1"/>
            </p:cNvSpPr>
            <p:nvPr/>
          </p:nvSpPr>
          <p:spPr bwMode="auto">
            <a:xfrm flipH="1">
              <a:off x="4627659" y="2045160"/>
              <a:ext cx="77737" cy="10836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38" name="Line 26"/>
            <p:cNvSpPr>
              <a:spLocks noChangeShapeType="1"/>
            </p:cNvSpPr>
            <p:nvPr/>
          </p:nvSpPr>
          <p:spPr bwMode="auto">
            <a:xfrm>
              <a:off x="3666549" y="2214767"/>
              <a:ext cx="122494" cy="5653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39" name="Line 27"/>
            <p:cNvSpPr>
              <a:spLocks noChangeShapeType="1"/>
            </p:cNvSpPr>
            <p:nvPr/>
          </p:nvSpPr>
          <p:spPr bwMode="auto">
            <a:xfrm>
              <a:off x="4034032" y="3625809"/>
              <a:ext cx="452287" cy="57242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>
              <a:off x="3447472" y="2890843"/>
              <a:ext cx="426375" cy="52060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41" name="Rectangle 29"/>
            <p:cNvSpPr>
              <a:spLocks noChangeArrowheads="1"/>
            </p:cNvSpPr>
            <p:nvPr/>
          </p:nvSpPr>
          <p:spPr bwMode="auto">
            <a:xfrm>
              <a:off x="3322622" y="3039249"/>
              <a:ext cx="204943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S2b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42" name="Rectangle 30"/>
            <p:cNvSpPr>
              <a:spLocks noChangeArrowheads="1"/>
            </p:cNvSpPr>
            <p:nvPr/>
          </p:nvSpPr>
          <p:spPr bwMode="auto">
            <a:xfrm>
              <a:off x="3532276" y="3039249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43" name="Line 31"/>
            <p:cNvSpPr>
              <a:spLocks noChangeShapeType="1"/>
            </p:cNvSpPr>
            <p:nvPr/>
          </p:nvSpPr>
          <p:spPr bwMode="auto">
            <a:xfrm flipH="1">
              <a:off x="3499297" y="2999203"/>
              <a:ext cx="117783" cy="6124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44" name="Line 32"/>
            <p:cNvSpPr>
              <a:spLocks noChangeShapeType="1"/>
            </p:cNvSpPr>
            <p:nvPr/>
          </p:nvSpPr>
          <p:spPr bwMode="auto">
            <a:xfrm flipH="1">
              <a:off x="4123547" y="3762438"/>
              <a:ext cx="87160" cy="8951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45" name="Rectangle 33"/>
            <p:cNvSpPr>
              <a:spLocks noChangeArrowheads="1"/>
            </p:cNvSpPr>
            <p:nvPr/>
          </p:nvSpPr>
          <p:spPr bwMode="auto">
            <a:xfrm>
              <a:off x="4198928" y="3668211"/>
              <a:ext cx="249700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SWn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46" name="Rectangle 34"/>
            <p:cNvSpPr>
              <a:spLocks noChangeArrowheads="1"/>
            </p:cNvSpPr>
            <p:nvPr/>
          </p:nvSpPr>
          <p:spPr bwMode="auto">
            <a:xfrm>
              <a:off x="4455696" y="3668211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47" name="Rectangle 35"/>
            <p:cNvSpPr>
              <a:spLocks noChangeArrowheads="1"/>
            </p:cNvSpPr>
            <p:nvPr/>
          </p:nvSpPr>
          <p:spPr bwMode="auto">
            <a:xfrm>
              <a:off x="5609970" y="3333707"/>
              <a:ext cx="624251" cy="33921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48" name="Line 36"/>
            <p:cNvSpPr>
              <a:spLocks noChangeShapeType="1"/>
            </p:cNvSpPr>
            <p:nvPr/>
          </p:nvSpPr>
          <p:spPr bwMode="auto">
            <a:xfrm>
              <a:off x="5562857" y="1218322"/>
              <a:ext cx="2356" cy="14605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49" name="Line 37"/>
            <p:cNvSpPr>
              <a:spLocks noChangeShapeType="1"/>
            </p:cNvSpPr>
            <p:nvPr/>
          </p:nvSpPr>
          <p:spPr bwMode="auto">
            <a:xfrm>
              <a:off x="4896204" y="3437356"/>
              <a:ext cx="2356" cy="1436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50" name="Line 38"/>
            <p:cNvSpPr>
              <a:spLocks noChangeShapeType="1"/>
            </p:cNvSpPr>
            <p:nvPr/>
          </p:nvSpPr>
          <p:spPr bwMode="auto">
            <a:xfrm>
              <a:off x="5473342" y="4327797"/>
              <a:ext cx="2356" cy="14605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51" name="Freeform 39"/>
            <p:cNvSpPr>
              <a:spLocks/>
            </p:cNvSpPr>
            <p:nvPr/>
          </p:nvSpPr>
          <p:spPr bwMode="auto">
            <a:xfrm>
              <a:off x="4799622" y="2170010"/>
              <a:ext cx="1121295" cy="591271"/>
            </a:xfrm>
            <a:custGeom>
              <a:avLst/>
              <a:gdLst/>
              <a:ahLst/>
              <a:cxnLst>
                <a:cxn ang="0">
                  <a:pos x="428" y="0"/>
                </a:cxn>
                <a:cxn ang="0">
                  <a:pos x="357" y="7"/>
                </a:cxn>
                <a:cxn ang="0">
                  <a:pos x="292" y="19"/>
                </a:cxn>
                <a:cxn ang="0">
                  <a:pos x="230" y="36"/>
                </a:cxn>
                <a:cxn ang="0">
                  <a:pos x="174" y="56"/>
                </a:cxn>
                <a:cxn ang="0">
                  <a:pos x="125" y="82"/>
                </a:cxn>
                <a:cxn ang="0">
                  <a:pos x="82" y="110"/>
                </a:cxn>
                <a:cxn ang="0">
                  <a:pos x="47" y="142"/>
                </a:cxn>
                <a:cxn ang="0">
                  <a:pos x="22" y="175"/>
                </a:cxn>
                <a:cxn ang="0">
                  <a:pos x="6" y="211"/>
                </a:cxn>
                <a:cxn ang="0">
                  <a:pos x="0" y="250"/>
                </a:cxn>
                <a:cxn ang="0">
                  <a:pos x="6" y="289"/>
                </a:cxn>
                <a:cxn ang="0">
                  <a:pos x="22" y="325"/>
                </a:cxn>
                <a:cxn ang="0">
                  <a:pos x="47" y="359"/>
                </a:cxn>
                <a:cxn ang="0">
                  <a:pos x="82" y="391"/>
                </a:cxn>
                <a:cxn ang="0">
                  <a:pos x="125" y="419"/>
                </a:cxn>
                <a:cxn ang="0">
                  <a:pos x="174" y="444"/>
                </a:cxn>
                <a:cxn ang="0">
                  <a:pos x="230" y="464"/>
                </a:cxn>
                <a:cxn ang="0">
                  <a:pos x="292" y="482"/>
                </a:cxn>
                <a:cxn ang="0">
                  <a:pos x="357" y="494"/>
                </a:cxn>
                <a:cxn ang="0">
                  <a:pos x="428" y="501"/>
                </a:cxn>
                <a:cxn ang="0">
                  <a:pos x="501" y="501"/>
                </a:cxn>
                <a:cxn ang="0">
                  <a:pos x="572" y="497"/>
                </a:cxn>
                <a:cxn ang="0">
                  <a:pos x="640" y="486"/>
                </a:cxn>
                <a:cxn ang="0">
                  <a:pos x="703" y="471"/>
                </a:cxn>
                <a:cxn ang="0">
                  <a:pos x="761" y="451"/>
                </a:cxn>
                <a:cxn ang="0">
                  <a:pos x="813" y="428"/>
                </a:cxn>
                <a:cxn ang="0">
                  <a:pos x="858" y="400"/>
                </a:cxn>
                <a:cxn ang="0">
                  <a:pos x="894" y="369"/>
                </a:cxn>
                <a:cxn ang="0">
                  <a:pos x="924" y="337"/>
                </a:cxn>
                <a:cxn ang="0">
                  <a:pos x="943" y="301"/>
                </a:cxn>
                <a:cxn ang="0">
                  <a:pos x="952" y="264"/>
                </a:cxn>
                <a:cxn ang="0">
                  <a:pos x="951" y="225"/>
                </a:cxn>
                <a:cxn ang="0">
                  <a:pos x="937" y="187"/>
                </a:cxn>
                <a:cxn ang="0">
                  <a:pos x="914" y="153"/>
                </a:cxn>
                <a:cxn ang="0">
                  <a:pos x="884" y="120"/>
                </a:cxn>
                <a:cxn ang="0">
                  <a:pos x="844" y="91"/>
                </a:cxn>
                <a:cxn ang="0">
                  <a:pos x="797" y="64"/>
                </a:cxn>
                <a:cxn ang="0">
                  <a:pos x="742" y="43"/>
                </a:cxn>
                <a:cxn ang="0">
                  <a:pos x="683" y="24"/>
                </a:cxn>
                <a:cxn ang="0">
                  <a:pos x="618" y="11"/>
                </a:cxn>
                <a:cxn ang="0">
                  <a:pos x="550" y="3"/>
                </a:cxn>
                <a:cxn ang="0">
                  <a:pos x="476" y="0"/>
                </a:cxn>
              </a:cxnLst>
              <a:rect l="0" t="0" r="r" b="b"/>
              <a:pathLst>
                <a:path w="952" h="502">
                  <a:moveTo>
                    <a:pt x="476" y="0"/>
                  </a:moveTo>
                  <a:lnTo>
                    <a:pt x="452" y="0"/>
                  </a:lnTo>
                  <a:lnTo>
                    <a:pt x="428" y="0"/>
                  </a:lnTo>
                  <a:lnTo>
                    <a:pt x="404" y="3"/>
                  </a:lnTo>
                  <a:lnTo>
                    <a:pt x="381" y="4"/>
                  </a:lnTo>
                  <a:lnTo>
                    <a:pt x="357" y="7"/>
                  </a:lnTo>
                  <a:lnTo>
                    <a:pt x="336" y="11"/>
                  </a:lnTo>
                  <a:lnTo>
                    <a:pt x="313" y="15"/>
                  </a:lnTo>
                  <a:lnTo>
                    <a:pt x="292" y="19"/>
                  </a:lnTo>
                  <a:lnTo>
                    <a:pt x="270" y="24"/>
                  </a:lnTo>
                  <a:lnTo>
                    <a:pt x="250" y="29"/>
                  </a:lnTo>
                  <a:lnTo>
                    <a:pt x="230" y="36"/>
                  </a:lnTo>
                  <a:lnTo>
                    <a:pt x="210" y="43"/>
                  </a:lnTo>
                  <a:lnTo>
                    <a:pt x="191" y="49"/>
                  </a:lnTo>
                  <a:lnTo>
                    <a:pt x="174" y="56"/>
                  </a:lnTo>
                  <a:lnTo>
                    <a:pt x="157" y="64"/>
                  </a:lnTo>
                  <a:lnTo>
                    <a:pt x="141" y="72"/>
                  </a:lnTo>
                  <a:lnTo>
                    <a:pt x="125" y="82"/>
                  </a:lnTo>
                  <a:lnTo>
                    <a:pt x="110" y="91"/>
                  </a:lnTo>
                  <a:lnTo>
                    <a:pt x="95" y="100"/>
                  </a:lnTo>
                  <a:lnTo>
                    <a:pt x="82" y="110"/>
                  </a:lnTo>
                  <a:lnTo>
                    <a:pt x="70" y="120"/>
                  </a:lnTo>
                  <a:lnTo>
                    <a:pt x="58" y="131"/>
                  </a:lnTo>
                  <a:lnTo>
                    <a:pt x="47" y="142"/>
                  </a:lnTo>
                  <a:lnTo>
                    <a:pt x="38" y="153"/>
                  </a:lnTo>
                  <a:lnTo>
                    <a:pt x="30" y="165"/>
                  </a:lnTo>
                  <a:lnTo>
                    <a:pt x="22" y="175"/>
                  </a:lnTo>
                  <a:lnTo>
                    <a:pt x="15" y="187"/>
                  </a:lnTo>
                  <a:lnTo>
                    <a:pt x="10" y="199"/>
                  </a:lnTo>
                  <a:lnTo>
                    <a:pt x="6" y="211"/>
                  </a:lnTo>
                  <a:lnTo>
                    <a:pt x="3" y="225"/>
                  </a:lnTo>
                  <a:lnTo>
                    <a:pt x="2" y="237"/>
                  </a:lnTo>
                  <a:lnTo>
                    <a:pt x="0" y="250"/>
                  </a:lnTo>
                  <a:lnTo>
                    <a:pt x="2" y="264"/>
                  </a:lnTo>
                  <a:lnTo>
                    <a:pt x="3" y="276"/>
                  </a:lnTo>
                  <a:lnTo>
                    <a:pt x="6" y="289"/>
                  </a:lnTo>
                  <a:lnTo>
                    <a:pt x="11" y="301"/>
                  </a:lnTo>
                  <a:lnTo>
                    <a:pt x="15" y="313"/>
                  </a:lnTo>
                  <a:lnTo>
                    <a:pt x="22" y="325"/>
                  </a:lnTo>
                  <a:lnTo>
                    <a:pt x="30" y="337"/>
                  </a:lnTo>
                  <a:lnTo>
                    <a:pt x="38" y="348"/>
                  </a:lnTo>
                  <a:lnTo>
                    <a:pt x="47" y="359"/>
                  </a:lnTo>
                  <a:lnTo>
                    <a:pt x="58" y="369"/>
                  </a:lnTo>
                  <a:lnTo>
                    <a:pt x="70" y="380"/>
                  </a:lnTo>
                  <a:lnTo>
                    <a:pt x="82" y="391"/>
                  </a:lnTo>
                  <a:lnTo>
                    <a:pt x="95" y="400"/>
                  </a:lnTo>
                  <a:lnTo>
                    <a:pt x="110" y="410"/>
                  </a:lnTo>
                  <a:lnTo>
                    <a:pt x="125" y="419"/>
                  </a:lnTo>
                  <a:lnTo>
                    <a:pt x="141" y="428"/>
                  </a:lnTo>
                  <a:lnTo>
                    <a:pt x="157" y="436"/>
                  </a:lnTo>
                  <a:lnTo>
                    <a:pt x="174" y="444"/>
                  </a:lnTo>
                  <a:lnTo>
                    <a:pt x="191" y="451"/>
                  </a:lnTo>
                  <a:lnTo>
                    <a:pt x="210" y="459"/>
                  </a:lnTo>
                  <a:lnTo>
                    <a:pt x="230" y="464"/>
                  </a:lnTo>
                  <a:lnTo>
                    <a:pt x="250" y="471"/>
                  </a:lnTo>
                  <a:lnTo>
                    <a:pt x="270" y="476"/>
                  </a:lnTo>
                  <a:lnTo>
                    <a:pt x="292" y="482"/>
                  </a:lnTo>
                  <a:lnTo>
                    <a:pt x="313" y="486"/>
                  </a:lnTo>
                  <a:lnTo>
                    <a:pt x="336" y="490"/>
                  </a:lnTo>
                  <a:lnTo>
                    <a:pt x="357" y="494"/>
                  </a:lnTo>
                  <a:lnTo>
                    <a:pt x="381" y="497"/>
                  </a:lnTo>
                  <a:lnTo>
                    <a:pt x="404" y="498"/>
                  </a:lnTo>
                  <a:lnTo>
                    <a:pt x="428" y="501"/>
                  </a:lnTo>
                  <a:lnTo>
                    <a:pt x="452" y="501"/>
                  </a:lnTo>
                  <a:lnTo>
                    <a:pt x="476" y="502"/>
                  </a:lnTo>
                  <a:lnTo>
                    <a:pt x="501" y="501"/>
                  </a:lnTo>
                  <a:lnTo>
                    <a:pt x="526" y="501"/>
                  </a:lnTo>
                  <a:lnTo>
                    <a:pt x="550" y="498"/>
                  </a:lnTo>
                  <a:lnTo>
                    <a:pt x="572" y="497"/>
                  </a:lnTo>
                  <a:lnTo>
                    <a:pt x="595" y="494"/>
                  </a:lnTo>
                  <a:lnTo>
                    <a:pt x="618" y="490"/>
                  </a:lnTo>
                  <a:lnTo>
                    <a:pt x="640" y="486"/>
                  </a:lnTo>
                  <a:lnTo>
                    <a:pt x="662" y="482"/>
                  </a:lnTo>
                  <a:lnTo>
                    <a:pt x="683" y="476"/>
                  </a:lnTo>
                  <a:lnTo>
                    <a:pt x="703" y="471"/>
                  </a:lnTo>
                  <a:lnTo>
                    <a:pt x="723" y="464"/>
                  </a:lnTo>
                  <a:lnTo>
                    <a:pt x="742" y="459"/>
                  </a:lnTo>
                  <a:lnTo>
                    <a:pt x="761" y="451"/>
                  </a:lnTo>
                  <a:lnTo>
                    <a:pt x="779" y="444"/>
                  </a:lnTo>
                  <a:lnTo>
                    <a:pt x="797" y="436"/>
                  </a:lnTo>
                  <a:lnTo>
                    <a:pt x="813" y="428"/>
                  </a:lnTo>
                  <a:lnTo>
                    <a:pt x="829" y="419"/>
                  </a:lnTo>
                  <a:lnTo>
                    <a:pt x="844" y="410"/>
                  </a:lnTo>
                  <a:lnTo>
                    <a:pt x="858" y="400"/>
                  </a:lnTo>
                  <a:lnTo>
                    <a:pt x="872" y="391"/>
                  </a:lnTo>
                  <a:lnTo>
                    <a:pt x="884" y="380"/>
                  </a:lnTo>
                  <a:lnTo>
                    <a:pt x="894" y="369"/>
                  </a:lnTo>
                  <a:lnTo>
                    <a:pt x="905" y="359"/>
                  </a:lnTo>
                  <a:lnTo>
                    <a:pt x="914" y="348"/>
                  </a:lnTo>
                  <a:lnTo>
                    <a:pt x="924" y="337"/>
                  </a:lnTo>
                  <a:lnTo>
                    <a:pt x="930" y="325"/>
                  </a:lnTo>
                  <a:lnTo>
                    <a:pt x="937" y="313"/>
                  </a:lnTo>
                  <a:lnTo>
                    <a:pt x="943" y="301"/>
                  </a:lnTo>
                  <a:lnTo>
                    <a:pt x="947" y="289"/>
                  </a:lnTo>
                  <a:lnTo>
                    <a:pt x="951" y="276"/>
                  </a:lnTo>
                  <a:lnTo>
                    <a:pt x="952" y="264"/>
                  </a:lnTo>
                  <a:lnTo>
                    <a:pt x="952" y="250"/>
                  </a:lnTo>
                  <a:lnTo>
                    <a:pt x="952" y="237"/>
                  </a:lnTo>
                  <a:lnTo>
                    <a:pt x="951" y="225"/>
                  </a:lnTo>
                  <a:lnTo>
                    <a:pt x="947" y="211"/>
                  </a:lnTo>
                  <a:lnTo>
                    <a:pt x="943" y="199"/>
                  </a:lnTo>
                  <a:lnTo>
                    <a:pt x="937" y="187"/>
                  </a:lnTo>
                  <a:lnTo>
                    <a:pt x="930" y="175"/>
                  </a:lnTo>
                  <a:lnTo>
                    <a:pt x="924" y="165"/>
                  </a:lnTo>
                  <a:lnTo>
                    <a:pt x="914" y="153"/>
                  </a:lnTo>
                  <a:lnTo>
                    <a:pt x="905" y="142"/>
                  </a:lnTo>
                  <a:lnTo>
                    <a:pt x="894" y="131"/>
                  </a:lnTo>
                  <a:lnTo>
                    <a:pt x="884" y="120"/>
                  </a:lnTo>
                  <a:lnTo>
                    <a:pt x="872" y="110"/>
                  </a:lnTo>
                  <a:lnTo>
                    <a:pt x="858" y="100"/>
                  </a:lnTo>
                  <a:lnTo>
                    <a:pt x="844" y="91"/>
                  </a:lnTo>
                  <a:lnTo>
                    <a:pt x="829" y="82"/>
                  </a:lnTo>
                  <a:lnTo>
                    <a:pt x="813" y="72"/>
                  </a:lnTo>
                  <a:lnTo>
                    <a:pt x="797" y="64"/>
                  </a:lnTo>
                  <a:lnTo>
                    <a:pt x="779" y="56"/>
                  </a:lnTo>
                  <a:lnTo>
                    <a:pt x="761" y="49"/>
                  </a:lnTo>
                  <a:lnTo>
                    <a:pt x="742" y="43"/>
                  </a:lnTo>
                  <a:lnTo>
                    <a:pt x="723" y="36"/>
                  </a:lnTo>
                  <a:lnTo>
                    <a:pt x="703" y="29"/>
                  </a:lnTo>
                  <a:lnTo>
                    <a:pt x="683" y="24"/>
                  </a:lnTo>
                  <a:lnTo>
                    <a:pt x="662" y="19"/>
                  </a:lnTo>
                  <a:lnTo>
                    <a:pt x="640" y="15"/>
                  </a:lnTo>
                  <a:lnTo>
                    <a:pt x="618" y="11"/>
                  </a:lnTo>
                  <a:lnTo>
                    <a:pt x="595" y="7"/>
                  </a:lnTo>
                  <a:lnTo>
                    <a:pt x="572" y="4"/>
                  </a:lnTo>
                  <a:lnTo>
                    <a:pt x="550" y="3"/>
                  </a:lnTo>
                  <a:lnTo>
                    <a:pt x="526" y="0"/>
                  </a:lnTo>
                  <a:lnTo>
                    <a:pt x="501" y="0"/>
                  </a:lnTo>
                  <a:lnTo>
                    <a:pt x="47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52" name="Freeform 40"/>
            <p:cNvSpPr>
              <a:spLocks/>
            </p:cNvSpPr>
            <p:nvPr/>
          </p:nvSpPr>
          <p:spPr bwMode="auto">
            <a:xfrm>
              <a:off x="4799622" y="2170010"/>
              <a:ext cx="1121295" cy="591271"/>
            </a:xfrm>
            <a:custGeom>
              <a:avLst/>
              <a:gdLst/>
              <a:ahLst/>
              <a:cxnLst>
                <a:cxn ang="0">
                  <a:pos x="428" y="0"/>
                </a:cxn>
                <a:cxn ang="0">
                  <a:pos x="357" y="7"/>
                </a:cxn>
                <a:cxn ang="0">
                  <a:pos x="292" y="19"/>
                </a:cxn>
                <a:cxn ang="0">
                  <a:pos x="230" y="36"/>
                </a:cxn>
                <a:cxn ang="0">
                  <a:pos x="174" y="56"/>
                </a:cxn>
                <a:cxn ang="0">
                  <a:pos x="125" y="82"/>
                </a:cxn>
                <a:cxn ang="0">
                  <a:pos x="82" y="110"/>
                </a:cxn>
                <a:cxn ang="0">
                  <a:pos x="47" y="142"/>
                </a:cxn>
                <a:cxn ang="0">
                  <a:pos x="22" y="175"/>
                </a:cxn>
                <a:cxn ang="0">
                  <a:pos x="6" y="211"/>
                </a:cxn>
                <a:cxn ang="0">
                  <a:pos x="0" y="250"/>
                </a:cxn>
                <a:cxn ang="0">
                  <a:pos x="6" y="289"/>
                </a:cxn>
                <a:cxn ang="0">
                  <a:pos x="22" y="325"/>
                </a:cxn>
                <a:cxn ang="0">
                  <a:pos x="47" y="359"/>
                </a:cxn>
                <a:cxn ang="0">
                  <a:pos x="82" y="391"/>
                </a:cxn>
                <a:cxn ang="0">
                  <a:pos x="125" y="419"/>
                </a:cxn>
                <a:cxn ang="0">
                  <a:pos x="174" y="444"/>
                </a:cxn>
                <a:cxn ang="0">
                  <a:pos x="230" y="464"/>
                </a:cxn>
                <a:cxn ang="0">
                  <a:pos x="292" y="482"/>
                </a:cxn>
                <a:cxn ang="0">
                  <a:pos x="357" y="494"/>
                </a:cxn>
                <a:cxn ang="0">
                  <a:pos x="428" y="501"/>
                </a:cxn>
                <a:cxn ang="0">
                  <a:pos x="501" y="501"/>
                </a:cxn>
                <a:cxn ang="0">
                  <a:pos x="572" y="497"/>
                </a:cxn>
                <a:cxn ang="0">
                  <a:pos x="640" y="486"/>
                </a:cxn>
                <a:cxn ang="0">
                  <a:pos x="703" y="471"/>
                </a:cxn>
                <a:cxn ang="0">
                  <a:pos x="761" y="451"/>
                </a:cxn>
                <a:cxn ang="0">
                  <a:pos x="813" y="428"/>
                </a:cxn>
                <a:cxn ang="0">
                  <a:pos x="858" y="400"/>
                </a:cxn>
                <a:cxn ang="0">
                  <a:pos x="894" y="369"/>
                </a:cxn>
                <a:cxn ang="0">
                  <a:pos x="924" y="337"/>
                </a:cxn>
                <a:cxn ang="0">
                  <a:pos x="943" y="301"/>
                </a:cxn>
                <a:cxn ang="0">
                  <a:pos x="952" y="264"/>
                </a:cxn>
                <a:cxn ang="0">
                  <a:pos x="951" y="225"/>
                </a:cxn>
                <a:cxn ang="0">
                  <a:pos x="937" y="187"/>
                </a:cxn>
                <a:cxn ang="0">
                  <a:pos x="914" y="153"/>
                </a:cxn>
                <a:cxn ang="0">
                  <a:pos x="884" y="120"/>
                </a:cxn>
                <a:cxn ang="0">
                  <a:pos x="844" y="91"/>
                </a:cxn>
                <a:cxn ang="0">
                  <a:pos x="797" y="64"/>
                </a:cxn>
                <a:cxn ang="0">
                  <a:pos x="742" y="43"/>
                </a:cxn>
                <a:cxn ang="0">
                  <a:pos x="683" y="24"/>
                </a:cxn>
                <a:cxn ang="0">
                  <a:pos x="618" y="11"/>
                </a:cxn>
                <a:cxn ang="0">
                  <a:pos x="550" y="3"/>
                </a:cxn>
                <a:cxn ang="0">
                  <a:pos x="476" y="0"/>
                </a:cxn>
              </a:cxnLst>
              <a:rect l="0" t="0" r="r" b="b"/>
              <a:pathLst>
                <a:path w="952" h="502">
                  <a:moveTo>
                    <a:pt x="476" y="0"/>
                  </a:moveTo>
                  <a:lnTo>
                    <a:pt x="452" y="0"/>
                  </a:lnTo>
                  <a:lnTo>
                    <a:pt x="428" y="0"/>
                  </a:lnTo>
                  <a:lnTo>
                    <a:pt x="404" y="3"/>
                  </a:lnTo>
                  <a:lnTo>
                    <a:pt x="381" y="4"/>
                  </a:lnTo>
                  <a:lnTo>
                    <a:pt x="357" y="7"/>
                  </a:lnTo>
                  <a:lnTo>
                    <a:pt x="336" y="11"/>
                  </a:lnTo>
                  <a:lnTo>
                    <a:pt x="313" y="15"/>
                  </a:lnTo>
                  <a:lnTo>
                    <a:pt x="292" y="19"/>
                  </a:lnTo>
                  <a:lnTo>
                    <a:pt x="270" y="24"/>
                  </a:lnTo>
                  <a:lnTo>
                    <a:pt x="250" y="29"/>
                  </a:lnTo>
                  <a:lnTo>
                    <a:pt x="230" y="36"/>
                  </a:lnTo>
                  <a:lnTo>
                    <a:pt x="210" y="43"/>
                  </a:lnTo>
                  <a:lnTo>
                    <a:pt x="191" y="49"/>
                  </a:lnTo>
                  <a:lnTo>
                    <a:pt x="174" y="56"/>
                  </a:lnTo>
                  <a:lnTo>
                    <a:pt x="157" y="64"/>
                  </a:lnTo>
                  <a:lnTo>
                    <a:pt x="141" y="72"/>
                  </a:lnTo>
                  <a:lnTo>
                    <a:pt x="125" y="82"/>
                  </a:lnTo>
                  <a:lnTo>
                    <a:pt x="110" y="91"/>
                  </a:lnTo>
                  <a:lnTo>
                    <a:pt x="95" y="100"/>
                  </a:lnTo>
                  <a:lnTo>
                    <a:pt x="82" y="110"/>
                  </a:lnTo>
                  <a:lnTo>
                    <a:pt x="70" y="120"/>
                  </a:lnTo>
                  <a:lnTo>
                    <a:pt x="58" y="131"/>
                  </a:lnTo>
                  <a:lnTo>
                    <a:pt x="47" y="142"/>
                  </a:lnTo>
                  <a:lnTo>
                    <a:pt x="38" y="153"/>
                  </a:lnTo>
                  <a:lnTo>
                    <a:pt x="30" y="165"/>
                  </a:lnTo>
                  <a:lnTo>
                    <a:pt x="22" y="175"/>
                  </a:lnTo>
                  <a:lnTo>
                    <a:pt x="15" y="187"/>
                  </a:lnTo>
                  <a:lnTo>
                    <a:pt x="10" y="199"/>
                  </a:lnTo>
                  <a:lnTo>
                    <a:pt x="6" y="211"/>
                  </a:lnTo>
                  <a:lnTo>
                    <a:pt x="3" y="225"/>
                  </a:lnTo>
                  <a:lnTo>
                    <a:pt x="2" y="237"/>
                  </a:lnTo>
                  <a:lnTo>
                    <a:pt x="0" y="250"/>
                  </a:lnTo>
                  <a:lnTo>
                    <a:pt x="2" y="264"/>
                  </a:lnTo>
                  <a:lnTo>
                    <a:pt x="3" y="276"/>
                  </a:lnTo>
                  <a:lnTo>
                    <a:pt x="6" y="289"/>
                  </a:lnTo>
                  <a:lnTo>
                    <a:pt x="11" y="301"/>
                  </a:lnTo>
                  <a:lnTo>
                    <a:pt x="15" y="313"/>
                  </a:lnTo>
                  <a:lnTo>
                    <a:pt x="22" y="325"/>
                  </a:lnTo>
                  <a:lnTo>
                    <a:pt x="30" y="337"/>
                  </a:lnTo>
                  <a:lnTo>
                    <a:pt x="38" y="348"/>
                  </a:lnTo>
                  <a:lnTo>
                    <a:pt x="47" y="359"/>
                  </a:lnTo>
                  <a:lnTo>
                    <a:pt x="58" y="369"/>
                  </a:lnTo>
                  <a:lnTo>
                    <a:pt x="70" y="380"/>
                  </a:lnTo>
                  <a:lnTo>
                    <a:pt x="82" y="391"/>
                  </a:lnTo>
                  <a:lnTo>
                    <a:pt x="95" y="400"/>
                  </a:lnTo>
                  <a:lnTo>
                    <a:pt x="110" y="410"/>
                  </a:lnTo>
                  <a:lnTo>
                    <a:pt x="125" y="419"/>
                  </a:lnTo>
                  <a:lnTo>
                    <a:pt x="141" y="428"/>
                  </a:lnTo>
                  <a:lnTo>
                    <a:pt x="157" y="436"/>
                  </a:lnTo>
                  <a:lnTo>
                    <a:pt x="174" y="444"/>
                  </a:lnTo>
                  <a:lnTo>
                    <a:pt x="191" y="451"/>
                  </a:lnTo>
                  <a:lnTo>
                    <a:pt x="210" y="459"/>
                  </a:lnTo>
                  <a:lnTo>
                    <a:pt x="230" y="464"/>
                  </a:lnTo>
                  <a:lnTo>
                    <a:pt x="250" y="471"/>
                  </a:lnTo>
                  <a:lnTo>
                    <a:pt x="270" y="476"/>
                  </a:lnTo>
                  <a:lnTo>
                    <a:pt x="292" y="482"/>
                  </a:lnTo>
                  <a:lnTo>
                    <a:pt x="313" y="486"/>
                  </a:lnTo>
                  <a:lnTo>
                    <a:pt x="336" y="490"/>
                  </a:lnTo>
                  <a:lnTo>
                    <a:pt x="357" y="494"/>
                  </a:lnTo>
                  <a:lnTo>
                    <a:pt x="381" y="497"/>
                  </a:lnTo>
                  <a:lnTo>
                    <a:pt x="404" y="498"/>
                  </a:lnTo>
                  <a:lnTo>
                    <a:pt x="428" y="501"/>
                  </a:lnTo>
                  <a:lnTo>
                    <a:pt x="452" y="501"/>
                  </a:lnTo>
                  <a:lnTo>
                    <a:pt x="476" y="502"/>
                  </a:lnTo>
                  <a:lnTo>
                    <a:pt x="501" y="501"/>
                  </a:lnTo>
                  <a:lnTo>
                    <a:pt x="526" y="501"/>
                  </a:lnTo>
                  <a:lnTo>
                    <a:pt x="550" y="498"/>
                  </a:lnTo>
                  <a:lnTo>
                    <a:pt x="572" y="497"/>
                  </a:lnTo>
                  <a:lnTo>
                    <a:pt x="595" y="494"/>
                  </a:lnTo>
                  <a:lnTo>
                    <a:pt x="618" y="490"/>
                  </a:lnTo>
                  <a:lnTo>
                    <a:pt x="640" y="486"/>
                  </a:lnTo>
                  <a:lnTo>
                    <a:pt x="662" y="482"/>
                  </a:lnTo>
                  <a:lnTo>
                    <a:pt x="683" y="476"/>
                  </a:lnTo>
                  <a:lnTo>
                    <a:pt x="703" y="471"/>
                  </a:lnTo>
                  <a:lnTo>
                    <a:pt x="723" y="464"/>
                  </a:lnTo>
                  <a:lnTo>
                    <a:pt x="742" y="459"/>
                  </a:lnTo>
                  <a:lnTo>
                    <a:pt x="761" y="451"/>
                  </a:lnTo>
                  <a:lnTo>
                    <a:pt x="779" y="444"/>
                  </a:lnTo>
                  <a:lnTo>
                    <a:pt x="797" y="436"/>
                  </a:lnTo>
                  <a:lnTo>
                    <a:pt x="813" y="428"/>
                  </a:lnTo>
                  <a:lnTo>
                    <a:pt x="829" y="419"/>
                  </a:lnTo>
                  <a:lnTo>
                    <a:pt x="844" y="410"/>
                  </a:lnTo>
                  <a:lnTo>
                    <a:pt x="858" y="400"/>
                  </a:lnTo>
                  <a:lnTo>
                    <a:pt x="872" y="391"/>
                  </a:lnTo>
                  <a:lnTo>
                    <a:pt x="884" y="380"/>
                  </a:lnTo>
                  <a:lnTo>
                    <a:pt x="894" y="369"/>
                  </a:lnTo>
                  <a:lnTo>
                    <a:pt x="905" y="359"/>
                  </a:lnTo>
                  <a:lnTo>
                    <a:pt x="914" y="348"/>
                  </a:lnTo>
                  <a:lnTo>
                    <a:pt x="924" y="337"/>
                  </a:lnTo>
                  <a:lnTo>
                    <a:pt x="930" y="325"/>
                  </a:lnTo>
                  <a:lnTo>
                    <a:pt x="937" y="313"/>
                  </a:lnTo>
                  <a:lnTo>
                    <a:pt x="943" y="301"/>
                  </a:lnTo>
                  <a:lnTo>
                    <a:pt x="947" y="289"/>
                  </a:lnTo>
                  <a:lnTo>
                    <a:pt x="951" y="276"/>
                  </a:lnTo>
                  <a:lnTo>
                    <a:pt x="952" y="264"/>
                  </a:lnTo>
                  <a:lnTo>
                    <a:pt x="952" y="250"/>
                  </a:lnTo>
                  <a:lnTo>
                    <a:pt x="952" y="237"/>
                  </a:lnTo>
                  <a:lnTo>
                    <a:pt x="951" y="225"/>
                  </a:lnTo>
                  <a:lnTo>
                    <a:pt x="947" y="211"/>
                  </a:lnTo>
                  <a:lnTo>
                    <a:pt x="943" y="199"/>
                  </a:lnTo>
                  <a:lnTo>
                    <a:pt x="937" y="187"/>
                  </a:lnTo>
                  <a:lnTo>
                    <a:pt x="930" y="175"/>
                  </a:lnTo>
                  <a:lnTo>
                    <a:pt x="924" y="165"/>
                  </a:lnTo>
                  <a:lnTo>
                    <a:pt x="914" y="153"/>
                  </a:lnTo>
                  <a:lnTo>
                    <a:pt x="905" y="142"/>
                  </a:lnTo>
                  <a:lnTo>
                    <a:pt x="894" y="131"/>
                  </a:lnTo>
                  <a:lnTo>
                    <a:pt x="884" y="120"/>
                  </a:lnTo>
                  <a:lnTo>
                    <a:pt x="872" y="110"/>
                  </a:lnTo>
                  <a:lnTo>
                    <a:pt x="858" y="100"/>
                  </a:lnTo>
                  <a:lnTo>
                    <a:pt x="844" y="91"/>
                  </a:lnTo>
                  <a:lnTo>
                    <a:pt x="829" y="82"/>
                  </a:lnTo>
                  <a:lnTo>
                    <a:pt x="813" y="72"/>
                  </a:lnTo>
                  <a:lnTo>
                    <a:pt x="797" y="64"/>
                  </a:lnTo>
                  <a:lnTo>
                    <a:pt x="779" y="56"/>
                  </a:lnTo>
                  <a:lnTo>
                    <a:pt x="761" y="49"/>
                  </a:lnTo>
                  <a:lnTo>
                    <a:pt x="742" y="43"/>
                  </a:lnTo>
                  <a:lnTo>
                    <a:pt x="723" y="36"/>
                  </a:lnTo>
                  <a:lnTo>
                    <a:pt x="703" y="29"/>
                  </a:lnTo>
                  <a:lnTo>
                    <a:pt x="683" y="24"/>
                  </a:lnTo>
                  <a:lnTo>
                    <a:pt x="662" y="19"/>
                  </a:lnTo>
                  <a:lnTo>
                    <a:pt x="640" y="15"/>
                  </a:lnTo>
                  <a:lnTo>
                    <a:pt x="618" y="11"/>
                  </a:lnTo>
                  <a:lnTo>
                    <a:pt x="595" y="7"/>
                  </a:lnTo>
                  <a:lnTo>
                    <a:pt x="572" y="4"/>
                  </a:lnTo>
                  <a:lnTo>
                    <a:pt x="550" y="3"/>
                  </a:lnTo>
                  <a:lnTo>
                    <a:pt x="526" y="0"/>
                  </a:lnTo>
                  <a:lnTo>
                    <a:pt x="501" y="0"/>
                  </a:lnTo>
                  <a:lnTo>
                    <a:pt x="476" y="0"/>
                  </a:lnTo>
                </a:path>
              </a:pathLst>
            </a:custGeom>
            <a:noFill/>
            <a:ln w="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53" name="Rectangle 41"/>
            <p:cNvSpPr>
              <a:spLocks noChangeArrowheads="1"/>
            </p:cNvSpPr>
            <p:nvPr/>
          </p:nvSpPr>
          <p:spPr bwMode="auto">
            <a:xfrm>
              <a:off x="5016343" y="2252458"/>
              <a:ext cx="219077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Ope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54" name="Rectangle 42"/>
            <p:cNvSpPr>
              <a:spLocks noChangeArrowheads="1"/>
            </p:cNvSpPr>
            <p:nvPr/>
          </p:nvSpPr>
          <p:spPr bwMode="auto">
            <a:xfrm>
              <a:off x="5240131" y="2252458"/>
              <a:ext cx="489978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rator's IP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55" name="Rectangle 43"/>
            <p:cNvSpPr>
              <a:spLocks noChangeArrowheads="1"/>
            </p:cNvSpPr>
            <p:nvPr/>
          </p:nvSpPr>
          <p:spPr bwMode="auto">
            <a:xfrm>
              <a:off x="5136482" y="2389086"/>
              <a:ext cx="473488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Services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56" name="Rectangle 44"/>
            <p:cNvSpPr>
              <a:spLocks noChangeArrowheads="1"/>
            </p:cNvSpPr>
            <p:nvPr/>
          </p:nvSpPr>
          <p:spPr bwMode="auto">
            <a:xfrm>
              <a:off x="5624104" y="2389086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57" name="Rectangle 45"/>
            <p:cNvSpPr>
              <a:spLocks noChangeArrowheads="1"/>
            </p:cNvSpPr>
            <p:nvPr/>
          </p:nvSpPr>
          <p:spPr bwMode="auto">
            <a:xfrm>
              <a:off x="4973941" y="2525715"/>
              <a:ext cx="796214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(e.g. IMS, PSS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58" name="Rectangle 46"/>
            <p:cNvSpPr>
              <a:spLocks noChangeArrowheads="1"/>
            </p:cNvSpPr>
            <p:nvPr/>
          </p:nvSpPr>
          <p:spPr bwMode="auto">
            <a:xfrm>
              <a:off x="5249554" y="2659988"/>
              <a:ext cx="223788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etc.)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59" name="Rectangle 47"/>
            <p:cNvSpPr>
              <a:spLocks noChangeArrowheads="1"/>
            </p:cNvSpPr>
            <p:nvPr/>
          </p:nvSpPr>
          <p:spPr bwMode="auto">
            <a:xfrm>
              <a:off x="5480409" y="2659988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60" name="Rectangle 48"/>
            <p:cNvSpPr>
              <a:spLocks noChangeArrowheads="1"/>
            </p:cNvSpPr>
            <p:nvPr/>
          </p:nvSpPr>
          <p:spPr bwMode="auto">
            <a:xfrm>
              <a:off x="4764287" y="3241836"/>
              <a:ext cx="282680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SWm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61" name="Rectangle 49"/>
            <p:cNvSpPr>
              <a:spLocks noChangeArrowheads="1"/>
            </p:cNvSpPr>
            <p:nvPr/>
          </p:nvSpPr>
          <p:spPr bwMode="auto">
            <a:xfrm>
              <a:off x="5054034" y="3206501"/>
              <a:ext cx="37691" cy="162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62" name="Rectangle 50"/>
            <p:cNvSpPr>
              <a:spLocks noChangeArrowheads="1"/>
            </p:cNvSpPr>
            <p:nvPr/>
          </p:nvSpPr>
          <p:spPr bwMode="auto">
            <a:xfrm>
              <a:off x="5438007" y="1420909"/>
              <a:ext cx="242633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SWx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63" name="Rectangle 51"/>
            <p:cNvSpPr>
              <a:spLocks noChangeArrowheads="1"/>
            </p:cNvSpPr>
            <p:nvPr/>
          </p:nvSpPr>
          <p:spPr bwMode="auto">
            <a:xfrm>
              <a:off x="5690063" y="1385574"/>
              <a:ext cx="37691" cy="162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64" name="Freeform 52"/>
            <p:cNvSpPr>
              <a:spLocks/>
            </p:cNvSpPr>
            <p:nvPr/>
          </p:nvSpPr>
          <p:spPr bwMode="auto">
            <a:xfrm>
              <a:off x="4260176" y="4144055"/>
              <a:ext cx="789147" cy="530024"/>
            </a:xfrm>
            <a:custGeom>
              <a:avLst/>
              <a:gdLst/>
              <a:ahLst/>
              <a:cxnLst>
                <a:cxn ang="0">
                  <a:pos x="301" y="1"/>
                </a:cxn>
                <a:cxn ang="0">
                  <a:pos x="251" y="7"/>
                </a:cxn>
                <a:cxn ang="0">
                  <a:pos x="204" y="17"/>
                </a:cxn>
                <a:cxn ang="0">
                  <a:pos x="162" y="32"/>
                </a:cxn>
                <a:cxn ang="0">
                  <a:pos x="123" y="51"/>
                </a:cxn>
                <a:cxn ang="0">
                  <a:pos x="87" y="74"/>
                </a:cxn>
                <a:cxn ang="0">
                  <a:pos x="57" y="98"/>
                </a:cxn>
                <a:cxn ang="0">
                  <a:pos x="33" y="127"/>
                </a:cxn>
                <a:cxn ang="0">
                  <a:pos x="16" y="157"/>
                </a:cxn>
                <a:cxn ang="0">
                  <a:pos x="4" y="190"/>
                </a:cxn>
                <a:cxn ang="0">
                  <a:pos x="0" y="223"/>
                </a:cxn>
                <a:cxn ang="0">
                  <a:pos x="4" y="258"/>
                </a:cxn>
                <a:cxn ang="0">
                  <a:pos x="16" y="290"/>
                </a:cxn>
                <a:cxn ang="0">
                  <a:pos x="33" y="321"/>
                </a:cxn>
                <a:cxn ang="0">
                  <a:pos x="57" y="349"/>
                </a:cxn>
                <a:cxn ang="0">
                  <a:pos x="87" y="375"/>
                </a:cxn>
                <a:cxn ang="0">
                  <a:pos x="123" y="396"/>
                </a:cxn>
                <a:cxn ang="0">
                  <a:pos x="162" y="415"/>
                </a:cxn>
                <a:cxn ang="0">
                  <a:pos x="204" y="430"/>
                </a:cxn>
                <a:cxn ang="0">
                  <a:pos x="251" y="440"/>
                </a:cxn>
                <a:cxn ang="0">
                  <a:pos x="301" y="447"/>
                </a:cxn>
                <a:cxn ang="0">
                  <a:pos x="353" y="447"/>
                </a:cxn>
                <a:cxn ang="0">
                  <a:pos x="402" y="443"/>
                </a:cxn>
                <a:cxn ang="0">
                  <a:pos x="450" y="434"/>
                </a:cxn>
                <a:cxn ang="0">
                  <a:pos x="494" y="420"/>
                </a:cxn>
                <a:cxn ang="0">
                  <a:pos x="536" y="403"/>
                </a:cxn>
                <a:cxn ang="0">
                  <a:pos x="572" y="383"/>
                </a:cxn>
                <a:cxn ang="0">
                  <a:pos x="604" y="357"/>
                </a:cxn>
                <a:cxn ang="0">
                  <a:pos x="629" y="331"/>
                </a:cxn>
                <a:cxn ang="0">
                  <a:pos x="649" y="301"/>
                </a:cxn>
                <a:cxn ang="0">
                  <a:pos x="663" y="269"/>
                </a:cxn>
                <a:cxn ang="0">
                  <a:pos x="669" y="235"/>
                </a:cxn>
                <a:cxn ang="0">
                  <a:pos x="668" y="201"/>
                </a:cxn>
                <a:cxn ang="0">
                  <a:pos x="659" y="167"/>
                </a:cxn>
                <a:cxn ang="0">
                  <a:pos x="644" y="136"/>
                </a:cxn>
                <a:cxn ang="0">
                  <a:pos x="621" y="107"/>
                </a:cxn>
                <a:cxn ang="0">
                  <a:pos x="593" y="82"/>
                </a:cxn>
                <a:cxn ang="0">
                  <a:pos x="560" y="57"/>
                </a:cxn>
                <a:cxn ang="0">
                  <a:pos x="522" y="37"/>
                </a:cxn>
                <a:cxn ang="0">
                  <a:pos x="480" y="21"/>
                </a:cxn>
                <a:cxn ang="0">
                  <a:pos x="434" y="9"/>
                </a:cxn>
                <a:cxn ang="0">
                  <a:pos x="386" y="3"/>
                </a:cxn>
                <a:cxn ang="0">
                  <a:pos x="335" y="0"/>
                </a:cxn>
              </a:cxnLst>
              <a:rect l="0" t="0" r="r" b="b"/>
              <a:pathLst>
                <a:path w="669" h="448">
                  <a:moveTo>
                    <a:pt x="335" y="0"/>
                  </a:moveTo>
                  <a:lnTo>
                    <a:pt x="318" y="0"/>
                  </a:lnTo>
                  <a:lnTo>
                    <a:pt x="301" y="1"/>
                  </a:lnTo>
                  <a:lnTo>
                    <a:pt x="285" y="3"/>
                  </a:lnTo>
                  <a:lnTo>
                    <a:pt x="267" y="4"/>
                  </a:lnTo>
                  <a:lnTo>
                    <a:pt x="251" y="7"/>
                  </a:lnTo>
                  <a:lnTo>
                    <a:pt x="235" y="9"/>
                  </a:lnTo>
                  <a:lnTo>
                    <a:pt x="220" y="13"/>
                  </a:lnTo>
                  <a:lnTo>
                    <a:pt x="204" y="17"/>
                  </a:lnTo>
                  <a:lnTo>
                    <a:pt x="190" y="21"/>
                  </a:lnTo>
                  <a:lnTo>
                    <a:pt x="175" y="27"/>
                  </a:lnTo>
                  <a:lnTo>
                    <a:pt x="162" y="32"/>
                  </a:lnTo>
                  <a:lnTo>
                    <a:pt x="148" y="37"/>
                  </a:lnTo>
                  <a:lnTo>
                    <a:pt x="135" y="44"/>
                  </a:lnTo>
                  <a:lnTo>
                    <a:pt x="123" y="51"/>
                  </a:lnTo>
                  <a:lnTo>
                    <a:pt x="110" y="57"/>
                  </a:lnTo>
                  <a:lnTo>
                    <a:pt x="99" y="65"/>
                  </a:lnTo>
                  <a:lnTo>
                    <a:pt x="87" y="74"/>
                  </a:lnTo>
                  <a:lnTo>
                    <a:pt x="77" y="82"/>
                  </a:lnTo>
                  <a:lnTo>
                    <a:pt x="67" y="90"/>
                  </a:lnTo>
                  <a:lnTo>
                    <a:pt x="57" y="98"/>
                  </a:lnTo>
                  <a:lnTo>
                    <a:pt x="49" y="107"/>
                  </a:lnTo>
                  <a:lnTo>
                    <a:pt x="41" y="116"/>
                  </a:lnTo>
                  <a:lnTo>
                    <a:pt x="33" y="127"/>
                  </a:lnTo>
                  <a:lnTo>
                    <a:pt x="27" y="136"/>
                  </a:lnTo>
                  <a:lnTo>
                    <a:pt x="21" y="147"/>
                  </a:lnTo>
                  <a:lnTo>
                    <a:pt x="16" y="157"/>
                  </a:lnTo>
                  <a:lnTo>
                    <a:pt x="11" y="167"/>
                  </a:lnTo>
                  <a:lnTo>
                    <a:pt x="7" y="178"/>
                  </a:lnTo>
                  <a:lnTo>
                    <a:pt x="4" y="190"/>
                  </a:lnTo>
                  <a:lnTo>
                    <a:pt x="3" y="201"/>
                  </a:lnTo>
                  <a:lnTo>
                    <a:pt x="1" y="213"/>
                  </a:lnTo>
                  <a:lnTo>
                    <a:pt x="0" y="223"/>
                  </a:lnTo>
                  <a:lnTo>
                    <a:pt x="1" y="235"/>
                  </a:lnTo>
                  <a:lnTo>
                    <a:pt x="3" y="246"/>
                  </a:lnTo>
                  <a:lnTo>
                    <a:pt x="4" y="258"/>
                  </a:lnTo>
                  <a:lnTo>
                    <a:pt x="7" y="269"/>
                  </a:lnTo>
                  <a:lnTo>
                    <a:pt x="11" y="280"/>
                  </a:lnTo>
                  <a:lnTo>
                    <a:pt x="16" y="290"/>
                  </a:lnTo>
                  <a:lnTo>
                    <a:pt x="21" y="301"/>
                  </a:lnTo>
                  <a:lnTo>
                    <a:pt x="27" y="310"/>
                  </a:lnTo>
                  <a:lnTo>
                    <a:pt x="33" y="321"/>
                  </a:lnTo>
                  <a:lnTo>
                    <a:pt x="41" y="331"/>
                  </a:lnTo>
                  <a:lnTo>
                    <a:pt x="49" y="340"/>
                  </a:lnTo>
                  <a:lnTo>
                    <a:pt x="57" y="349"/>
                  </a:lnTo>
                  <a:lnTo>
                    <a:pt x="67" y="357"/>
                  </a:lnTo>
                  <a:lnTo>
                    <a:pt x="77" y="367"/>
                  </a:lnTo>
                  <a:lnTo>
                    <a:pt x="87" y="375"/>
                  </a:lnTo>
                  <a:lnTo>
                    <a:pt x="99" y="383"/>
                  </a:lnTo>
                  <a:lnTo>
                    <a:pt x="110" y="389"/>
                  </a:lnTo>
                  <a:lnTo>
                    <a:pt x="123" y="396"/>
                  </a:lnTo>
                  <a:lnTo>
                    <a:pt x="135" y="403"/>
                  </a:lnTo>
                  <a:lnTo>
                    <a:pt x="148" y="410"/>
                  </a:lnTo>
                  <a:lnTo>
                    <a:pt x="162" y="415"/>
                  </a:lnTo>
                  <a:lnTo>
                    <a:pt x="175" y="420"/>
                  </a:lnTo>
                  <a:lnTo>
                    <a:pt x="190" y="426"/>
                  </a:lnTo>
                  <a:lnTo>
                    <a:pt x="204" y="430"/>
                  </a:lnTo>
                  <a:lnTo>
                    <a:pt x="220" y="434"/>
                  </a:lnTo>
                  <a:lnTo>
                    <a:pt x="235" y="438"/>
                  </a:lnTo>
                  <a:lnTo>
                    <a:pt x="251" y="440"/>
                  </a:lnTo>
                  <a:lnTo>
                    <a:pt x="267" y="443"/>
                  </a:lnTo>
                  <a:lnTo>
                    <a:pt x="285" y="446"/>
                  </a:lnTo>
                  <a:lnTo>
                    <a:pt x="301" y="447"/>
                  </a:lnTo>
                  <a:lnTo>
                    <a:pt x="318" y="447"/>
                  </a:lnTo>
                  <a:lnTo>
                    <a:pt x="335" y="448"/>
                  </a:lnTo>
                  <a:lnTo>
                    <a:pt x="353" y="447"/>
                  </a:lnTo>
                  <a:lnTo>
                    <a:pt x="369" y="447"/>
                  </a:lnTo>
                  <a:lnTo>
                    <a:pt x="386" y="446"/>
                  </a:lnTo>
                  <a:lnTo>
                    <a:pt x="402" y="443"/>
                  </a:lnTo>
                  <a:lnTo>
                    <a:pt x="418" y="440"/>
                  </a:lnTo>
                  <a:lnTo>
                    <a:pt x="434" y="438"/>
                  </a:lnTo>
                  <a:lnTo>
                    <a:pt x="450" y="434"/>
                  </a:lnTo>
                  <a:lnTo>
                    <a:pt x="465" y="430"/>
                  </a:lnTo>
                  <a:lnTo>
                    <a:pt x="480" y="426"/>
                  </a:lnTo>
                  <a:lnTo>
                    <a:pt x="494" y="420"/>
                  </a:lnTo>
                  <a:lnTo>
                    <a:pt x="509" y="415"/>
                  </a:lnTo>
                  <a:lnTo>
                    <a:pt x="522" y="410"/>
                  </a:lnTo>
                  <a:lnTo>
                    <a:pt x="536" y="403"/>
                  </a:lnTo>
                  <a:lnTo>
                    <a:pt x="548" y="396"/>
                  </a:lnTo>
                  <a:lnTo>
                    <a:pt x="560" y="389"/>
                  </a:lnTo>
                  <a:lnTo>
                    <a:pt x="572" y="383"/>
                  </a:lnTo>
                  <a:lnTo>
                    <a:pt x="583" y="375"/>
                  </a:lnTo>
                  <a:lnTo>
                    <a:pt x="593" y="367"/>
                  </a:lnTo>
                  <a:lnTo>
                    <a:pt x="604" y="357"/>
                  </a:lnTo>
                  <a:lnTo>
                    <a:pt x="612" y="349"/>
                  </a:lnTo>
                  <a:lnTo>
                    <a:pt x="621" y="340"/>
                  </a:lnTo>
                  <a:lnTo>
                    <a:pt x="629" y="331"/>
                  </a:lnTo>
                  <a:lnTo>
                    <a:pt x="637" y="321"/>
                  </a:lnTo>
                  <a:lnTo>
                    <a:pt x="644" y="310"/>
                  </a:lnTo>
                  <a:lnTo>
                    <a:pt x="649" y="301"/>
                  </a:lnTo>
                  <a:lnTo>
                    <a:pt x="655" y="290"/>
                  </a:lnTo>
                  <a:lnTo>
                    <a:pt x="659" y="280"/>
                  </a:lnTo>
                  <a:lnTo>
                    <a:pt x="663" y="269"/>
                  </a:lnTo>
                  <a:lnTo>
                    <a:pt x="665" y="258"/>
                  </a:lnTo>
                  <a:lnTo>
                    <a:pt x="668" y="246"/>
                  </a:lnTo>
                  <a:lnTo>
                    <a:pt x="669" y="235"/>
                  </a:lnTo>
                  <a:lnTo>
                    <a:pt x="669" y="223"/>
                  </a:lnTo>
                  <a:lnTo>
                    <a:pt x="669" y="213"/>
                  </a:lnTo>
                  <a:lnTo>
                    <a:pt x="668" y="201"/>
                  </a:lnTo>
                  <a:lnTo>
                    <a:pt x="665" y="190"/>
                  </a:lnTo>
                  <a:lnTo>
                    <a:pt x="663" y="178"/>
                  </a:lnTo>
                  <a:lnTo>
                    <a:pt x="659" y="167"/>
                  </a:lnTo>
                  <a:lnTo>
                    <a:pt x="655" y="157"/>
                  </a:lnTo>
                  <a:lnTo>
                    <a:pt x="649" y="147"/>
                  </a:lnTo>
                  <a:lnTo>
                    <a:pt x="644" y="136"/>
                  </a:lnTo>
                  <a:lnTo>
                    <a:pt x="637" y="127"/>
                  </a:lnTo>
                  <a:lnTo>
                    <a:pt x="629" y="116"/>
                  </a:lnTo>
                  <a:lnTo>
                    <a:pt x="621" y="107"/>
                  </a:lnTo>
                  <a:lnTo>
                    <a:pt x="612" y="98"/>
                  </a:lnTo>
                  <a:lnTo>
                    <a:pt x="604" y="90"/>
                  </a:lnTo>
                  <a:lnTo>
                    <a:pt x="593" y="82"/>
                  </a:lnTo>
                  <a:lnTo>
                    <a:pt x="583" y="74"/>
                  </a:lnTo>
                  <a:lnTo>
                    <a:pt x="572" y="65"/>
                  </a:lnTo>
                  <a:lnTo>
                    <a:pt x="560" y="57"/>
                  </a:lnTo>
                  <a:lnTo>
                    <a:pt x="548" y="51"/>
                  </a:lnTo>
                  <a:lnTo>
                    <a:pt x="536" y="44"/>
                  </a:lnTo>
                  <a:lnTo>
                    <a:pt x="522" y="37"/>
                  </a:lnTo>
                  <a:lnTo>
                    <a:pt x="509" y="32"/>
                  </a:lnTo>
                  <a:lnTo>
                    <a:pt x="494" y="27"/>
                  </a:lnTo>
                  <a:lnTo>
                    <a:pt x="480" y="21"/>
                  </a:lnTo>
                  <a:lnTo>
                    <a:pt x="465" y="17"/>
                  </a:lnTo>
                  <a:lnTo>
                    <a:pt x="450" y="13"/>
                  </a:lnTo>
                  <a:lnTo>
                    <a:pt x="434" y="9"/>
                  </a:lnTo>
                  <a:lnTo>
                    <a:pt x="418" y="7"/>
                  </a:lnTo>
                  <a:lnTo>
                    <a:pt x="402" y="4"/>
                  </a:lnTo>
                  <a:lnTo>
                    <a:pt x="386" y="3"/>
                  </a:lnTo>
                  <a:lnTo>
                    <a:pt x="369" y="1"/>
                  </a:lnTo>
                  <a:lnTo>
                    <a:pt x="353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65" name="Freeform 53"/>
            <p:cNvSpPr>
              <a:spLocks/>
            </p:cNvSpPr>
            <p:nvPr/>
          </p:nvSpPr>
          <p:spPr bwMode="auto">
            <a:xfrm>
              <a:off x="4260176" y="4144055"/>
              <a:ext cx="789147" cy="530024"/>
            </a:xfrm>
            <a:custGeom>
              <a:avLst/>
              <a:gdLst/>
              <a:ahLst/>
              <a:cxnLst>
                <a:cxn ang="0">
                  <a:pos x="301" y="1"/>
                </a:cxn>
                <a:cxn ang="0">
                  <a:pos x="251" y="7"/>
                </a:cxn>
                <a:cxn ang="0">
                  <a:pos x="204" y="17"/>
                </a:cxn>
                <a:cxn ang="0">
                  <a:pos x="162" y="32"/>
                </a:cxn>
                <a:cxn ang="0">
                  <a:pos x="123" y="51"/>
                </a:cxn>
                <a:cxn ang="0">
                  <a:pos x="87" y="74"/>
                </a:cxn>
                <a:cxn ang="0">
                  <a:pos x="57" y="98"/>
                </a:cxn>
                <a:cxn ang="0">
                  <a:pos x="33" y="127"/>
                </a:cxn>
                <a:cxn ang="0">
                  <a:pos x="16" y="157"/>
                </a:cxn>
                <a:cxn ang="0">
                  <a:pos x="4" y="190"/>
                </a:cxn>
                <a:cxn ang="0">
                  <a:pos x="0" y="223"/>
                </a:cxn>
                <a:cxn ang="0">
                  <a:pos x="4" y="258"/>
                </a:cxn>
                <a:cxn ang="0">
                  <a:pos x="16" y="290"/>
                </a:cxn>
                <a:cxn ang="0">
                  <a:pos x="33" y="321"/>
                </a:cxn>
                <a:cxn ang="0">
                  <a:pos x="57" y="349"/>
                </a:cxn>
                <a:cxn ang="0">
                  <a:pos x="87" y="375"/>
                </a:cxn>
                <a:cxn ang="0">
                  <a:pos x="123" y="396"/>
                </a:cxn>
                <a:cxn ang="0">
                  <a:pos x="162" y="415"/>
                </a:cxn>
                <a:cxn ang="0">
                  <a:pos x="204" y="430"/>
                </a:cxn>
                <a:cxn ang="0">
                  <a:pos x="251" y="440"/>
                </a:cxn>
                <a:cxn ang="0">
                  <a:pos x="301" y="447"/>
                </a:cxn>
                <a:cxn ang="0">
                  <a:pos x="353" y="447"/>
                </a:cxn>
                <a:cxn ang="0">
                  <a:pos x="402" y="443"/>
                </a:cxn>
                <a:cxn ang="0">
                  <a:pos x="450" y="434"/>
                </a:cxn>
                <a:cxn ang="0">
                  <a:pos x="494" y="420"/>
                </a:cxn>
                <a:cxn ang="0">
                  <a:pos x="536" y="403"/>
                </a:cxn>
                <a:cxn ang="0">
                  <a:pos x="572" y="383"/>
                </a:cxn>
                <a:cxn ang="0">
                  <a:pos x="604" y="357"/>
                </a:cxn>
                <a:cxn ang="0">
                  <a:pos x="629" y="331"/>
                </a:cxn>
                <a:cxn ang="0">
                  <a:pos x="649" y="301"/>
                </a:cxn>
                <a:cxn ang="0">
                  <a:pos x="663" y="269"/>
                </a:cxn>
                <a:cxn ang="0">
                  <a:pos x="669" y="235"/>
                </a:cxn>
                <a:cxn ang="0">
                  <a:pos x="668" y="201"/>
                </a:cxn>
                <a:cxn ang="0">
                  <a:pos x="659" y="167"/>
                </a:cxn>
                <a:cxn ang="0">
                  <a:pos x="644" y="136"/>
                </a:cxn>
                <a:cxn ang="0">
                  <a:pos x="621" y="107"/>
                </a:cxn>
                <a:cxn ang="0">
                  <a:pos x="593" y="82"/>
                </a:cxn>
                <a:cxn ang="0">
                  <a:pos x="560" y="57"/>
                </a:cxn>
                <a:cxn ang="0">
                  <a:pos x="522" y="37"/>
                </a:cxn>
                <a:cxn ang="0">
                  <a:pos x="480" y="21"/>
                </a:cxn>
                <a:cxn ang="0">
                  <a:pos x="434" y="9"/>
                </a:cxn>
                <a:cxn ang="0">
                  <a:pos x="386" y="3"/>
                </a:cxn>
                <a:cxn ang="0">
                  <a:pos x="335" y="0"/>
                </a:cxn>
              </a:cxnLst>
              <a:rect l="0" t="0" r="r" b="b"/>
              <a:pathLst>
                <a:path w="669" h="448">
                  <a:moveTo>
                    <a:pt x="335" y="0"/>
                  </a:moveTo>
                  <a:lnTo>
                    <a:pt x="318" y="0"/>
                  </a:lnTo>
                  <a:lnTo>
                    <a:pt x="301" y="1"/>
                  </a:lnTo>
                  <a:lnTo>
                    <a:pt x="285" y="3"/>
                  </a:lnTo>
                  <a:lnTo>
                    <a:pt x="267" y="4"/>
                  </a:lnTo>
                  <a:lnTo>
                    <a:pt x="251" y="7"/>
                  </a:lnTo>
                  <a:lnTo>
                    <a:pt x="235" y="9"/>
                  </a:lnTo>
                  <a:lnTo>
                    <a:pt x="220" y="13"/>
                  </a:lnTo>
                  <a:lnTo>
                    <a:pt x="204" y="17"/>
                  </a:lnTo>
                  <a:lnTo>
                    <a:pt x="190" y="21"/>
                  </a:lnTo>
                  <a:lnTo>
                    <a:pt x="175" y="27"/>
                  </a:lnTo>
                  <a:lnTo>
                    <a:pt x="162" y="32"/>
                  </a:lnTo>
                  <a:lnTo>
                    <a:pt x="148" y="37"/>
                  </a:lnTo>
                  <a:lnTo>
                    <a:pt x="135" y="44"/>
                  </a:lnTo>
                  <a:lnTo>
                    <a:pt x="123" y="51"/>
                  </a:lnTo>
                  <a:lnTo>
                    <a:pt x="110" y="57"/>
                  </a:lnTo>
                  <a:lnTo>
                    <a:pt x="99" y="65"/>
                  </a:lnTo>
                  <a:lnTo>
                    <a:pt x="87" y="74"/>
                  </a:lnTo>
                  <a:lnTo>
                    <a:pt x="77" y="82"/>
                  </a:lnTo>
                  <a:lnTo>
                    <a:pt x="67" y="90"/>
                  </a:lnTo>
                  <a:lnTo>
                    <a:pt x="57" y="98"/>
                  </a:lnTo>
                  <a:lnTo>
                    <a:pt x="49" y="107"/>
                  </a:lnTo>
                  <a:lnTo>
                    <a:pt x="41" y="116"/>
                  </a:lnTo>
                  <a:lnTo>
                    <a:pt x="33" y="127"/>
                  </a:lnTo>
                  <a:lnTo>
                    <a:pt x="27" y="136"/>
                  </a:lnTo>
                  <a:lnTo>
                    <a:pt x="21" y="147"/>
                  </a:lnTo>
                  <a:lnTo>
                    <a:pt x="16" y="157"/>
                  </a:lnTo>
                  <a:lnTo>
                    <a:pt x="11" y="167"/>
                  </a:lnTo>
                  <a:lnTo>
                    <a:pt x="7" y="178"/>
                  </a:lnTo>
                  <a:lnTo>
                    <a:pt x="4" y="190"/>
                  </a:lnTo>
                  <a:lnTo>
                    <a:pt x="3" y="201"/>
                  </a:lnTo>
                  <a:lnTo>
                    <a:pt x="1" y="213"/>
                  </a:lnTo>
                  <a:lnTo>
                    <a:pt x="0" y="223"/>
                  </a:lnTo>
                  <a:lnTo>
                    <a:pt x="1" y="235"/>
                  </a:lnTo>
                  <a:lnTo>
                    <a:pt x="3" y="246"/>
                  </a:lnTo>
                  <a:lnTo>
                    <a:pt x="4" y="258"/>
                  </a:lnTo>
                  <a:lnTo>
                    <a:pt x="7" y="269"/>
                  </a:lnTo>
                  <a:lnTo>
                    <a:pt x="11" y="280"/>
                  </a:lnTo>
                  <a:lnTo>
                    <a:pt x="16" y="290"/>
                  </a:lnTo>
                  <a:lnTo>
                    <a:pt x="21" y="301"/>
                  </a:lnTo>
                  <a:lnTo>
                    <a:pt x="27" y="310"/>
                  </a:lnTo>
                  <a:lnTo>
                    <a:pt x="33" y="321"/>
                  </a:lnTo>
                  <a:lnTo>
                    <a:pt x="41" y="331"/>
                  </a:lnTo>
                  <a:lnTo>
                    <a:pt x="49" y="340"/>
                  </a:lnTo>
                  <a:lnTo>
                    <a:pt x="57" y="349"/>
                  </a:lnTo>
                  <a:lnTo>
                    <a:pt x="67" y="357"/>
                  </a:lnTo>
                  <a:lnTo>
                    <a:pt x="77" y="367"/>
                  </a:lnTo>
                  <a:lnTo>
                    <a:pt x="87" y="375"/>
                  </a:lnTo>
                  <a:lnTo>
                    <a:pt x="99" y="383"/>
                  </a:lnTo>
                  <a:lnTo>
                    <a:pt x="110" y="389"/>
                  </a:lnTo>
                  <a:lnTo>
                    <a:pt x="123" y="396"/>
                  </a:lnTo>
                  <a:lnTo>
                    <a:pt x="135" y="403"/>
                  </a:lnTo>
                  <a:lnTo>
                    <a:pt x="148" y="410"/>
                  </a:lnTo>
                  <a:lnTo>
                    <a:pt x="162" y="415"/>
                  </a:lnTo>
                  <a:lnTo>
                    <a:pt x="175" y="420"/>
                  </a:lnTo>
                  <a:lnTo>
                    <a:pt x="190" y="426"/>
                  </a:lnTo>
                  <a:lnTo>
                    <a:pt x="204" y="430"/>
                  </a:lnTo>
                  <a:lnTo>
                    <a:pt x="220" y="434"/>
                  </a:lnTo>
                  <a:lnTo>
                    <a:pt x="235" y="438"/>
                  </a:lnTo>
                  <a:lnTo>
                    <a:pt x="251" y="440"/>
                  </a:lnTo>
                  <a:lnTo>
                    <a:pt x="267" y="443"/>
                  </a:lnTo>
                  <a:lnTo>
                    <a:pt x="285" y="446"/>
                  </a:lnTo>
                  <a:lnTo>
                    <a:pt x="301" y="447"/>
                  </a:lnTo>
                  <a:lnTo>
                    <a:pt x="318" y="447"/>
                  </a:lnTo>
                  <a:lnTo>
                    <a:pt x="335" y="448"/>
                  </a:lnTo>
                  <a:lnTo>
                    <a:pt x="353" y="447"/>
                  </a:lnTo>
                  <a:lnTo>
                    <a:pt x="369" y="447"/>
                  </a:lnTo>
                  <a:lnTo>
                    <a:pt x="386" y="446"/>
                  </a:lnTo>
                  <a:lnTo>
                    <a:pt x="402" y="443"/>
                  </a:lnTo>
                  <a:lnTo>
                    <a:pt x="418" y="440"/>
                  </a:lnTo>
                  <a:lnTo>
                    <a:pt x="434" y="438"/>
                  </a:lnTo>
                  <a:lnTo>
                    <a:pt x="450" y="434"/>
                  </a:lnTo>
                  <a:lnTo>
                    <a:pt x="465" y="430"/>
                  </a:lnTo>
                  <a:lnTo>
                    <a:pt x="480" y="426"/>
                  </a:lnTo>
                  <a:lnTo>
                    <a:pt x="494" y="420"/>
                  </a:lnTo>
                  <a:lnTo>
                    <a:pt x="509" y="415"/>
                  </a:lnTo>
                  <a:lnTo>
                    <a:pt x="522" y="410"/>
                  </a:lnTo>
                  <a:lnTo>
                    <a:pt x="536" y="403"/>
                  </a:lnTo>
                  <a:lnTo>
                    <a:pt x="548" y="396"/>
                  </a:lnTo>
                  <a:lnTo>
                    <a:pt x="560" y="389"/>
                  </a:lnTo>
                  <a:lnTo>
                    <a:pt x="572" y="383"/>
                  </a:lnTo>
                  <a:lnTo>
                    <a:pt x="583" y="375"/>
                  </a:lnTo>
                  <a:lnTo>
                    <a:pt x="593" y="367"/>
                  </a:lnTo>
                  <a:lnTo>
                    <a:pt x="604" y="357"/>
                  </a:lnTo>
                  <a:lnTo>
                    <a:pt x="612" y="349"/>
                  </a:lnTo>
                  <a:lnTo>
                    <a:pt x="621" y="340"/>
                  </a:lnTo>
                  <a:lnTo>
                    <a:pt x="629" y="331"/>
                  </a:lnTo>
                  <a:lnTo>
                    <a:pt x="637" y="321"/>
                  </a:lnTo>
                  <a:lnTo>
                    <a:pt x="644" y="310"/>
                  </a:lnTo>
                  <a:lnTo>
                    <a:pt x="649" y="301"/>
                  </a:lnTo>
                  <a:lnTo>
                    <a:pt x="655" y="290"/>
                  </a:lnTo>
                  <a:lnTo>
                    <a:pt x="659" y="280"/>
                  </a:lnTo>
                  <a:lnTo>
                    <a:pt x="663" y="269"/>
                  </a:lnTo>
                  <a:lnTo>
                    <a:pt x="665" y="258"/>
                  </a:lnTo>
                  <a:lnTo>
                    <a:pt x="668" y="246"/>
                  </a:lnTo>
                  <a:lnTo>
                    <a:pt x="669" y="235"/>
                  </a:lnTo>
                  <a:lnTo>
                    <a:pt x="669" y="223"/>
                  </a:lnTo>
                  <a:lnTo>
                    <a:pt x="669" y="213"/>
                  </a:lnTo>
                  <a:lnTo>
                    <a:pt x="668" y="201"/>
                  </a:lnTo>
                  <a:lnTo>
                    <a:pt x="665" y="190"/>
                  </a:lnTo>
                  <a:lnTo>
                    <a:pt x="663" y="178"/>
                  </a:lnTo>
                  <a:lnTo>
                    <a:pt x="659" y="167"/>
                  </a:lnTo>
                  <a:lnTo>
                    <a:pt x="655" y="157"/>
                  </a:lnTo>
                  <a:lnTo>
                    <a:pt x="649" y="147"/>
                  </a:lnTo>
                  <a:lnTo>
                    <a:pt x="644" y="136"/>
                  </a:lnTo>
                  <a:lnTo>
                    <a:pt x="637" y="127"/>
                  </a:lnTo>
                  <a:lnTo>
                    <a:pt x="629" y="116"/>
                  </a:lnTo>
                  <a:lnTo>
                    <a:pt x="621" y="107"/>
                  </a:lnTo>
                  <a:lnTo>
                    <a:pt x="612" y="98"/>
                  </a:lnTo>
                  <a:lnTo>
                    <a:pt x="604" y="90"/>
                  </a:lnTo>
                  <a:lnTo>
                    <a:pt x="593" y="82"/>
                  </a:lnTo>
                  <a:lnTo>
                    <a:pt x="583" y="74"/>
                  </a:lnTo>
                  <a:lnTo>
                    <a:pt x="572" y="65"/>
                  </a:lnTo>
                  <a:lnTo>
                    <a:pt x="560" y="57"/>
                  </a:lnTo>
                  <a:lnTo>
                    <a:pt x="548" y="51"/>
                  </a:lnTo>
                  <a:lnTo>
                    <a:pt x="536" y="44"/>
                  </a:lnTo>
                  <a:lnTo>
                    <a:pt x="522" y="37"/>
                  </a:lnTo>
                  <a:lnTo>
                    <a:pt x="509" y="32"/>
                  </a:lnTo>
                  <a:lnTo>
                    <a:pt x="494" y="27"/>
                  </a:lnTo>
                  <a:lnTo>
                    <a:pt x="480" y="21"/>
                  </a:lnTo>
                  <a:lnTo>
                    <a:pt x="465" y="17"/>
                  </a:lnTo>
                  <a:lnTo>
                    <a:pt x="450" y="13"/>
                  </a:lnTo>
                  <a:lnTo>
                    <a:pt x="434" y="9"/>
                  </a:lnTo>
                  <a:lnTo>
                    <a:pt x="418" y="7"/>
                  </a:lnTo>
                  <a:lnTo>
                    <a:pt x="402" y="4"/>
                  </a:lnTo>
                  <a:lnTo>
                    <a:pt x="386" y="3"/>
                  </a:lnTo>
                  <a:lnTo>
                    <a:pt x="369" y="1"/>
                  </a:lnTo>
                  <a:lnTo>
                    <a:pt x="353" y="0"/>
                  </a:lnTo>
                  <a:lnTo>
                    <a:pt x="335" y="0"/>
                  </a:lnTo>
                </a:path>
              </a:pathLst>
            </a:custGeom>
            <a:noFill/>
            <a:ln w="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66" name="Rectangle 54"/>
            <p:cNvSpPr>
              <a:spLocks noChangeArrowheads="1"/>
            </p:cNvSpPr>
            <p:nvPr/>
          </p:nvSpPr>
          <p:spPr bwMode="auto">
            <a:xfrm>
              <a:off x="4406227" y="4228859"/>
              <a:ext cx="499400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Untrusted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67" name="Rectangle 55"/>
            <p:cNvSpPr>
              <a:spLocks noChangeArrowheads="1"/>
            </p:cNvSpPr>
            <p:nvPr/>
          </p:nvSpPr>
          <p:spPr bwMode="auto">
            <a:xfrm>
              <a:off x="4919761" y="4228859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68" name="Rectangle 56"/>
            <p:cNvSpPr>
              <a:spLocks noChangeArrowheads="1"/>
            </p:cNvSpPr>
            <p:nvPr/>
          </p:nvSpPr>
          <p:spPr bwMode="auto">
            <a:xfrm>
              <a:off x="4304933" y="4363132"/>
              <a:ext cx="212010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Non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69" name="Rectangle 57"/>
            <p:cNvSpPr>
              <a:spLocks noChangeArrowheads="1"/>
            </p:cNvSpPr>
            <p:nvPr/>
          </p:nvSpPr>
          <p:spPr bwMode="auto">
            <a:xfrm>
              <a:off x="4524010" y="4363132"/>
              <a:ext cx="37691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-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70" name="Rectangle 58"/>
            <p:cNvSpPr>
              <a:spLocks noChangeArrowheads="1"/>
            </p:cNvSpPr>
            <p:nvPr/>
          </p:nvSpPr>
          <p:spPr bwMode="auto">
            <a:xfrm>
              <a:off x="4561700" y="4363132"/>
              <a:ext cx="480555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3GPP IP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71" name="Rectangle 59"/>
            <p:cNvSpPr>
              <a:spLocks noChangeArrowheads="1"/>
            </p:cNvSpPr>
            <p:nvPr/>
          </p:nvSpPr>
          <p:spPr bwMode="auto">
            <a:xfrm>
              <a:off x="4472185" y="4497404"/>
              <a:ext cx="372195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Access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72" name="Rectangle 60"/>
            <p:cNvSpPr>
              <a:spLocks noChangeArrowheads="1"/>
            </p:cNvSpPr>
            <p:nvPr/>
          </p:nvSpPr>
          <p:spPr bwMode="auto">
            <a:xfrm>
              <a:off x="4856158" y="4462069"/>
              <a:ext cx="37691" cy="162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73" name="Rectangle 61"/>
            <p:cNvSpPr>
              <a:spLocks noChangeArrowheads="1"/>
            </p:cNvSpPr>
            <p:nvPr/>
          </p:nvSpPr>
          <p:spPr bwMode="auto">
            <a:xfrm>
              <a:off x="5357914" y="4506827"/>
              <a:ext cx="249700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SWa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74" name="Rectangle 62"/>
            <p:cNvSpPr>
              <a:spLocks noChangeArrowheads="1"/>
            </p:cNvSpPr>
            <p:nvPr/>
          </p:nvSpPr>
          <p:spPr bwMode="auto">
            <a:xfrm>
              <a:off x="5614681" y="4471492"/>
              <a:ext cx="37691" cy="162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75" name="Rectangle 63"/>
            <p:cNvSpPr>
              <a:spLocks noChangeArrowheads="1"/>
            </p:cNvSpPr>
            <p:nvPr/>
          </p:nvSpPr>
          <p:spPr bwMode="auto">
            <a:xfrm>
              <a:off x="670146" y="3722391"/>
              <a:ext cx="402818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HPLMN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76" name="Rectangle 64"/>
            <p:cNvSpPr>
              <a:spLocks noChangeArrowheads="1"/>
            </p:cNvSpPr>
            <p:nvPr/>
          </p:nvSpPr>
          <p:spPr bwMode="auto">
            <a:xfrm>
              <a:off x="1082387" y="3722391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77" name="Freeform 65"/>
            <p:cNvSpPr>
              <a:spLocks noEditPoints="1"/>
            </p:cNvSpPr>
            <p:nvPr/>
          </p:nvSpPr>
          <p:spPr bwMode="auto">
            <a:xfrm>
              <a:off x="623033" y="3910844"/>
              <a:ext cx="6004584" cy="23557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200" y="2"/>
                </a:cxn>
                <a:cxn ang="0">
                  <a:pos x="278" y="12"/>
                </a:cxn>
                <a:cxn ang="0">
                  <a:pos x="311" y="12"/>
                </a:cxn>
                <a:cxn ang="0">
                  <a:pos x="389" y="2"/>
                </a:cxn>
                <a:cxn ang="0">
                  <a:pos x="545" y="2"/>
                </a:cxn>
                <a:cxn ang="0">
                  <a:pos x="668" y="2"/>
                </a:cxn>
                <a:cxn ang="0">
                  <a:pos x="745" y="14"/>
                </a:cxn>
                <a:cxn ang="0">
                  <a:pos x="779" y="14"/>
                </a:cxn>
                <a:cxn ang="0">
                  <a:pos x="856" y="2"/>
                </a:cxn>
                <a:cxn ang="0">
                  <a:pos x="1013" y="3"/>
                </a:cxn>
                <a:cxn ang="0">
                  <a:pos x="1136" y="3"/>
                </a:cxn>
                <a:cxn ang="0">
                  <a:pos x="1213" y="14"/>
                </a:cxn>
                <a:cxn ang="0">
                  <a:pos x="1247" y="14"/>
                </a:cxn>
                <a:cxn ang="0">
                  <a:pos x="1324" y="3"/>
                </a:cxn>
                <a:cxn ang="0">
                  <a:pos x="1480" y="3"/>
                </a:cxn>
                <a:cxn ang="0">
                  <a:pos x="1603" y="3"/>
                </a:cxn>
                <a:cxn ang="0">
                  <a:pos x="1681" y="15"/>
                </a:cxn>
                <a:cxn ang="0">
                  <a:pos x="1714" y="15"/>
                </a:cxn>
                <a:cxn ang="0">
                  <a:pos x="1792" y="4"/>
                </a:cxn>
                <a:cxn ang="0">
                  <a:pos x="1948" y="4"/>
                </a:cxn>
                <a:cxn ang="0">
                  <a:pos x="2071" y="4"/>
                </a:cxn>
                <a:cxn ang="0">
                  <a:pos x="2149" y="16"/>
                </a:cxn>
                <a:cxn ang="0">
                  <a:pos x="2182" y="16"/>
                </a:cxn>
                <a:cxn ang="0">
                  <a:pos x="2260" y="4"/>
                </a:cxn>
                <a:cxn ang="0">
                  <a:pos x="2416" y="6"/>
                </a:cxn>
                <a:cxn ang="0">
                  <a:pos x="2539" y="6"/>
                </a:cxn>
                <a:cxn ang="0">
                  <a:pos x="2616" y="16"/>
                </a:cxn>
                <a:cxn ang="0">
                  <a:pos x="2650" y="16"/>
                </a:cxn>
                <a:cxn ang="0">
                  <a:pos x="2727" y="6"/>
                </a:cxn>
                <a:cxn ang="0">
                  <a:pos x="2884" y="6"/>
                </a:cxn>
                <a:cxn ang="0">
                  <a:pos x="3007" y="6"/>
                </a:cxn>
                <a:cxn ang="0">
                  <a:pos x="3084" y="18"/>
                </a:cxn>
                <a:cxn ang="0">
                  <a:pos x="3118" y="18"/>
                </a:cxn>
                <a:cxn ang="0">
                  <a:pos x="3195" y="7"/>
                </a:cxn>
                <a:cxn ang="0">
                  <a:pos x="3352" y="7"/>
                </a:cxn>
                <a:cxn ang="0">
                  <a:pos x="3474" y="7"/>
                </a:cxn>
                <a:cxn ang="0">
                  <a:pos x="3552" y="18"/>
                </a:cxn>
                <a:cxn ang="0">
                  <a:pos x="3585" y="18"/>
                </a:cxn>
                <a:cxn ang="0">
                  <a:pos x="3663" y="7"/>
                </a:cxn>
                <a:cxn ang="0">
                  <a:pos x="3819" y="7"/>
                </a:cxn>
                <a:cxn ang="0">
                  <a:pos x="3942" y="8"/>
                </a:cxn>
                <a:cxn ang="0">
                  <a:pos x="4020" y="19"/>
                </a:cxn>
                <a:cxn ang="0">
                  <a:pos x="4053" y="19"/>
                </a:cxn>
                <a:cxn ang="0">
                  <a:pos x="4131" y="8"/>
                </a:cxn>
                <a:cxn ang="0">
                  <a:pos x="4287" y="8"/>
                </a:cxn>
                <a:cxn ang="0">
                  <a:pos x="4410" y="8"/>
                </a:cxn>
                <a:cxn ang="0">
                  <a:pos x="4488" y="21"/>
                </a:cxn>
                <a:cxn ang="0">
                  <a:pos x="4521" y="21"/>
                </a:cxn>
                <a:cxn ang="0">
                  <a:pos x="4598" y="8"/>
                </a:cxn>
                <a:cxn ang="0">
                  <a:pos x="4755" y="10"/>
                </a:cxn>
                <a:cxn ang="0">
                  <a:pos x="4878" y="10"/>
                </a:cxn>
                <a:cxn ang="0">
                  <a:pos x="4955" y="21"/>
                </a:cxn>
                <a:cxn ang="0">
                  <a:pos x="4989" y="21"/>
                </a:cxn>
                <a:cxn ang="0">
                  <a:pos x="5066" y="10"/>
                </a:cxn>
              </a:cxnLst>
              <a:rect l="0" t="0" r="r" b="b"/>
              <a:pathLst>
                <a:path w="5097" h="21">
                  <a:moveTo>
                    <a:pt x="0" y="0"/>
                  </a:moveTo>
                  <a:lnTo>
                    <a:pt x="44" y="0"/>
                  </a:lnTo>
                  <a:lnTo>
                    <a:pt x="44" y="12"/>
                  </a:lnTo>
                  <a:lnTo>
                    <a:pt x="0" y="12"/>
                  </a:lnTo>
                  <a:lnTo>
                    <a:pt x="0" y="0"/>
                  </a:lnTo>
                  <a:close/>
                  <a:moveTo>
                    <a:pt x="77" y="0"/>
                  </a:moveTo>
                  <a:lnTo>
                    <a:pt x="121" y="2"/>
                  </a:lnTo>
                  <a:lnTo>
                    <a:pt x="121" y="12"/>
                  </a:lnTo>
                  <a:lnTo>
                    <a:pt x="77" y="12"/>
                  </a:lnTo>
                  <a:lnTo>
                    <a:pt x="77" y="0"/>
                  </a:lnTo>
                  <a:close/>
                  <a:moveTo>
                    <a:pt x="155" y="2"/>
                  </a:moveTo>
                  <a:lnTo>
                    <a:pt x="200" y="2"/>
                  </a:lnTo>
                  <a:lnTo>
                    <a:pt x="200" y="12"/>
                  </a:lnTo>
                  <a:lnTo>
                    <a:pt x="155" y="12"/>
                  </a:lnTo>
                  <a:lnTo>
                    <a:pt x="155" y="2"/>
                  </a:lnTo>
                  <a:close/>
                  <a:moveTo>
                    <a:pt x="234" y="2"/>
                  </a:moveTo>
                  <a:lnTo>
                    <a:pt x="278" y="2"/>
                  </a:lnTo>
                  <a:lnTo>
                    <a:pt x="278" y="12"/>
                  </a:lnTo>
                  <a:lnTo>
                    <a:pt x="234" y="12"/>
                  </a:lnTo>
                  <a:lnTo>
                    <a:pt x="234" y="2"/>
                  </a:lnTo>
                  <a:close/>
                  <a:moveTo>
                    <a:pt x="311" y="2"/>
                  </a:moveTo>
                  <a:lnTo>
                    <a:pt x="355" y="2"/>
                  </a:lnTo>
                  <a:lnTo>
                    <a:pt x="355" y="12"/>
                  </a:lnTo>
                  <a:lnTo>
                    <a:pt x="311" y="12"/>
                  </a:lnTo>
                  <a:lnTo>
                    <a:pt x="311" y="2"/>
                  </a:lnTo>
                  <a:close/>
                  <a:moveTo>
                    <a:pt x="389" y="2"/>
                  </a:moveTo>
                  <a:lnTo>
                    <a:pt x="434" y="2"/>
                  </a:lnTo>
                  <a:lnTo>
                    <a:pt x="434" y="12"/>
                  </a:lnTo>
                  <a:lnTo>
                    <a:pt x="389" y="12"/>
                  </a:lnTo>
                  <a:lnTo>
                    <a:pt x="389" y="2"/>
                  </a:lnTo>
                  <a:close/>
                  <a:moveTo>
                    <a:pt x="467" y="2"/>
                  </a:moveTo>
                  <a:lnTo>
                    <a:pt x="512" y="2"/>
                  </a:lnTo>
                  <a:lnTo>
                    <a:pt x="512" y="12"/>
                  </a:lnTo>
                  <a:lnTo>
                    <a:pt x="467" y="12"/>
                  </a:lnTo>
                  <a:lnTo>
                    <a:pt x="467" y="2"/>
                  </a:lnTo>
                  <a:close/>
                  <a:moveTo>
                    <a:pt x="545" y="2"/>
                  </a:moveTo>
                  <a:lnTo>
                    <a:pt x="589" y="2"/>
                  </a:lnTo>
                  <a:lnTo>
                    <a:pt x="589" y="12"/>
                  </a:lnTo>
                  <a:lnTo>
                    <a:pt x="545" y="12"/>
                  </a:lnTo>
                  <a:lnTo>
                    <a:pt x="545" y="2"/>
                  </a:lnTo>
                  <a:close/>
                  <a:moveTo>
                    <a:pt x="622" y="2"/>
                  </a:moveTo>
                  <a:lnTo>
                    <a:pt x="668" y="2"/>
                  </a:lnTo>
                  <a:lnTo>
                    <a:pt x="668" y="14"/>
                  </a:lnTo>
                  <a:lnTo>
                    <a:pt x="622" y="14"/>
                  </a:lnTo>
                  <a:lnTo>
                    <a:pt x="622" y="2"/>
                  </a:lnTo>
                  <a:close/>
                  <a:moveTo>
                    <a:pt x="701" y="2"/>
                  </a:moveTo>
                  <a:lnTo>
                    <a:pt x="745" y="2"/>
                  </a:lnTo>
                  <a:lnTo>
                    <a:pt x="745" y="14"/>
                  </a:lnTo>
                  <a:lnTo>
                    <a:pt x="701" y="14"/>
                  </a:lnTo>
                  <a:lnTo>
                    <a:pt x="701" y="2"/>
                  </a:lnTo>
                  <a:close/>
                  <a:moveTo>
                    <a:pt x="779" y="2"/>
                  </a:moveTo>
                  <a:lnTo>
                    <a:pt x="823" y="2"/>
                  </a:lnTo>
                  <a:lnTo>
                    <a:pt x="823" y="14"/>
                  </a:lnTo>
                  <a:lnTo>
                    <a:pt x="779" y="14"/>
                  </a:lnTo>
                  <a:lnTo>
                    <a:pt x="779" y="2"/>
                  </a:lnTo>
                  <a:close/>
                  <a:moveTo>
                    <a:pt x="856" y="2"/>
                  </a:moveTo>
                  <a:lnTo>
                    <a:pt x="902" y="3"/>
                  </a:lnTo>
                  <a:lnTo>
                    <a:pt x="902" y="14"/>
                  </a:lnTo>
                  <a:lnTo>
                    <a:pt x="856" y="14"/>
                  </a:lnTo>
                  <a:lnTo>
                    <a:pt x="856" y="2"/>
                  </a:lnTo>
                  <a:close/>
                  <a:moveTo>
                    <a:pt x="935" y="3"/>
                  </a:moveTo>
                  <a:lnTo>
                    <a:pt x="979" y="3"/>
                  </a:lnTo>
                  <a:lnTo>
                    <a:pt x="979" y="14"/>
                  </a:lnTo>
                  <a:lnTo>
                    <a:pt x="935" y="14"/>
                  </a:lnTo>
                  <a:lnTo>
                    <a:pt x="935" y="3"/>
                  </a:lnTo>
                  <a:close/>
                  <a:moveTo>
                    <a:pt x="1013" y="3"/>
                  </a:moveTo>
                  <a:lnTo>
                    <a:pt x="1057" y="3"/>
                  </a:lnTo>
                  <a:lnTo>
                    <a:pt x="1057" y="14"/>
                  </a:lnTo>
                  <a:lnTo>
                    <a:pt x="1013" y="14"/>
                  </a:lnTo>
                  <a:lnTo>
                    <a:pt x="1013" y="3"/>
                  </a:lnTo>
                  <a:close/>
                  <a:moveTo>
                    <a:pt x="1090" y="3"/>
                  </a:moveTo>
                  <a:lnTo>
                    <a:pt x="1136" y="3"/>
                  </a:lnTo>
                  <a:lnTo>
                    <a:pt x="1136" y="14"/>
                  </a:lnTo>
                  <a:lnTo>
                    <a:pt x="1090" y="14"/>
                  </a:lnTo>
                  <a:lnTo>
                    <a:pt x="1090" y="3"/>
                  </a:lnTo>
                  <a:close/>
                  <a:moveTo>
                    <a:pt x="1169" y="3"/>
                  </a:moveTo>
                  <a:lnTo>
                    <a:pt x="1213" y="3"/>
                  </a:lnTo>
                  <a:lnTo>
                    <a:pt x="1213" y="14"/>
                  </a:lnTo>
                  <a:lnTo>
                    <a:pt x="1169" y="14"/>
                  </a:lnTo>
                  <a:lnTo>
                    <a:pt x="1169" y="3"/>
                  </a:lnTo>
                  <a:close/>
                  <a:moveTo>
                    <a:pt x="1247" y="3"/>
                  </a:moveTo>
                  <a:lnTo>
                    <a:pt x="1291" y="3"/>
                  </a:lnTo>
                  <a:lnTo>
                    <a:pt x="1291" y="14"/>
                  </a:lnTo>
                  <a:lnTo>
                    <a:pt x="1247" y="14"/>
                  </a:lnTo>
                  <a:lnTo>
                    <a:pt x="1247" y="3"/>
                  </a:lnTo>
                  <a:close/>
                  <a:moveTo>
                    <a:pt x="1324" y="3"/>
                  </a:moveTo>
                  <a:lnTo>
                    <a:pt x="1370" y="3"/>
                  </a:lnTo>
                  <a:lnTo>
                    <a:pt x="1370" y="14"/>
                  </a:lnTo>
                  <a:lnTo>
                    <a:pt x="1324" y="14"/>
                  </a:lnTo>
                  <a:lnTo>
                    <a:pt x="1324" y="3"/>
                  </a:lnTo>
                  <a:close/>
                  <a:moveTo>
                    <a:pt x="1403" y="3"/>
                  </a:moveTo>
                  <a:lnTo>
                    <a:pt x="1447" y="3"/>
                  </a:lnTo>
                  <a:lnTo>
                    <a:pt x="1447" y="15"/>
                  </a:lnTo>
                  <a:lnTo>
                    <a:pt x="1403" y="15"/>
                  </a:lnTo>
                  <a:lnTo>
                    <a:pt x="1403" y="3"/>
                  </a:lnTo>
                  <a:close/>
                  <a:moveTo>
                    <a:pt x="1480" y="3"/>
                  </a:moveTo>
                  <a:lnTo>
                    <a:pt x="1525" y="3"/>
                  </a:lnTo>
                  <a:lnTo>
                    <a:pt x="1525" y="15"/>
                  </a:lnTo>
                  <a:lnTo>
                    <a:pt x="1480" y="15"/>
                  </a:lnTo>
                  <a:lnTo>
                    <a:pt x="1480" y="3"/>
                  </a:lnTo>
                  <a:close/>
                  <a:moveTo>
                    <a:pt x="1558" y="3"/>
                  </a:moveTo>
                  <a:lnTo>
                    <a:pt x="1603" y="3"/>
                  </a:lnTo>
                  <a:lnTo>
                    <a:pt x="1603" y="15"/>
                  </a:lnTo>
                  <a:lnTo>
                    <a:pt x="1558" y="15"/>
                  </a:lnTo>
                  <a:lnTo>
                    <a:pt x="1558" y="3"/>
                  </a:lnTo>
                  <a:close/>
                  <a:moveTo>
                    <a:pt x="1637" y="4"/>
                  </a:moveTo>
                  <a:lnTo>
                    <a:pt x="1681" y="4"/>
                  </a:lnTo>
                  <a:lnTo>
                    <a:pt x="1681" y="15"/>
                  </a:lnTo>
                  <a:lnTo>
                    <a:pt x="1637" y="15"/>
                  </a:lnTo>
                  <a:lnTo>
                    <a:pt x="1637" y="4"/>
                  </a:lnTo>
                  <a:close/>
                  <a:moveTo>
                    <a:pt x="1714" y="4"/>
                  </a:moveTo>
                  <a:lnTo>
                    <a:pt x="1758" y="4"/>
                  </a:lnTo>
                  <a:lnTo>
                    <a:pt x="1758" y="15"/>
                  </a:lnTo>
                  <a:lnTo>
                    <a:pt x="1714" y="15"/>
                  </a:lnTo>
                  <a:lnTo>
                    <a:pt x="1714" y="4"/>
                  </a:lnTo>
                  <a:close/>
                  <a:moveTo>
                    <a:pt x="1792" y="4"/>
                  </a:moveTo>
                  <a:lnTo>
                    <a:pt x="1837" y="4"/>
                  </a:lnTo>
                  <a:lnTo>
                    <a:pt x="1837" y="15"/>
                  </a:lnTo>
                  <a:lnTo>
                    <a:pt x="1792" y="15"/>
                  </a:lnTo>
                  <a:lnTo>
                    <a:pt x="1792" y="4"/>
                  </a:lnTo>
                  <a:close/>
                  <a:moveTo>
                    <a:pt x="1871" y="4"/>
                  </a:moveTo>
                  <a:lnTo>
                    <a:pt x="1915" y="4"/>
                  </a:lnTo>
                  <a:lnTo>
                    <a:pt x="1915" y="15"/>
                  </a:lnTo>
                  <a:lnTo>
                    <a:pt x="1871" y="15"/>
                  </a:lnTo>
                  <a:lnTo>
                    <a:pt x="1871" y="4"/>
                  </a:lnTo>
                  <a:close/>
                  <a:moveTo>
                    <a:pt x="1948" y="4"/>
                  </a:moveTo>
                  <a:lnTo>
                    <a:pt x="1992" y="4"/>
                  </a:lnTo>
                  <a:lnTo>
                    <a:pt x="1992" y="15"/>
                  </a:lnTo>
                  <a:lnTo>
                    <a:pt x="1948" y="15"/>
                  </a:lnTo>
                  <a:lnTo>
                    <a:pt x="1948" y="4"/>
                  </a:lnTo>
                  <a:close/>
                  <a:moveTo>
                    <a:pt x="2026" y="4"/>
                  </a:moveTo>
                  <a:lnTo>
                    <a:pt x="2071" y="4"/>
                  </a:lnTo>
                  <a:lnTo>
                    <a:pt x="2071" y="15"/>
                  </a:lnTo>
                  <a:lnTo>
                    <a:pt x="2026" y="15"/>
                  </a:lnTo>
                  <a:lnTo>
                    <a:pt x="2026" y="4"/>
                  </a:lnTo>
                  <a:close/>
                  <a:moveTo>
                    <a:pt x="2105" y="4"/>
                  </a:moveTo>
                  <a:lnTo>
                    <a:pt x="2149" y="4"/>
                  </a:lnTo>
                  <a:lnTo>
                    <a:pt x="2149" y="16"/>
                  </a:lnTo>
                  <a:lnTo>
                    <a:pt x="2105" y="15"/>
                  </a:lnTo>
                  <a:lnTo>
                    <a:pt x="2105" y="4"/>
                  </a:lnTo>
                  <a:close/>
                  <a:moveTo>
                    <a:pt x="2182" y="4"/>
                  </a:moveTo>
                  <a:lnTo>
                    <a:pt x="2226" y="4"/>
                  </a:lnTo>
                  <a:lnTo>
                    <a:pt x="2226" y="16"/>
                  </a:lnTo>
                  <a:lnTo>
                    <a:pt x="2182" y="16"/>
                  </a:lnTo>
                  <a:lnTo>
                    <a:pt x="2182" y="4"/>
                  </a:lnTo>
                  <a:close/>
                  <a:moveTo>
                    <a:pt x="2260" y="4"/>
                  </a:moveTo>
                  <a:lnTo>
                    <a:pt x="2305" y="4"/>
                  </a:lnTo>
                  <a:lnTo>
                    <a:pt x="2305" y="16"/>
                  </a:lnTo>
                  <a:lnTo>
                    <a:pt x="2260" y="16"/>
                  </a:lnTo>
                  <a:lnTo>
                    <a:pt x="2260" y="4"/>
                  </a:lnTo>
                  <a:close/>
                  <a:moveTo>
                    <a:pt x="2338" y="4"/>
                  </a:moveTo>
                  <a:lnTo>
                    <a:pt x="2383" y="4"/>
                  </a:lnTo>
                  <a:lnTo>
                    <a:pt x="2383" y="16"/>
                  </a:lnTo>
                  <a:lnTo>
                    <a:pt x="2338" y="16"/>
                  </a:lnTo>
                  <a:lnTo>
                    <a:pt x="2338" y="4"/>
                  </a:lnTo>
                  <a:close/>
                  <a:moveTo>
                    <a:pt x="2416" y="6"/>
                  </a:moveTo>
                  <a:lnTo>
                    <a:pt x="2460" y="6"/>
                  </a:lnTo>
                  <a:lnTo>
                    <a:pt x="2460" y="16"/>
                  </a:lnTo>
                  <a:lnTo>
                    <a:pt x="2416" y="16"/>
                  </a:lnTo>
                  <a:lnTo>
                    <a:pt x="2416" y="6"/>
                  </a:lnTo>
                  <a:close/>
                  <a:moveTo>
                    <a:pt x="2494" y="6"/>
                  </a:moveTo>
                  <a:lnTo>
                    <a:pt x="2539" y="6"/>
                  </a:lnTo>
                  <a:lnTo>
                    <a:pt x="2539" y="16"/>
                  </a:lnTo>
                  <a:lnTo>
                    <a:pt x="2494" y="16"/>
                  </a:lnTo>
                  <a:lnTo>
                    <a:pt x="2494" y="6"/>
                  </a:lnTo>
                  <a:close/>
                  <a:moveTo>
                    <a:pt x="2572" y="6"/>
                  </a:moveTo>
                  <a:lnTo>
                    <a:pt x="2616" y="6"/>
                  </a:lnTo>
                  <a:lnTo>
                    <a:pt x="2616" y="16"/>
                  </a:lnTo>
                  <a:lnTo>
                    <a:pt x="2572" y="16"/>
                  </a:lnTo>
                  <a:lnTo>
                    <a:pt x="2572" y="6"/>
                  </a:lnTo>
                  <a:close/>
                  <a:moveTo>
                    <a:pt x="2650" y="6"/>
                  </a:moveTo>
                  <a:lnTo>
                    <a:pt x="2694" y="6"/>
                  </a:lnTo>
                  <a:lnTo>
                    <a:pt x="2694" y="16"/>
                  </a:lnTo>
                  <a:lnTo>
                    <a:pt x="2650" y="16"/>
                  </a:lnTo>
                  <a:lnTo>
                    <a:pt x="2650" y="6"/>
                  </a:lnTo>
                  <a:close/>
                  <a:moveTo>
                    <a:pt x="2727" y="6"/>
                  </a:moveTo>
                  <a:lnTo>
                    <a:pt x="2773" y="6"/>
                  </a:lnTo>
                  <a:lnTo>
                    <a:pt x="2773" y="16"/>
                  </a:lnTo>
                  <a:lnTo>
                    <a:pt x="2727" y="16"/>
                  </a:lnTo>
                  <a:lnTo>
                    <a:pt x="2727" y="6"/>
                  </a:lnTo>
                  <a:close/>
                  <a:moveTo>
                    <a:pt x="2806" y="6"/>
                  </a:moveTo>
                  <a:lnTo>
                    <a:pt x="2850" y="6"/>
                  </a:lnTo>
                  <a:lnTo>
                    <a:pt x="2850" y="16"/>
                  </a:lnTo>
                  <a:lnTo>
                    <a:pt x="2806" y="16"/>
                  </a:lnTo>
                  <a:lnTo>
                    <a:pt x="2806" y="6"/>
                  </a:lnTo>
                  <a:close/>
                  <a:moveTo>
                    <a:pt x="2884" y="6"/>
                  </a:moveTo>
                  <a:lnTo>
                    <a:pt x="2928" y="6"/>
                  </a:lnTo>
                  <a:lnTo>
                    <a:pt x="2928" y="18"/>
                  </a:lnTo>
                  <a:lnTo>
                    <a:pt x="2884" y="16"/>
                  </a:lnTo>
                  <a:lnTo>
                    <a:pt x="2884" y="6"/>
                  </a:lnTo>
                  <a:close/>
                  <a:moveTo>
                    <a:pt x="2961" y="6"/>
                  </a:moveTo>
                  <a:lnTo>
                    <a:pt x="3007" y="6"/>
                  </a:lnTo>
                  <a:lnTo>
                    <a:pt x="3007" y="18"/>
                  </a:lnTo>
                  <a:lnTo>
                    <a:pt x="2961" y="18"/>
                  </a:lnTo>
                  <a:lnTo>
                    <a:pt x="2961" y="6"/>
                  </a:lnTo>
                  <a:close/>
                  <a:moveTo>
                    <a:pt x="3040" y="6"/>
                  </a:moveTo>
                  <a:lnTo>
                    <a:pt x="3084" y="6"/>
                  </a:lnTo>
                  <a:lnTo>
                    <a:pt x="3084" y="18"/>
                  </a:lnTo>
                  <a:lnTo>
                    <a:pt x="3040" y="18"/>
                  </a:lnTo>
                  <a:lnTo>
                    <a:pt x="3040" y="6"/>
                  </a:lnTo>
                  <a:close/>
                  <a:moveTo>
                    <a:pt x="3118" y="6"/>
                  </a:moveTo>
                  <a:lnTo>
                    <a:pt x="3162" y="7"/>
                  </a:lnTo>
                  <a:lnTo>
                    <a:pt x="3162" y="18"/>
                  </a:lnTo>
                  <a:lnTo>
                    <a:pt x="3118" y="18"/>
                  </a:lnTo>
                  <a:lnTo>
                    <a:pt x="3118" y="6"/>
                  </a:lnTo>
                  <a:close/>
                  <a:moveTo>
                    <a:pt x="3195" y="7"/>
                  </a:moveTo>
                  <a:lnTo>
                    <a:pt x="3241" y="7"/>
                  </a:lnTo>
                  <a:lnTo>
                    <a:pt x="3241" y="18"/>
                  </a:lnTo>
                  <a:lnTo>
                    <a:pt x="3195" y="18"/>
                  </a:lnTo>
                  <a:lnTo>
                    <a:pt x="3195" y="7"/>
                  </a:lnTo>
                  <a:close/>
                  <a:moveTo>
                    <a:pt x="3274" y="7"/>
                  </a:moveTo>
                  <a:lnTo>
                    <a:pt x="3318" y="7"/>
                  </a:lnTo>
                  <a:lnTo>
                    <a:pt x="3318" y="18"/>
                  </a:lnTo>
                  <a:lnTo>
                    <a:pt x="3274" y="18"/>
                  </a:lnTo>
                  <a:lnTo>
                    <a:pt x="3274" y="7"/>
                  </a:lnTo>
                  <a:close/>
                  <a:moveTo>
                    <a:pt x="3352" y="7"/>
                  </a:moveTo>
                  <a:lnTo>
                    <a:pt x="3396" y="7"/>
                  </a:lnTo>
                  <a:lnTo>
                    <a:pt x="3396" y="18"/>
                  </a:lnTo>
                  <a:lnTo>
                    <a:pt x="3352" y="18"/>
                  </a:lnTo>
                  <a:lnTo>
                    <a:pt x="3352" y="7"/>
                  </a:lnTo>
                  <a:close/>
                  <a:moveTo>
                    <a:pt x="3429" y="7"/>
                  </a:moveTo>
                  <a:lnTo>
                    <a:pt x="3474" y="7"/>
                  </a:lnTo>
                  <a:lnTo>
                    <a:pt x="3474" y="18"/>
                  </a:lnTo>
                  <a:lnTo>
                    <a:pt x="3429" y="18"/>
                  </a:lnTo>
                  <a:lnTo>
                    <a:pt x="3429" y="7"/>
                  </a:lnTo>
                  <a:close/>
                  <a:moveTo>
                    <a:pt x="3508" y="7"/>
                  </a:moveTo>
                  <a:lnTo>
                    <a:pt x="3552" y="7"/>
                  </a:lnTo>
                  <a:lnTo>
                    <a:pt x="3552" y="18"/>
                  </a:lnTo>
                  <a:lnTo>
                    <a:pt x="3508" y="18"/>
                  </a:lnTo>
                  <a:lnTo>
                    <a:pt x="3508" y="7"/>
                  </a:lnTo>
                  <a:close/>
                  <a:moveTo>
                    <a:pt x="3585" y="7"/>
                  </a:moveTo>
                  <a:lnTo>
                    <a:pt x="3630" y="7"/>
                  </a:lnTo>
                  <a:lnTo>
                    <a:pt x="3630" y="18"/>
                  </a:lnTo>
                  <a:lnTo>
                    <a:pt x="3585" y="18"/>
                  </a:lnTo>
                  <a:lnTo>
                    <a:pt x="3585" y="7"/>
                  </a:lnTo>
                  <a:close/>
                  <a:moveTo>
                    <a:pt x="3663" y="7"/>
                  </a:moveTo>
                  <a:lnTo>
                    <a:pt x="3708" y="7"/>
                  </a:lnTo>
                  <a:lnTo>
                    <a:pt x="3708" y="19"/>
                  </a:lnTo>
                  <a:lnTo>
                    <a:pt x="3663" y="18"/>
                  </a:lnTo>
                  <a:lnTo>
                    <a:pt x="3663" y="7"/>
                  </a:lnTo>
                  <a:close/>
                  <a:moveTo>
                    <a:pt x="3742" y="7"/>
                  </a:moveTo>
                  <a:lnTo>
                    <a:pt x="3786" y="7"/>
                  </a:lnTo>
                  <a:lnTo>
                    <a:pt x="3786" y="19"/>
                  </a:lnTo>
                  <a:lnTo>
                    <a:pt x="3742" y="19"/>
                  </a:lnTo>
                  <a:lnTo>
                    <a:pt x="3742" y="7"/>
                  </a:lnTo>
                  <a:close/>
                  <a:moveTo>
                    <a:pt x="3819" y="7"/>
                  </a:moveTo>
                  <a:lnTo>
                    <a:pt x="3863" y="7"/>
                  </a:lnTo>
                  <a:lnTo>
                    <a:pt x="3863" y="19"/>
                  </a:lnTo>
                  <a:lnTo>
                    <a:pt x="3819" y="19"/>
                  </a:lnTo>
                  <a:lnTo>
                    <a:pt x="3819" y="7"/>
                  </a:lnTo>
                  <a:close/>
                  <a:moveTo>
                    <a:pt x="3897" y="7"/>
                  </a:moveTo>
                  <a:lnTo>
                    <a:pt x="3942" y="8"/>
                  </a:lnTo>
                  <a:lnTo>
                    <a:pt x="3942" y="19"/>
                  </a:lnTo>
                  <a:lnTo>
                    <a:pt x="3897" y="19"/>
                  </a:lnTo>
                  <a:lnTo>
                    <a:pt x="3897" y="7"/>
                  </a:lnTo>
                  <a:close/>
                  <a:moveTo>
                    <a:pt x="3976" y="8"/>
                  </a:moveTo>
                  <a:lnTo>
                    <a:pt x="4020" y="8"/>
                  </a:lnTo>
                  <a:lnTo>
                    <a:pt x="4020" y="19"/>
                  </a:lnTo>
                  <a:lnTo>
                    <a:pt x="3976" y="19"/>
                  </a:lnTo>
                  <a:lnTo>
                    <a:pt x="3976" y="8"/>
                  </a:lnTo>
                  <a:close/>
                  <a:moveTo>
                    <a:pt x="4053" y="8"/>
                  </a:moveTo>
                  <a:lnTo>
                    <a:pt x="4097" y="8"/>
                  </a:lnTo>
                  <a:lnTo>
                    <a:pt x="4097" y="19"/>
                  </a:lnTo>
                  <a:lnTo>
                    <a:pt x="4053" y="19"/>
                  </a:lnTo>
                  <a:lnTo>
                    <a:pt x="4053" y="8"/>
                  </a:lnTo>
                  <a:close/>
                  <a:moveTo>
                    <a:pt x="4131" y="8"/>
                  </a:moveTo>
                  <a:lnTo>
                    <a:pt x="4176" y="8"/>
                  </a:lnTo>
                  <a:lnTo>
                    <a:pt x="4176" y="19"/>
                  </a:lnTo>
                  <a:lnTo>
                    <a:pt x="4131" y="19"/>
                  </a:lnTo>
                  <a:lnTo>
                    <a:pt x="4131" y="8"/>
                  </a:lnTo>
                  <a:close/>
                  <a:moveTo>
                    <a:pt x="4210" y="8"/>
                  </a:moveTo>
                  <a:lnTo>
                    <a:pt x="4254" y="8"/>
                  </a:lnTo>
                  <a:lnTo>
                    <a:pt x="4254" y="19"/>
                  </a:lnTo>
                  <a:lnTo>
                    <a:pt x="4210" y="19"/>
                  </a:lnTo>
                  <a:lnTo>
                    <a:pt x="4210" y="8"/>
                  </a:lnTo>
                  <a:close/>
                  <a:moveTo>
                    <a:pt x="4287" y="8"/>
                  </a:moveTo>
                  <a:lnTo>
                    <a:pt x="4331" y="8"/>
                  </a:lnTo>
                  <a:lnTo>
                    <a:pt x="4331" y="19"/>
                  </a:lnTo>
                  <a:lnTo>
                    <a:pt x="4287" y="19"/>
                  </a:lnTo>
                  <a:lnTo>
                    <a:pt x="4287" y="8"/>
                  </a:lnTo>
                  <a:close/>
                  <a:moveTo>
                    <a:pt x="4365" y="8"/>
                  </a:moveTo>
                  <a:lnTo>
                    <a:pt x="4410" y="8"/>
                  </a:lnTo>
                  <a:lnTo>
                    <a:pt x="4410" y="19"/>
                  </a:lnTo>
                  <a:lnTo>
                    <a:pt x="4365" y="19"/>
                  </a:lnTo>
                  <a:lnTo>
                    <a:pt x="4365" y="8"/>
                  </a:lnTo>
                  <a:close/>
                  <a:moveTo>
                    <a:pt x="4443" y="8"/>
                  </a:moveTo>
                  <a:lnTo>
                    <a:pt x="4488" y="8"/>
                  </a:lnTo>
                  <a:lnTo>
                    <a:pt x="4488" y="21"/>
                  </a:lnTo>
                  <a:lnTo>
                    <a:pt x="4443" y="21"/>
                  </a:lnTo>
                  <a:lnTo>
                    <a:pt x="4443" y="8"/>
                  </a:lnTo>
                  <a:close/>
                  <a:moveTo>
                    <a:pt x="4521" y="8"/>
                  </a:moveTo>
                  <a:lnTo>
                    <a:pt x="4565" y="8"/>
                  </a:lnTo>
                  <a:lnTo>
                    <a:pt x="4565" y="21"/>
                  </a:lnTo>
                  <a:lnTo>
                    <a:pt x="4521" y="21"/>
                  </a:lnTo>
                  <a:lnTo>
                    <a:pt x="4521" y="8"/>
                  </a:lnTo>
                  <a:close/>
                  <a:moveTo>
                    <a:pt x="4598" y="8"/>
                  </a:moveTo>
                  <a:lnTo>
                    <a:pt x="4644" y="8"/>
                  </a:lnTo>
                  <a:lnTo>
                    <a:pt x="4644" y="21"/>
                  </a:lnTo>
                  <a:lnTo>
                    <a:pt x="4598" y="21"/>
                  </a:lnTo>
                  <a:lnTo>
                    <a:pt x="4598" y="8"/>
                  </a:lnTo>
                  <a:close/>
                  <a:moveTo>
                    <a:pt x="4677" y="8"/>
                  </a:moveTo>
                  <a:lnTo>
                    <a:pt x="4721" y="10"/>
                  </a:lnTo>
                  <a:lnTo>
                    <a:pt x="4721" y="21"/>
                  </a:lnTo>
                  <a:lnTo>
                    <a:pt x="4677" y="21"/>
                  </a:lnTo>
                  <a:lnTo>
                    <a:pt x="4677" y="8"/>
                  </a:lnTo>
                  <a:close/>
                  <a:moveTo>
                    <a:pt x="4755" y="10"/>
                  </a:moveTo>
                  <a:lnTo>
                    <a:pt x="4799" y="10"/>
                  </a:lnTo>
                  <a:lnTo>
                    <a:pt x="4799" y="21"/>
                  </a:lnTo>
                  <a:lnTo>
                    <a:pt x="4755" y="21"/>
                  </a:lnTo>
                  <a:lnTo>
                    <a:pt x="4755" y="10"/>
                  </a:lnTo>
                  <a:close/>
                  <a:moveTo>
                    <a:pt x="4832" y="10"/>
                  </a:moveTo>
                  <a:lnTo>
                    <a:pt x="4878" y="10"/>
                  </a:lnTo>
                  <a:lnTo>
                    <a:pt x="4878" y="21"/>
                  </a:lnTo>
                  <a:lnTo>
                    <a:pt x="4832" y="21"/>
                  </a:lnTo>
                  <a:lnTo>
                    <a:pt x="4832" y="10"/>
                  </a:lnTo>
                  <a:close/>
                  <a:moveTo>
                    <a:pt x="4911" y="10"/>
                  </a:moveTo>
                  <a:lnTo>
                    <a:pt x="4955" y="10"/>
                  </a:lnTo>
                  <a:lnTo>
                    <a:pt x="4955" y="21"/>
                  </a:lnTo>
                  <a:lnTo>
                    <a:pt x="4911" y="21"/>
                  </a:lnTo>
                  <a:lnTo>
                    <a:pt x="4911" y="10"/>
                  </a:lnTo>
                  <a:close/>
                  <a:moveTo>
                    <a:pt x="4989" y="10"/>
                  </a:moveTo>
                  <a:lnTo>
                    <a:pt x="5033" y="10"/>
                  </a:lnTo>
                  <a:lnTo>
                    <a:pt x="5033" y="21"/>
                  </a:lnTo>
                  <a:lnTo>
                    <a:pt x="4989" y="21"/>
                  </a:lnTo>
                  <a:lnTo>
                    <a:pt x="4989" y="10"/>
                  </a:lnTo>
                  <a:close/>
                  <a:moveTo>
                    <a:pt x="5066" y="10"/>
                  </a:moveTo>
                  <a:lnTo>
                    <a:pt x="5097" y="10"/>
                  </a:lnTo>
                  <a:lnTo>
                    <a:pt x="5097" y="21"/>
                  </a:lnTo>
                  <a:lnTo>
                    <a:pt x="5066" y="21"/>
                  </a:lnTo>
                  <a:lnTo>
                    <a:pt x="5066" y="10"/>
                  </a:lnTo>
                  <a:close/>
                </a:path>
              </a:pathLst>
            </a:custGeom>
            <a:solidFill>
              <a:srgbClr val="FF0000"/>
            </a:solidFill>
            <a:ln w="1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78" name="Rectangle 66"/>
            <p:cNvSpPr>
              <a:spLocks noChangeArrowheads="1"/>
            </p:cNvSpPr>
            <p:nvPr/>
          </p:nvSpPr>
          <p:spPr bwMode="auto">
            <a:xfrm>
              <a:off x="651301" y="4009782"/>
              <a:ext cx="212010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Non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79" name="Rectangle 67"/>
            <p:cNvSpPr>
              <a:spLocks noChangeArrowheads="1"/>
            </p:cNvSpPr>
            <p:nvPr/>
          </p:nvSpPr>
          <p:spPr bwMode="auto">
            <a:xfrm>
              <a:off x="868022" y="4009782"/>
              <a:ext cx="37691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-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80" name="Rectangle 68"/>
            <p:cNvSpPr>
              <a:spLocks noChangeArrowheads="1"/>
            </p:cNvSpPr>
            <p:nvPr/>
          </p:nvSpPr>
          <p:spPr bwMode="auto">
            <a:xfrm>
              <a:off x="908068" y="4009782"/>
              <a:ext cx="339215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3GPP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81" name="Rectangle 69"/>
            <p:cNvSpPr>
              <a:spLocks noChangeArrowheads="1"/>
            </p:cNvSpPr>
            <p:nvPr/>
          </p:nvSpPr>
          <p:spPr bwMode="auto">
            <a:xfrm>
              <a:off x="688991" y="4144055"/>
              <a:ext cx="513534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Networks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82" name="Rectangle 70"/>
            <p:cNvSpPr>
              <a:spLocks noChangeArrowheads="1"/>
            </p:cNvSpPr>
            <p:nvPr/>
          </p:nvSpPr>
          <p:spPr bwMode="auto">
            <a:xfrm>
              <a:off x="1216660" y="4144055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83" name="Rectangle 71"/>
            <p:cNvSpPr>
              <a:spLocks noChangeArrowheads="1"/>
            </p:cNvSpPr>
            <p:nvPr/>
          </p:nvSpPr>
          <p:spPr bwMode="auto">
            <a:xfrm>
              <a:off x="4842024" y="2966224"/>
              <a:ext cx="204943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S6b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84" name="Rectangle 72"/>
            <p:cNvSpPr>
              <a:spLocks noChangeArrowheads="1"/>
            </p:cNvSpPr>
            <p:nvPr/>
          </p:nvSpPr>
          <p:spPr bwMode="auto">
            <a:xfrm>
              <a:off x="5051678" y="2966224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85" name="Rectangle 73"/>
            <p:cNvSpPr>
              <a:spLocks noChangeArrowheads="1"/>
            </p:cNvSpPr>
            <p:nvPr/>
          </p:nvSpPr>
          <p:spPr bwMode="auto">
            <a:xfrm>
              <a:off x="4783133" y="1950933"/>
              <a:ext cx="141340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Rx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86" name="Rectangle 74"/>
            <p:cNvSpPr>
              <a:spLocks noChangeArrowheads="1"/>
            </p:cNvSpPr>
            <p:nvPr/>
          </p:nvSpPr>
          <p:spPr bwMode="auto">
            <a:xfrm>
              <a:off x="4926828" y="1950933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87" name="Rectangle 75"/>
            <p:cNvSpPr>
              <a:spLocks noChangeArrowheads="1"/>
            </p:cNvSpPr>
            <p:nvPr/>
          </p:nvSpPr>
          <p:spPr bwMode="auto">
            <a:xfrm>
              <a:off x="3028164" y="2492736"/>
              <a:ext cx="626606" cy="41224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88" name="Rectangle 76"/>
            <p:cNvSpPr>
              <a:spLocks noChangeArrowheads="1"/>
            </p:cNvSpPr>
            <p:nvPr/>
          </p:nvSpPr>
          <p:spPr bwMode="auto">
            <a:xfrm>
              <a:off x="3028164" y="2492736"/>
              <a:ext cx="626606" cy="412241"/>
            </a:xfrm>
            <a:prstGeom prst="rect">
              <a:avLst/>
            </a:prstGeom>
            <a:noFill/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89" name="Rectangle 77"/>
            <p:cNvSpPr>
              <a:spLocks noChangeArrowheads="1"/>
            </p:cNvSpPr>
            <p:nvPr/>
          </p:nvSpPr>
          <p:spPr bwMode="auto">
            <a:xfrm>
              <a:off x="3216617" y="2513937"/>
              <a:ext cx="402818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PDN    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90" name="Rectangle 78"/>
            <p:cNvSpPr>
              <a:spLocks noChangeArrowheads="1"/>
            </p:cNvSpPr>
            <p:nvPr/>
          </p:nvSpPr>
          <p:spPr bwMode="auto">
            <a:xfrm>
              <a:off x="3108257" y="2645854"/>
              <a:ext cx="454643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Gateway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91" name="Rectangle 79"/>
            <p:cNvSpPr>
              <a:spLocks noChangeArrowheads="1"/>
            </p:cNvSpPr>
            <p:nvPr/>
          </p:nvSpPr>
          <p:spPr bwMode="auto">
            <a:xfrm>
              <a:off x="3572322" y="2645854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92" name="Rectangle 80"/>
            <p:cNvSpPr>
              <a:spLocks noChangeArrowheads="1"/>
            </p:cNvSpPr>
            <p:nvPr/>
          </p:nvSpPr>
          <p:spPr bwMode="auto">
            <a:xfrm>
              <a:off x="3725440" y="3385532"/>
              <a:ext cx="541802" cy="23556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93" name="Rectangle 81"/>
            <p:cNvSpPr>
              <a:spLocks noChangeArrowheads="1"/>
            </p:cNvSpPr>
            <p:nvPr/>
          </p:nvSpPr>
          <p:spPr bwMode="auto">
            <a:xfrm>
              <a:off x="3725440" y="3385532"/>
              <a:ext cx="541802" cy="235566"/>
            </a:xfrm>
            <a:prstGeom prst="rect">
              <a:avLst/>
            </a:prstGeom>
            <a:solidFill>
              <a:schemeClr val="bg1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94" name="Rectangle 82"/>
            <p:cNvSpPr>
              <a:spLocks noChangeArrowheads="1"/>
            </p:cNvSpPr>
            <p:nvPr/>
          </p:nvSpPr>
          <p:spPr bwMode="auto">
            <a:xfrm>
              <a:off x="3836156" y="3404377"/>
              <a:ext cx="313303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ePDG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95" name="Rectangle 83"/>
            <p:cNvSpPr>
              <a:spLocks noChangeArrowheads="1"/>
            </p:cNvSpPr>
            <p:nvPr/>
          </p:nvSpPr>
          <p:spPr bwMode="auto">
            <a:xfrm>
              <a:off x="4156526" y="3369042"/>
              <a:ext cx="37691" cy="162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96" name="Line 84"/>
            <p:cNvSpPr>
              <a:spLocks noChangeShapeType="1"/>
            </p:cNvSpPr>
            <p:nvPr/>
          </p:nvSpPr>
          <p:spPr bwMode="auto">
            <a:xfrm>
              <a:off x="3650059" y="2860219"/>
              <a:ext cx="2065916" cy="235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97" name="Line 85"/>
            <p:cNvSpPr>
              <a:spLocks noChangeShapeType="1"/>
            </p:cNvSpPr>
            <p:nvPr/>
          </p:nvSpPr>
          <p:spPr bwMode="auto">
            <a:xfrm>
              <a:off x="5715975" y="2860219"/>
              <a:ext cx="2356" cy="473488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98" name="Line 86"/>
            <p:cNvSpPr>
              <a:spLocks noChangeShapeType="1"/>
            </p:cNvSpPr>
            <p:nvPr/>
          </p:nvSpPr>
          <p:spPr bwMode="auto">
            <a:xfrm>
              <a:off x="4948029" y="2794260"/>
              <a:ext cx="2356" cy="1436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8999" name="Rectangle 87"/>
            <p:cNvSpPr>
              <a:spLocks noChangeArrowheads="1"/>
            </p:cNvSpPr>
            <p:nvPr/>
          </p:nvSpPr>
          <p:spPr bwMode="auto">
            <a:xfrm>
              <a:off x="5482764" y="3336063"/>
              <a:ext cx="796214" cy="36983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00" name="Rectangle 88"/>
            <p:cNvSpPr>
              <a:spLocks noChangeArrowheads="1"/>
            </p:cNvSpPr>
            <p:nvPr/>
          </p:nvSpPr>
          <p:spPr bwMode="auto">
            <a:xfrm>
              <a:off x="5482764" y="3336063"/>
              <a:ext cx="796214" cy="369839"/>
            </a:xfrm>
            <a:prstGeom prst="rect">
              <a:avLst/>
            </a:prstGeom>
            <a:solidFill>
              <a:schemeClr val="bg1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01" name="Rectangle 89"/>
            <p:cNvSpPr>
              <a:spLocks noChangeArrowheads="1"/>
            </p:cNvSpPr>
            <p:nvPr/>
          </p:nvSpPr>
          <p:spPr bwMode="auto">
            <a:xfrm>
              <a:off x="5588769" y="3394954"/>
              <a:ext cx="603050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3GPP AAA 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02" name="Rectangle 90"/>
            <p:cNvSpPr>
              <a:spLocks noChangeArrowheads="1"/>
            </p:cNvSpPr>
            <p:nvPr/>
          </p:nvSpPr>
          <p:spPr bwMode="auto">
            <a:xfrm>
              <a:off x="6205953" y="3394954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03" name="Rectangle 91"/>
            <p:cNvSpPr>
              <a:spLocks noChangeArrowheads="1"/>
            </p:cNvSpPr>
            <p:nvPr/>
          </p:nvSpPr>
          <p:spPr bwMode="auto">
            <a:xfrm>
              <a:off x="5706552" y="3531583"/>
              <a:ext cx="339215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Server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04" name="Rectangle 92"/>
            <p:cNvSpPr>
              <a:spLocks noChangeArrowheads="1"/>
            </p:cNvSpPr>
            <p:nvPr/>
          </p:nvSpPr>
          <p:spPr bwMode="auto">
            <a:xfrm>
              <a:off x="6055190" y="3496248"/>
              <a:ext cx="37691" cy="162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05" name="Rectangle 93"/>
            <p:cNvSpPr>
              <a:spLocks noChangeArrowheads="1"/>
            </p:cNvSpPr>
            <p:nvPr/>
          </p:nvSpPr>
          <p:spPr bwMode="auto">
            <a:xfrm>
              <a:off x="4220129" y="3147610"/>
              <a:ext cx="212010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Gxb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06" name="Rectangle 94"/>
            <p:cNvSpPr>
              <a:spLocks noChangeArrowheads="1"/>
            </p:cNvSpPr>
            <p:nvPr/>
          </p:nvSpPr>
          <p:spPr bwMode="auto">
            <a:xfrm>
              <a:off x="4434495" y="3147610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07" name="Rectangle 95"/>
            <p:cNvSpPr>
              <a:spLocks noChangeArrowheads="1"/>
            </p:cNvSpPr>
            <p:nvPr/>
          </p:nvSpPr>
          <p:spPr bwMode="auto">
            <a:xfrm>
              <a:off x="4055233" y="2476246"/>
              <a:ext cx="89515" cy="15782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08" name="Rectangle 96"/>
            <p:cNvSpPr>
              <a:spLocks noChangeArrowheads="1"/>
            </p:cNvSpPr>
            <p:nvPr/>
          </p:nvSpPr>
          <p:spPr bwMode="auto">
            <a:xfrm>
              <a:off x="4045810" y="2780126"/>
              <a:ext cx="87160" cy="15782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09" name="Line 97"/>
            <p:cNvSpPr>
              <a:spLocks noChangeShapeType="1"/>
            </p:cNvSpPr>
            <p:nvPr/>
          </p:nvSpPr>
          <p:spPr bwMode="auto">
            <a:xfrm>
              <a:off x="4090568" y="1998046"/>
              <a:ext cx="2356" cy="1380418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10" name="Freeform 98"/>
            <p:cNvSpPr>
              <a:spLocks/>
            </p:cNvSpPr>
            <p:nvPr/>
          </p:nvSpPr>
          <p:spPr bwMode="auto">
            <a:xfrm>
              <a:off x="5049322" y="3705902"/>
              <a:ext cx="805637" cy="697276"/>
            </a:xfrm>
            <a:custGeom>
              <a:avLst/>
              <a:gdLst/>
              <a:ahLst/>
              <a:cxnLst>
                <a:cxn ang="0">
                  <a:pos x="0" y="592"/>
                </a:cxn>
                <a:cxn ang="0">
                  <a:pos x="685" y="592"/>
                </a:cxn>
                <a:cxn ang="0">
                  <a:pos x="685" y="0"/>
                </a:cxn>
              </a:cxnLst>
              <a:rect l="0" t="0" r="r" b="b"/>
              <a:pathLst>
                <a:path w="685" h="592">
                  <a:moveTo>
                    <a:pt x="0" y="592"/>
                  </a:moveTo>
                  <a:lnTo>
                    <a:pt x="685" y="592"/>
                  </a:lnTo>
                  <a:lnTo>
                    <a:pt x="685" y="0"/>
                  </a:lnTo>
                </a:path>
              </a:pathLst>
            </a:cu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11" name="Line 99"/>
            <p:cNvSpPr>
              <a:spLocks noChangeShapeType="1"/>
            </p:cNvSpPr>
            <p:nvPr/>
          </p:nvSpPr>
          <p:spPr bwMode="auto">
            <a:xfrm>
              <a:off x="4260176" y="3503315"/>
              <a:ext cx="1215522" cy="235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12" name="Freeform 100"/>
            <p:cNvSpPr>
              <a:spLocks/>
            </p:cNvSpPr>
            <p:nvPr/>
          </p:nvSpPr>
          <p:spPr bwMode="auto">
            <a:xfrm>
              <a:off x="3299065" y="1293703"/>
              <a:ext cx="2760836" cy="2040004"/>
            </a:xfrm>
            <a:custGeom>
              <a:avLst/>
              <a:gdLst/>
              <a:ahLst/>
              <a:cxnLst>
                <a:cxn ang="0">
                  <a:pos x="2344" y="1732"/>
                </a:cxn>
                <a:cxn ang="0">
                  <a:pos x="2344" y="0"/>
                </a:cxn>
                <a:cxn ang="0">
                  <a:pos x="0" y="0"/>
                </a:cxn>
              </a:cxnLst>
              <a:rect l="0" t="0" r="r" b="b"/>
              <a:pathLst>
                <a:path w="2344" h="1732">
                  <a:moveTo>
                    <a:pt x="2344" y="1732"/>
                  </a:moveTo>
                  <a:lnTo>
                    <a:pt x="2344" y="0"/>
                  </a:lnTo>
                  <a:lnTo>
                    <a:pt x="0" y="0"/>
                  </a:lnTo>
                </a:path>
              </a:pathLst>
            </a:cu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13" name="Line 101"/>
            <p:cNvSpPr>
              <a:spLocks noChangeShapeType="1"/>
            </p:cNvSpPr>
            <p:nvPr/>
          </p:nvSpPr>
          <p:spPr bwMode="auto">
            <a:xfrm>
              <a:off x="4019898" y="3220635"/>
              <a:ext cx="138984" cy="235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14" name="Line 102"/>
            <p:cNvSpPr>
              <a:spLocks noChangeShapeType="1"/>
            </p:cNvSpPr>
            <p:nvPr/>
          </p:nvSpPr>
          <p:spPr bwMode="auto">
            <a:xfrm>
              <a:off x="3242529" y="2904976"/>
              <a:ext cx="2356" cy="127676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15" name="Rectangle 103"/>
            <p:cNvSpPr>
              <a:spLocks noChangeArrowheads="1"/>
            </p:cNvSpPr>
            <p:nvPr/>
          </p:nvSpPr>
          <p:spPr bwMode="auto">
            <a:xfrm>
              <a:off x="2917448" y="3446779"/>
              <a:ext cx="204943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S2a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16" name="Rectangle 104"/>
            <p:cNvSpPr>
              <a:spLocks noChangeArrowheads="1"/>
            </p:cNvSpPr>
            <p:nvPr/>
          </p:nvSpPr>
          <p:spPr bwMode="auto">
            <a:xfrm>
              <a:off x="3127102" y="3446779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17" name="Rectangle 105"/>
            <p:cNvSpPr>
              <a:spLocks noChangeArrowheads="1"/>
            </p:cNvSpPr>
            <p:nvPr/>
          </p:nvSpPr>
          <p:spPr bwMode="auto">
            <a:xfrm>
              <a:off x="3708951" y="3972092"/>
              <a:ext cx="212010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Gxa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18" name="Rectangle 106"/>
            <p:cNvSpPr>
              <a:spLocks noChangeArrowheads="1"/>
            </p:cNvSpPr>
            <p:nvPr/>
          </p:nvSpPr>
          <p:spPr bwMode="auto">
            <a:xfrm>
              <a:off x="3925671" y="3972092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19" name="Line 107"/>
            <p:cNvSpPr>
              <a:spLocks noChangeShapeType="1"/>
            </p:cNvSpPr>
            <p:nvPr/>
          </p:nvSpPr>
          <p:spPr bwMode="auto">
            <a:xfrm>
              <a:off x="3178926" y="3505670"/>
              <a:ext cx="141340" cy="235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20" name="Line 108"/>
            <p:cNvSpPr>
              <a:spLocks noChangeShapeType="1"/>
            </p:cNvSpPr>
            <p:nvPr/>
          </p:nvSpPr>
          <p:spPr bwMode="auto">
            <a:xfrm>
              <a:off x="3362668" y="4040406"/>
              <a:ext cx="141340" cy="235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21" name="Freeform 109"/>
            <p:cNvSpPr>
              <a:spLocks/>
            </p:cNvSpPr>
            <p:nvPr/>
          </p:nvSpPr>
          <p:spPr bwMode="auto">
            <a:xfrm>
              <a:off x="2962206" y="4172323"/>
              <a:ext cx="786791" cy="506467"/>
            </a:xfrm>
            <a:custGeom>
              <a:avLst/>
              <a:gdLst/>
              <a:ahLst/>
              <a:cxnLst>
                <a:cxn ang="0">
                  <a:pos x="299" y="0"/>
                </a:cxn>
                <a:cxn ang="0">
                  <a:pos x="251" y="7"/>
                </a:cxn>
                <a:cxn ang="0">
                  <a:pos x="204" y="16"/>
                </a:cxn>
                <a:cxn ang="0">
                  <a:pos x="160" y="31"/>
                </a:cxn>
                <a:cxn ang="0">
                  <a:pos x="121" y="48"/>
                </a:cxn>
                <a:cxn ang="0">
                  <a:pos x="87" y="70"/>
                </a:cxn>
                <a:cxn ang="0">
                  <a:pos x="57" y="94"/>
                </a:cxn>
                <a:cxn ang="0">
                  <a:pos x="32" y="122"/>
                </a:cxn>
                <a:cxn ang="0">
                  <a:pos x="14" y="151"/>
                </a:cxn>
                <a:cxn ang="0">
                  <a:pos x="4" y="182"/>
                </a:cxn>
                <a:cxn ang="0">
                  <a:pos x="0" y="214"/>
                </a:cxn>
                <a:cxn ang="0">
                  <a:pos x="4" y="248"/>
                </a:cxn>
                <a:cxn ang="0">
                  <a:pos x="14" y="278"/>
                </a:cxn>
                <a:cxn ang="0">
                  <a:pos x="32" y="308"/>
                </a:cxn>
                <a:cxn ang="0">
                  <a:pos x="57" y="335"/>
                </a:cxn>
                <a:cxn ang="0">
                  <a:pos x="87" y="360"/>
                </a:cxn>
                <a:cxn ang="0">
                  <a:pos x="121" y="381"/>
                </a:cxn>
                <a:cxn ang="0">
                  <a:pos x="160" y="399"/>
                </a:cxn>
                <a:cxn ang="0">
                  <a:pos x="204" y="414"/>
                </a:cxn>
                <a:cxn ang="0">
                  <a:pos x="250" y="423"/>
                </a:cxn>
                <a:cxn ang="0">
                  <a:pos x="299" y="428"/>
                </a:cxn>
                <a:cxn ang="0">
                  <a:pos x="351" y="430"/>
                </a:cxn>
                <a:cxn ang="0">
                  <a:pos x="401" y="426"/>
                </a:cxn>
                <a:cxn ang="0">
                  <a:pos x="449" y="418"/>
                </a:cxn>
                <a:cxn ang="0">
                  <a:pos x="493" y="404"/>
                </a:cxn>
                <a:cxn ang="0">
                  <a:pos x="534" y="387"/>
                </a:cxn>
                <a:cxn ang="0">
                  <a:pos x="570" y="367"/>
                </a:cxn>
                <a:cxn ang="0">
                  <a:pos x="602" y="344"/>
                </a:cxn>
                <a:cxn ang="0">
                  <a:pos x="628" y="317"/>
                </a:cxn>
                <a:cxn ang="0">
                  <a:pos x="648" y="289"/>
                </a:cxn>
                <a:cxn ang="0">
                  <a:pos x="661" y="258"/>
                </a:cxn>
                <a:cxn ang="0">
                  <a:pos x="668" y="226"/>
                </a:cxn>
                <a:cxn ang="0">
                  <a:pos x="667" y="193"/>
                </a:cxn>
                <a:cxn ang="0">
                  <a:pos x="657" y="161"/>
                </a:cxn>
                <a:cxn ang="0">
                  <a:pos x="643" y="131"/>
                </a:cxn>
                <a:cxn ang="0">
                  <a:pos x="620" y="103"/>
                </a:cxn>
                <a:cxn ang="0">
                  <a:pos x="592" y="78"/>
                </a:cxn>
                <a:cxn ang="0">
                  <a:pos x="558" y="55"/>
                </a:cxn>
                <a:cxn ang="0">
                  <a:pos x="521" y="36"/>
                </a:cxn>
                <a:cxn ang="0">
                  <a:pos x="479" y="20"/>
                </a:cxn>
                <a:cxn ang="0">
                  <a:pos x="433" y="9"/>
                </a:cxn>
                <a:cxn ang="0">
                  <a:pos x="385" y="1"/>
                </a:cxn>
                <a:cxn ang="0">
                  <a:pos x="334" y="0"/>
                </a:cxn>
              </a:cxnLst>
              <a:rect l="0" t="0" r="r" b="b"/>
              <a:pathLst>
                <a:path w="668" h="430">
                  <a:moveTo>
                    <a:pt x="334" y="0"/>
                  </a:moveTo>
                  <a:lnTo>
                    <a:pt x="316" y="0"/>
                  </a:lnTo>
                  <a:lnTo>
                    <a:pt x="299" y="0"/>
                  </a:lnTo>
                  <a:lnTo>
                    <a:pt x="283" y="1"/>
                  </a:lnTo>
                  <a:lnTo>
                    <a:pt x="267" y="4"/>
                  </a:lnTo>
                  <a:lnTo>
                    <a:pt x="251" y="7"/>
                  </a:lnTo>
                  <a:lnTo>
                    <a:pt x="235" y="9"/>
                  </a:lnTo>
                  <a:lnTo>
                    <a:pt x="219" y="12"/>
                  </a:lnTo>
                  <a:lnTo>
                    <a:pt x="204" y="16"/>
                  </a:lnTo>
                  <a:lnTo>
                    <a:pt x="189" y="20"/>
                  </a:lnTo>
                  <a:lnTo>
                    <a:pt x="175" y="25"/>
                  </a:lnTo>
                  <a:lnTo>
                    <a:pt x="160" y="31"/>
                  </a:lnTo>
                  <a:lnTo>
                    <a:pt x="147" y="36"/>
                  </a:lnTo>
                  <a:lnTo>
                    <a:pt x="133" y="41"/>
                  </a:lnTo>
                  <a:lnTo>
                    <a:pt x="121" y="48"/>
                  </a:lnTo>
                  <a:lnTo>
                    <a:pt x="109" y="55"/>
                  </a:lnTo>
                  <a:lnTo>
                    <a:pt x="97" y="63"/>
                  </a:lnTo>
                  <a:lnTo>
                    <a:pt x="87" y="70"/>
                  </a:lnTo>
                  <a:lnTo>
                    <a:pt x="76" y="78"/>
                  </a:lnTo>
                  <a:lnTo>
                    <a:pt x="66" y="86"/>
                  </a:lnTo>
                  <a:lnTo>
                    <a:pt x="57" y="94"/>
                  </a:lnTo>
                  <a:lnTo>
                    <a:pt x="48" y="103"/>
                  </a:lnTo>
                  <a:lnTo>
                    <a:pt x="40" y="112"/>
                  </a:lnTo>
                  <a:lnTo>
                    <a:pt x="32" y="122"/>
                  </a:lnTo>
                  <a:lnTo>
                    <a:pt x="25" y="131"/>
                  </a:lnTo>
                  <a:lnTo>
                    <a:pt x="20" y="141"/>
                  </a:lnTo>
                  <a:lnTo>
                    <a:pt x="14" y="151"/>
                  </a:lnTo>
                  <a:lnTo>
                    <a:pt x="10" y="161"/>
                  </a:lnTo>
                  <a:lnTo>
                    <a:pt x="6" y="171"/>
                  </a:lnTo>
                  <a:lnTo>
                    <a:pt x="4" y="182"/>
                  </a:lnTo>
                  <a:lnTo>
                    <a:pt x="1" y="193"/>
                  </a:lnTo>
                  <a:lnTo>
                    <a:pt x="0" y="203"/>
                  </a:lnTo>
                  <a:lnTo>
                    <a:pt x="0" y="214"/>
                  </a:lnTo>
                  <a:lnTo>
                    <a:pt x="0" y="226"/>
                  </a:lnTo>
                  <a:lnTo>
                    <a:pt x="1" y="237"/>
                  </a:lnTo>
                  <a:lnTo>
                    <a:pt x="4" y="248"/>
                  </a:lnTo>
                  <a:lnTo>
                    <a:pt x="6" y="258"/>
                  </a:lnTo>
                  <a:lnTo>
                    <a:pt x="10" y="269"/>
                  </a:lnTo>
                  <a:lnTo>
                    <a:pt x="14" y="278"/>
                  </a:lnTo>
                  <a:lnTo>
                    <a:pt x="20" y="289"/>
                  </a:lnTo>
                  <a:lnTo>
                    <a:pt x="25" y="298"/>
                  </a:lnTo>
                  <a:lnTo>
                    <a:pt x="32" y="308"/>
                  </a:lnTo>
                  <a:lnTo>
                    <a:pt x="40" y="317"/>
                  </a:lnTo>
                  <a:lnTo>
                    <a:pt x="48" y="327"/>
                  </a:lnTo>
                  <a:lnTo>
                    <a:pt x="57" y="335"/>
                  </a:lnTo>
                  <a:lnTo>
                    <a:pt x="66" y="344"/>
                  </a:lnTo>
                  <a:lnTo>
                    <a:pt x="76" y="352"/>
                  </a:lnTo>
                  <a:lnTo>
                    <a:pt x="87" y="360"/>
                  </a:lnTo>
                  <a:lnTo>
                    <a:pt x="97" y="367"/>
                  </a:lnTo>
                  <a:lnTo>
                    <a:pt x="109" y="373"/>
                  </a:lnTo>
                  <a:lnTo>
                    <a:pt x="121" y="381"/>
                  </a:lnTo>
                  <a:lnTo>
                    <a:pt x="133" y="387"/>
                  </a:lnTo>
                  <a:lnTo>
                    <a:pt x="147" y="394"/>
                  </a:lnTo>
                  <a:lnTo>
                    <a:pt x="160" y="399"/>
                  </a:lnTo>
                  <a:lnTo>
                    <a:pt x="175" y="404"/>
                  </a:lnTo>
                  <a:lnTo>
                    <a:pt x="189" y="408"/>
                  </a:lnTo>
                  <a:lnTo>
                    <a:pt x="204" y="414"/>
                  </a:lnTo>
                  <a:lnTo>
                    <a:pt x="219" y="418"/>
                  </a:lnTo>
                  <a:lnTo>
                    <a:pt x="235" y="420"/>
                  </a:lnTo>
                  <a:lnTo>
                    <a:pt x="250" y="423"/>
                  </a:lnTo>
                  <a:lnTo>
                    <a:pt x="267" y="426"/>
                  </a:lnTo>
                  <a:lnTo>
                    <a:pt x="283" y="427"/>
                  </a:lnTo>
                  <a:lnTo>
                    <a:pt x="299" y="428"/>
                  </a:lnTo>
                  <a:lnTo>
                    <a:pt x="316" y="430"/>
                  </a:lnTo>
                  <a:lnTo>
                    <a:pt x="334" y="430"/>
                  </a:lnTo>
                  <a:lnTo>
                    <a:pt x="351" y="430"/>
                  </a:lnTo>
                  <a:lnTo>
                    <a:pt x="369" y="428"/>
                  </a:lnTo>
                  <a:lnTo>
                    <a:pt x="385" y="427"/>
                  </a:lnTo>
                  <a:lnTo>
                    <a:pt x="401" y="426"/>
                  </a:lnTo>
                  <a:lnTo>
                    <a:pt x="418" y="423"/>
                  </a:lnTo>
                  <a:lnTo>
                    <a:pt x="433" y="420"/>
                  </a:lnTo>
                  <a:lnTo>
                    <a:pt x="449" y="418"/>
                  </a:lnTo>
                  <a:lnTo>
                    <a:pt x="463" y="414"/>
                  </a:lnTo>
                  <a:lnTo>
                    <a:pt x="479" y="408"/>
                  </a:lnTo>
                  <a:lnTo>
                    <a:pt x="493" y="404"/>
                  </a:lnTo>
                  <a:lnTo>
                    <a:pt x="508" y="399"/>
                  </a:lnTo>
                  <a:lnTo>
                    <a:pt x="521" y="394"/>
                  </a:lnTo>
                  <a:lnTo>
                    <a:pt x="534" y="387"/>
                  </a:lnTo>
                  <a:lnTo>
                    <a:pt x="546" y="381"/>
                  </a:lnTo>
                  <a:lnTo>
                    <a:pt x="558" y="373"/>
                  </a:lnTo>
                  <a:lnTo>
                    <a:pt x="570" y="367"/>
                  </a:lnTo>
                  <a:lnTo>
                    <a:pt x="581" y="360"/>
                  </a:lnTo>
                  <a:lnTo>
                    <a:pt x="592" y="352"/>
                  </a:lnTo>
                  <a:lnTo>
                    <a:pt x="602" y="344"/>
                  </a:lnTo>
                  <a:lnTo>
                    <a:pt x="612" y="335"/>
                  </a:lnTo>
                  <a:lnTo>
                    <a:pt x="620" y="327"/>
                  </a:lnTo>
                  <a:lnTo>
                    <a:pt x="628" y="317"/>
                  </a:lnTo>
                  <a:lnTo>
                    <a:pt x="636" y="308"/>
                  </a:lnTo>
                  <a:lnTo>
                    <a:pt x="643" y="298"/>
                  </a:lnTo>
                  <a:lnTo>
                    <a:pt x="648" y="289"/>
                  </a:lnTo>
                  <a:lnTo>
                    <a:pt x="653" y="278"/>
                  </a:lnTo>
                  <a:lnTo>
                    <a:pt x="657" y="269"/>
                  </a:lnTo>
                  <a:lnTo>
                    <a:pt x="661" y="258"/>
                  </a:lnTo>
                  <a:lnTo>
                    <a:pt x="664" y="248"/>
                  </a:lnTo>
                  <a:lnTo>
                    <a:pt x="667" y="237"/>
                  </a:lnTo>
                  <a:lnTo>
                    <a:pt x="668" y="226"/>
                  </a:lnTo>
                  <a:lnTo>
                    <a:pt x="668" y="214"/>
                  </a:lnTo>
                  <a:lnTo>
                    <a:pt x="668" y="203"/>
                  </a:lnTo>
                  <a:lnTo>
                    <a:pt x="667" y="193"/>
                  </a:lnTo>
                  <a:lnTo>
                    <a:pt x="664" y="182"/>
                  </a:lnTo>
                  <a:lnTo>
                    <a:pt x="661" y="171"/>
                  </a:lnTo>
                  <a:lnTo>
                    <a:pt x="657" y="161"/>
                  </a:lnTo>
                  <a:lnTo>
                    <a:pt x="653" y="151"/>
                  </a:lnTo>
                  <a:lnTo>
                    <a:pt x="648" y="141"/>
                  </a:lnTo>
                  <a:lnTo>
                    <a:pt x="643" y="131"/>
                  </a:lnTo>
                  <a:lnTo>
                    <a:pt x="636" y="122"/>
                  </a:lnTo>
                  <a:lnTo>
                    <a:pt x="628" y="112"/>
                  </a:lnTo>
                  <a:lnTo>
                    <a:pt x="620" y="103"/>
                  </a:lnTo>
                  <a:lnTo>
                    <a:pt x="612" y="94"/>
                  </a:lnTo>
                  <a:lnTo>
                    <a:pt x="602" y="86"/>
                  </a:lnTo>
                  <a:lnTo>
                    <a:pt x="592" y="78"/>
                  </a:lnTo>
                  <a:lnTo>
                    <a:pt x="581" y="70"/>
                  </a:lnTo>
                  <a:lnTo>
                    <a:pt x="570" y="63"/>
                  </a:lnTo>
                  <a:lnTo>
                    <a:pt x="558" y="55"/>
                  </a:lnTo>
                  <a:lnTo>
                    <a:pt x="546" y="48"/>
                  </a:lnTo>
                  <a:lnTo>
                    <a:pt x="534" y="41"/>
                  </a:lnTo>
                  <a:lnTo>
                    <a:pt x="521" y="36"/>
                  </a:lnTo>
                  <a:lnTo>
                    <a:pt x="508" y="31"/>
                  </a:lnTo>
                  <a:lnTo>
                    <a:pt x="493" y="25"/>
                  </a:lnTo>
                  <a:lnTo>
                    <a:pt x="479" y="20"/>
                  </a:lnTo>
                  <a:lnTo>
                    <a:pt x="463" y="16"/>
                  </a:lnTo>
                  <a:lnTo>
                    <a:pt x="449" y="12"/>
                  </a:lnTo>
                  <a:lnTo>
                    <a:pt x="433" y="9"/>
                  </a:lnTo>
                  <a:lnTo>
                    <a:pt x="418" y="7"/>
                  </a:lnTo>
                  <a:lnTo>
                    <a:pt x="401" y="4"/>
                  </a:lnTo>
                  <a:lnTo>
                    <a:pt x="385" y="1"/>
                  </a:lnTo>
                  <a:lnTo>
                    <a:pt x="369" y="0"/>
                  </a:lnTo>
                  <a:lnTo>
                    <a:pt x="351" y="0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22" name="Freeform 110"/>
            <p:cNvSpPr>
              <a:spLocks/>
            </p:cNvSpPr>
            <p:nvPr/>
          </p:nvSpPr>
          <p:spPr bwMode="auto">
            <a:xfrm>
              <a:off x="2962206" y="4172323"/>
              <a:ext cx="786791" cy="506467"/>
            </a:xfrm>
            <a:custGeom>
              <a:avLst/>
              <a:gdLst/>
              <a:ahLst/>
              <a:cxnLst>
                <a:cxn ang="0">
                  <a:pos x="299" y="0"/>
                </a:cxn>
                <a:cxn ang="0">
                  <a:pos x="251" y="7"/>
                </a:cxn>
                <a:cxn ang="0">
                  <a:pos x="204" y="16"/>
                </a:cxn>
                <a:cxn ang="0">
                  <a:pos x="160" y="31"/>
                </a:cxn>
                <a:cxn ang="0">
                  <a:pos x="121" y="48"/>
                </a:cxn>
                <a:cxn ang="0">
                  <a:pos x="87" y="70"/>
                </a:cxn>
                <a:cxn ang="0">
                  <a:pos x="57" y="94"/>
                </a:cxn>
                <a:cxn ang="0">
                  <a:pos x="32" y="122"/>
                </a:cxn>
                <a:cxn ang="0">
                  <a:pos x="14" y="151"/>
                </a:cxn>
                <a:cxn ang="0">
                  <a:pos x="4" y="182"/>
                </a:cxn>
                <a:cxn ang="0">
                  <a:pos x="0" y="214"/>
                </a:cxn>
                <a:cxn ang="0">
                  <a:pos x="4" y="248"/>
                </a:cxn>
                <a:cxn ang="0">
                  <a:pos x="14" y="278"/>
                </a:cxn>
                <a:cxn ang="0">
                  <a:pos x="32" y="308"/>
                </a:cxn>
                <a:cxn ang="0">
                  <a:pos x="57" y="335"/>
                </a:cxn>
                <a:cxn ang="0">
                  <a:pos x="87" y="360"/>
                </a:cxn>
                <a:cxn ang="0">
                  <a:pos x="121" y="381"/>
                </a:cxn>
                <a:cxn ang="0">
                  <a:pos x="160" y="399"/>
                </a:cxn>
                <a:cxn ang="0">
                  <a:pos x="204" y="414"/>
                </a:cxn>
                <a:cxn ang="0">
                  <a:pos x="250" y="423"/>
                </a:cxn>
                <a:cxn ang="0">
                  <a:pos x="299" y="428"/>
                </a:cxn>
                <a:cxn ang="0">
                  <a:pos x="351" y="430"/>
                </a:cxn>
                <a:cxn ang="0">
                  <a:pos x="401" y="426"/>
                </a:cxn>
                <a:cxn ang="0">
                  <a:pos x="449" y="418"/>
                </a:cxn>
                <a:cxn ang="0">
                  <a:pos x="493" y="404"/>
                </a:cxn>
                <a:cxn ang="0">
                  <a:pos x="534" y="387"/>
                </a:cxn>
                <a:cxn ang="0">
                  <a:pos x="570" y="367"/>
                </a:cxn>
                <a:cxn ang="0">
                  <a:pos x="602" y="344"/>
                </a:cxn>
                <a:cxn ang="0">
                  <a:pos x="628" y="317"/>
                </a:cxn>
                <a:cxn ang="0">
                  <a:pos x="648" y="289"/>
                </a:cxn>
                <a:cxn ang="0">
                  <a:pos x="661" y="258"/>
                </a:cxn>
                <a:cxn ang="0">
                  <a:pos x="668" y="226"/>
                </a:cxn>
                <a:cxn ang="0">
                  <a:pos x="667" y="193"/>
                </a:cxn>
                <a:cxn ang="0">
                  <a:pos x="657" y="161"/>
                </a:cxn>
                <a:cxn ang="0">
                  <a:pos x="643" y="131"/>
                </a:cxn>
                <a:cxn ang="0">
                  <a:pos x="620" y="103"/>
                </a:cxn>
                <a:cxn ang="0">
                  <a:pos x="592" y="78"/>
                </a:cxn>
                <a:cxn ang="0">
                  <a:pos x="558" y="55"/>
                </a:cxn>
                <a:cxn ang="0">
                  <a:pos x="521" y="36"/>
                </a:cxn>
                <a:cxn ang="0">
                  <a:pos x="479" y="20"/>
                </a:cxn>
                <a:cxn ang="0">
                  <a:pos x="433" y="9"/>
                </a:cxn>
                <a:cxn ang="0">
                  <a:pos x="385" y="1"/>
                </a:cxn>
                <a:cxn ang="0">
                  <a:pos x="334" y="0"/>
                </a:cxn>
              </a:cxnLst>
              <a:rect l="0" t="0" r="r" b="b"/>
              <a:pathLst>
                <a:path w="668" h="430">
                  <a:moveTo>
                    <a:pt x="334" y="0"/>
                  </a:moveTo>
                  <a:lnTo>
                    <a:pt x="316" y="0"/>
                  </a:lnTo>
                  <a:lnTo>
                    <a:pt x="299" y="0"/>
                  </a:lnTo>
                  <a:lnTo>
                    <a:pt x="283" y="1"/>
                  </a:lnTo>
                  <a:lnTo>
                    <a:pt x="267" y="4"/>
                  </a:lnTo>
                  <a:lnTo>
                    <a:pt x="251" y="7"/>
                  </a:lnTo>
                  <a:lnTo>
                    <a:pt x="235" y="9"/>
                  </a:lnTo>
                  <a:lnTo>
                    <a:pt x="219" y="12"/>
                  </a:lnTo>
                  <a:lnTo>
                    <a:pt x="204" y="16"/>
                  </a:lnTo>
                  <a:lnTo>
                    <a:pt x="189" y="20"/>
                  </a:lnTo>
                  <a:lnTo>
                    <a:pt x="175" y="25"/>
                  </a:lnTo>
                  <a:lnTo>
                    <a:pt x="160" y="31"/>
                  </a:lnTo>
                  <a:lnTo>
                    <a:pt x="147" y="36"/>
                  </a:lnTo>
                  <a:lnTo>
                    <a:pt x="133" y="41"/>
                  </a:lnTo>
                  <a:lnTo>
                    <a:pt x="121" y="48"/>
                  </a:lnTo>
                  <a:lnTo>
                    <a:pt x="109" y="55"/>
                  </a:lnTo>
                  <a:lnTo>
                    <a:pt x="97" y="63"/>
                  </a:lnTo>
                  <a:lnTo>
                    <a:pt x="87" y="70"/>
                  </a:lnTo>
                  <a:lnTo>
                    <a:pt x="76" y="78"/>
                  </a:lnTo>
                  <a:lnTo>
                    <a:pt x="66" y="86"/>
                  </a:lnTo>
                  <a:lnTo>
                    <a:pt x="57" y="94"/>
                  </a:lnTo>
                  <a:lnTo>
                    <a:pt x="48" y="103"/>
                  </a:lnTo>
                  <a:lnTo>
                    <a:pt x="40" y="112"/>
                  </a:lnTo>
                  <a:lnTo>
                    <a:pt x="32" y="122"/>
                  </a:lnTo>
                  <a:lnTo>
                    <a:pt x="25" y="131"/>
                  </a:lnTo>
                  <a:lnTo>
                    <a:pt x="20" y="141"/>
                  </a:lnTo>
                  <a:lnTo>
                    <a:pt x="14" y="151"/>
                  </a:lnTo>
                  <a:lnTo>
                    <a:pt x="10" y="161"/>
                  </a:lnTo>
                  <a:lnTo>
                    <a:pt x="6" y="171"/>
                  </a:lnTo>
                  <a:lnTo>
                    <a:pt x="4" y="182"/>
                  </a:lnTo>
                  <a:lnTo>
                    <a:pt x="1" y="193"/>
                  </a:lnTo>
                  <a:lnTo>
                    <a:pt x="0" y="203"/>
                  </a:lnTo>
                  <a:lnTo>
                    <a:pt x="0" y="214"/>
                  </a:lnTo>
                  <a:lnTo>
                    <a:pt x="0" y="226"/>
                  </a:lnTo>
                  <a:lnTo>
                    <a:pt x="1" y="237"/>
                  </a:lnTo>
                  <a:lnTo>
                    <a:pt x="4" y="248"/>
                  </a:lnTo>
                  <a:lnTo>
                    <a:pt x="6" y="258"/>
                  </a:lnTo>
                  <a:lnTo>
                    <a:pt x="10" y="269"/>
                  </a:lnTo>
                  <a:lnTo>
                    <a:pt x="14" y="278"/>
                  </a:lnTo>
                  <a:lnTo>
                    <a:pt x="20" y="289"/>
                  </a:lnTo>
                  <a:lnTo>
                    <a:pt x="25" y="298"/>
                  </a:lnTo>
                  <a:lnTo>
                    <a:pt x="32" y="308"/>
                  </a:lnTo>
                  <a:lnTo>
                    <a:pt x="40" y="317"/>
                  </a:lnTo>
                  <a:lnTo>
                    <a:pt x="48" y="327"/>
                  </a:lnTo>
                  <a:lnTo>
                    <a:pt x="57" y="335"/>
                  </a:lnTo>
                  <a:lnTo>
                    <a:pt x="66" y="344"/>
                  </a:lnTo>
                  <a:lnTo>
                    <a:pt x="76" y="352"/>
                  </a:lnTo>
                  <a:lnTo>
                    <a:pt x="87" y="360"/>
                  </a:lnTo>
                  <a:lnTo>
                    <a:pt x="97" y="367"/>
                  </a:lnTo>
                  <a:lnTo>
                    <a:pt x="109" y="373"/>
                  </a:lnTo>
                  <a:lnTo>
                    <a:pt x="121" y="381"/>
                  </a:lnTo>
                  <a:lnTo>
                    <a:pt x="133" y="387"/>
                  </a:lnTo>
                  <a:lnTo>
                    <a:pt x="147" y="394"/>
                  </a:lnTo>
                  <a:lnTo>
                    <a:pt x="160" y="399"/>
                  </a:lnTo>
                  <a:lnTo>
                    <a:pt x="175" y="404"/>
                  </a:lnTo>
                  <a:lnTo>
                    <a:pt x="189" y="408"/>
                  </a:lnTo>
                  <a:lnTo>
                    <a:pt x="204" y="414"/>
                  </a:lnTo>
                  <a:lnTo>
                    <a:pt x="219" y="418"/>
                  </a:lnTo>
                  <a:lnTo>
                    <a:pt x="235" y="420"/>
                  </a:lnTo>
                  <a:lnTo>
                    <a:pt x="250" y="423"/>
                  </a:lnTo>
                  <a:lnTo>
                    <a:pt x="267" y="426"/>
                  </a:lnTo>
                  <a:lnTo>
                    <a:pt x="283" y="427"/>
                  </a:lnTo>
                  <a:lnTo>
                    <a:pt x="299" y="428"/>
                  </a:lnTo>
                  <a:lnTo>
                    <a:pt x="316" y="430"/>
                  </a:lnTo>
                  <a:lnTo>
                    <a:pt x="334" y="430"/>
                  </a:lnTo>
                  <a:lnTo>
                    <a:pt x="351" y="430"/>
                  </a:lnTo>
                  <a:lnTo>
                    <a:pt x="369" y="428"/>
                  </a:lnTo>
                  <a:lnTo>
                    <a:pt x="385" y="427"/>
                  </a:lnTo>
                  <a:lnTo>
                    <a:pt x="401" y="426"/>
                  </a:lnTo>
                  <a:lnTo>
                    <a:pt x="418" y="423"/>
                  </a:lnTo>
                  <a:lnTo>
                    <a:pt x="433" y="420"/>
                  </a:lnTo>
                  <a:lnTo>
                    <a:pt x="449" y="418"/>
                  </a:lnTo>
                  <a:lnTo>
                    <a:pt x="463" y="414"/>
                  </a:lnTo>
                  <a:lnTo>
                    <a:pt x="479" y="408"/>
                  </a:lnTo>
                  <a:lnTo>
                    <a:pt x="493" y="404"/>
                  </a:lnTo>
                  <a:lnTo>
                    <a:pt x="508" y="399"/>
                  </a:lnTo>
                  <a:lnTo>
                    <a:pt x="521" y="394"/>
                  </a:lnTo>
                  <a:lnTo>
                    <a:pt x="534" y="387"/>
                  </a:lnTo>
                  <a:lnTo>
                    <a:pt x="546" y="381"/>
                  </a:lnTo>
                  <a:lnTo>
                    <a:pt x="558" y="373"/>
                  </a:lnTo>
                  <a:lnTo>
                    <a:pt x="570" y="367"/>
                  </a:lnTo>
                  <a:lnTo>
                    <a:pt x="581" y="360"/>
                  </a:lnTo>
                  <a:lnTo>
                    <a:pt x="592" y="352"/>
                  </a:lnTo>
                  <a:lnTo>
                    <a:pt x="602" y="344"/>
                  </a:lnTo>
                  <a:lnTo>
                    <a:pt x="612" y="335"/>
                  </a:lnTo>
                  <a:lnTo>
                    <a:pt x="620" y="327"/>
                  </a:lnTo>
                  <a:lnTo>
                    <a:pt x="628" y="317"/>
                  </a:lnTo>
                  <a:lnTo>
                    <a:pt x="636" y="308"/>
                  </a:lnTo>
                  <a:lnTo>
                    <a:pt x="643" y="298"/>
                  </a:lnTo>
                  <a:lnTo>
                    <a:pt x="648" y="289"/>
                  </a:lnTo>
                  <a:lnTo>
                    <a:pt x="653" y="278"/>
                  </a:lnTo>
                  <a:lnTo>
                    <a:pt x="657" y="269"/>
                  </a:lnTo>
                  <a:lnTo>
                    <a:pt x="661" y="258"/>
                  </a:lnTo>
                  <a:lnTo>
                    <a:pt x="664" y="248"/>
                  </a:lnTo>
                  <a:lnTo>
                    <a:pt x="667" y="237"/>
                  </a:lnTo>
                  <a:lnTo>
                    <a:pt x="668" y="226"/>
                  </a:lnTo>
                  <a:lnTo>
                    <a:pt x="668" y="214"/>
                  </a:lnTo>
                  <a:lnTo>
                    <a:pt x="668" y="203"/>
                  </a:lnTo>
                  <a:lnTo>
                    <a:pt x="667" y="193"/>
                  </a:lnTo>
                  <a:lnTo>
                    <a:pt x="664" y="182"/>
                  </a:lnTo>
                  <a:lnTo>
                    <a:pt x="661" y="171"/>
                  </a:lnTo>
                  <a:lnTo>
                    <a:pt x="657" y="161"/>
                  </a:lnTo>
                  <a:lnTo>
                    <a:pt x="653" y="151"/>
                  </a:lnTo>
                  <a:lnTo>
                    <a:pt x="648" y="141"/>
                  </a:lnTo>
                  <a:lnTo>
                    <a:pt x="643" y="131"/>
                  </a:lnTo>
                  <a:lnTo>
                    <a:pt x="636" y="122"/>
                  </a:lnTo>
                  <a:lnTo>
                    <a:pt x="628" y="112"/>
                  </a:lnTo>
                  <a:lnTo>
                    <a:pt x="620" y="103"/>
                  </a:lnTo>
                  <a:lnTo>
                    <a:pt x="612" y="94"/>
                  </a:lnTo>
                  <a:lnTo>
                    <a:pt x="602" y="86"/>
                  </a:lnTo>
                  <a:lnTo>
                    <a:pt x="592" y="78"/>
                  </a:lnTo>
                  <a:lnTo>
                    <a:pt x="581" y="70"/>
                  </a:lnTo>
                  <a:lnTo>
                    <a:pt x="570" y="63"/>
                  </a:lnTo>
                  <a:lnTo>
                    <a:pt x="558" y="55"/>
                  </a:lnTo>
                  <a:lnTo>
                    <a:pt x="546" y="48"/>
                  </a:lnTo>
                  <a:lnTo>
                    <a:pt x="534" y="41"/>
                  </a:lnTo>
                  <a:lnTo>
                    <a:pt x="521" y="36"/>
                  </a:lnTo>
                  <a:lnTo>
                    <a:pt x="508" y="31"/>
                  </a:lnTo>
                  <a:lnTo>
                    <a:pt x="493" y="25"/>
                  </a:lnTo>
                  <a:lnTo>
                    <a:pt x="479" y="20"/>
                  </a:lnTo>
                  <a:lnTo>
                    <a:pt x="463" y="16"/>
                  </a:lnTo>
                  <a:lnTo>
                    <a:pt x="449" y="12"/>
                  </a:lnTo>
                  <a:lnTo>
                    <a:pt x="433" y="9"/>
                  </a:lnTo>
                  <a:lnTo>
                    <a:pt x="418" y="7"/>
                  </a:lnTo>
                  <a:lnTo>
                    <a:pt x="401" y="4"/>
                  </a:lnTo>
                  <a:lnTo>
                    <a:pt x="385" y="1"/>
                  </a:lnTo>
                  <a:lnTo>
                    <a:pt x="369" y="0"/>
                  </a:lnTo>
                  <a:lnTo>
                    <a:pt x="351" y="0"/>
                  </a:lnTo>
                  <a:lnTo>
                    <a:pt x="334" y="0"/>
                  </a:lnTo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/>
            </a:p>
          </p:txBody>
        </p:sp>
        <p:sp>
          <p:nvSpPr>
            <p:cNvPr id="39023" name="Rectangle 111"/>
            <p:cNvSpPr>
              <a:spLocks noChangeArrowheads="1"/>
            </p:cNvSpPr>
            <p:nvPr/>
          </p:nvSpPr>
          <p:spPr bwMode="auto">
            <a:xfrm>
              <a:off x="3143592" y="4250060"/>
              <a:ext cx="391040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Trusted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24" name="Rectangle 112"/>
            <p:cNvSpPr>
              <a:spLocks noChangeArrowheads="1"/>
            </p:cNvSpPr>
            <p:nvPr/>
          </p:nvSpPr>
          <p:spPr bwMode="auto">
            <a:xfrm>
              <a:off x="3544054" y="4250060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25" name="Rectangle 113"/>
            <p:cNvSpPr>
              <a:spLocks noChangeArrowheads="1"/>
            </p:cNvSpPr>
            <p:nvPr/>
          </p:nvSpPr>
          <p:spPr bwMode="auto">
            <a:xfrm>
              <a:off x="2966917" y="4386688"/>
              <a:ext cx="242633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Non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26" name="Rectangle 114"/>
            <p:cNvSpPr>
              <a:spLocks noChangeArrowheads="1"/>
            </p:cNvSpPr>
            <p:nvPr/>
          </p:nvSpPr>
          <p:spPr bwMode="auto">
            <a:xfrm>
              <a:off x="3218973" y="4386688"/>
              <a:ext cx="37691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-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27" name="Rectangle 115"/>
            <p:cNvSpPr>
              <a:spLocks noChangeArrowheads="1"/>
            </p:cNvSpPr>
            <p:nvPr/>
          </p:nvSpPr>
          <p:spPr bwMode="auto">
            <a:xfrm>
              <a:off x="3256663" y="4386688"/>
              <a:ext cx="449932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3GPP IP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28" name="Rectangle 116"/>
            <p:cNvSpPr>
              <a:spLocks noChangeArrowheads="1"/>
            </p:cNvSpPr>
            <p:nvPr/>
          </p:nvSpPr>
          <p:spPr bwMode="auto">
            <a:xfrm>
              <a:off x="3716018" y="4386688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29" name="Rectangle 117"/>
            <p:cNvSpPr>
              <a:spLocks noChangeArrowheads="1"/>
            </p:cNvSpPr>
            <p:nvPr/>
          </p:nvSpPr>
          <p:spPr bwMode="auto">
            <a:xfrm>
              <a:off x="3153014" y="4523317"/>
              <a:ext cx="372195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Access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30" name="Rectangle 118"/>
            <p:cNvSpPr>
              <a:spLocks noChangeArrowheads="1"/>
            </p:cNvSpPr>
            <p:nvPr/>
          </p:nvSpPr>
          <p:spPr bwMode="auto">
            <a:xfrm>
              <a:off x="3534632" y="4487982"/>
              <a:ext cx="37691" cy="162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31" name="Freeform 119"/>
            <p:cNvSpPr>
              <a:spLocks/>
            </p:cNvSpPr>
            <p:nvPr/>
          </p:nvSpPr>
          <p:spPr bwMode="auto">
            <a:xfrm>
              <a:off x="4130614" y="3684701"/>
              <a:ext cx="1919865" cy="1297970"/>
            </a:xfrm>
            <a:custGeom>
              <a:avLst/>
              <a:gdLst/>
              <a:ahLst/>
              <a:cxnLst>
                <a:cxn ang="0">
                  <a:pos x="0" y="1102"/>
                </a:cxn>
                <a:cxn ang="0">
                  <a:pos x="1629" y="1102"/>
                </a:cxn>
                <a:cxn ang="0">
                  <a:pos x="1629" y="0"/>
                </a:cxn>
              </a:cxnLst>
              <a:rect l="0" t="0" r="r" b="b"/>
              <a:pathLst>
                <a:path w="1629" h="1102">
                  <a:moveTo>
                    <a:pt x="0" y="1102"/>
                  </a:moveTo>
                  <a:lnTo>
                    <a:pt x="1629" y="1102"/>
                  </a:lnTo>
                  <a:lnTo>
                    <a:pt x="1629" y="0"/>
                  </a:lnTo>
                </a:path>
              </a:pathLst>
            </a:cu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32" name="Line 120"/>
            <p:cNvSpPr>
              <a:spLocks noChangeShapeType="1"/>
            </p:cNvSpPr>
            <p:nvPr/>
          </p:nvSpPr>
          <p:spPr bwMode="auto">
            <a:xfrm>
              <a:off x="5956253" y="4626966"/>
              <a:ext cx="148407" cy="235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33" name="Rectangle 121"/>
            <p:cNvSpPr>
              <a:spLocks noChangeArrowheads="1"/>
            </p:cNvSpPr>
            <p:nvPr/>
          </p:nvSpPr>
          <p:spPr bwMode="auto">
            <a:xfrm>
              <a:off x="5680640" y="4598698"/>
              <a:ext cx="212010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STa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34" name="Rectangle 122"/>
            <p:cNvSpPr>
              <a:spLocks noChangeArrowheads="1"/>
            </p:cNvSpPr>
            <p:nvPr/>
          </p:nvSpPr>
          <p:spPr bwMode="auto">
            <a:xfrm>
              <a:off x="5897361" y="4563363"/>
              <a:ext cx="37691" cy="162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35" name="Line 123"/>
            <p:cNvSpPr>
              <a:spLocks noChangeShapeType="1"/>
            </p:cNvSpPr>
            <p:nvPr/>
          </p:nvSpPr>
          <p:spPr bwMode="auto">
            <a:xfrm>
              <a:off x="3683038" y="4575141"/>
              <a:ext cx="452287" cy="400463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36" name="Rectangle 124"/>
            <p:cNvSpPr>
              <a:spLocks noChangeArrowheads="1"/>
            </p:cNvSpPr>
            <p:nvPr/>
          </p:nvSpPr>
          <p:spPr bwMode="auto">
            <a:xfrm>
              <a:off x="3824378" y="2471535"/>
              <a:ext cx="87160" cy="15782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37" name="Rectangle 125"/>
            <p:cNvSpPr>
              <a:spLocks noChangeArrowheads="1"/>
            </p:cNvSpPr>
            <p:nvPr/>
          </p:nvSpPr>
          <p:spPr bwMode="auto">
            <a:xfrm>
              <a:off x="3732507" y="2777771"/>
              <a:ext cx="89515" cy="15782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38" name="Rectangle 126"/>
            <p:cNvSpPr>
              <a:spLocks noChangeArrowheads="1"/>
            </p:cNvSpPr>
            <p:nvPr/>
          </p:nvSpPr>
          <p:spPr bwMode="auto">
            <a:xfrm>
              <a:off x="3635925" y="3086363"/>
              <a:ext cx="89515" cy="15782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39" name="Line 127"/>
            <p:cNvSpPr>
              <a:spLocks noChangeShapeType="1"/>
            </p:cNvSpPr>
            <p:nvPr/>
          </p:nvSpPr>
          <p:spPr bwMode="auto">
            <a:xfrm flipH="1">
              <a:off x="3369735" y="1998046"/>
              <a:ext cx="638385" cy="2178988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40" name="Line 128"/>
            <p:cNvSpPr>
              <a:spLocks noChangeShapeType="1"/>
            </p:cNvSpPr>
            <p:nvPr/>
          </p:nvSpPr>
          <p:spPr bwMode="auto">
            <a:xfrm>
              <a:off x="2217816" y="2676477"/>
              <a:ext cx="805637" cy="235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41" name="Line 129"/>
            <p:cNvSpPr>
              <a:spLocks noChangeShapeType="1"/>
            </p:cNvSpPr>
            <p:nvPr/>
          </p:nvSpPr>
          <p:spPr bwMode="auto">
            <a:xfrm flipV="1">
              <a:off x="2158925" y="1847284"/>
              <a:ext cx="1700788" cy="671364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42" name="Rectangle 130"/>
            <p:cNvSpPr>
              <a:spLocks noChangeArrowheads="1"/>
            </p:cNvSpPr>
            <p:nvPr/>
          </p:nvSpPr>
          <p:spPr bwMode="auto">
            <a:xfrm>
              <a:off x="3014030" y="1936799"/>
              <a:ext cx="204943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Gxc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43" name="Rectangle 131"/>
            <p:cNvSpPr>
              <a:spLocks noChangeArrowheads="1"/>
            </p:cNvSpPr>
            <p:nvPr/>
          </p:nvSpPr>
          <p:spPr bwMode="auto">
            <a:xfrm>
              <a:off x="3223684" y="1936799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44" name="Line 132"/>
            <p:cNvSpPr>
              <a:spLocks noChangeShapeType="1"/>
            </p:cNvSpPr>
            <p:nvPr/>
          </p:nvSpPr>
          <p:spPr bwMode="auto">
            <a:xfrm>
              <a:off x="3233107" y="2047515"/>
              <a:ext cx="122494" cy="5653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45" name="Line 133"/>
            <p:cNvSpPr>
              <a:spLocks noChangeShapeType="1"/>
            </p:cNvSpPr>
            <p:nvPr/>
          </p:nvSpPr>
          <p:spPr bwMode="auto">
            <a:xfrm>
              <a:off x="2630057" y="2601096"/>
              <a:ext cx="2356" cy="143695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46" name="Rectangle 134"/>
            <p:cNvSpPr>
              <a:spLocks noChangeArrowheads="1"/>
            </p:cNvSpPr>
            <p:nvPr/>
          </p:nvSpPr>
          <p:spPr bwMode="auto">
            <a:xfrm>
              <a:off x="2554676" y="2801327"/>
              <a:ext cx="171963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S5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47" name="Rectangle 135"/>
            <p:cNvSpPr>
              <a:spLocks noChangeArrowheads="1"/>
            </p:cNvSpPr>
            <p:nvPr/>
          </p:nvSpPr>
          <p:spPr bwMode="auto">
            <a:xfrm>
              <a:off x="2733706" y="2801327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48" name="Rectangle 136"/>
            <p:cNvSpPr>
              <a:spLocks noChangeArrowheads="1"/>
            </p:cNvSpPr>
            <p:nvPr/>
          </p:nvSpPr>
          <p:spPr bwMode="auto">
            <a:xfrm>
              <a:off x="1991673" y="1689455"/>
              <a:ext cx="204943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S6a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49" name="Rectangle 137"/>
            <p:cNvSpPr>
              <a:spLocks noChangeArrowheads="1"/>
            </p:cNvSpPr>
            <p:nvPr/>
          </p:nvSpPr>
          <p:spPr bwMode="auto">
            <a:xfrm>
              <a:off x="2203682" y="1689455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50" name="Line 138"/>
            <p:cNvSpPr>
              <a:spLocks noChangeShapeType="1"/>
            </p:cNvSpPr>
            <p:nvPr/>
          </p:nvSpPr>
          <p:spPr bwMode="auto">
            <a:xfrm flipV="1">
              <a:off x="1541741" y="1446821"/>
              <a:ext cx="1321527" cy="1001157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51" name="Line 139"/>
            <p:cNvSpPr>
              <a:spLocks noChangeShapeType="1"/>
            </p:cNvSpPr>
            <p:nvPr/>
          </p:nvSpPr>
          <p:spPr bwMode="auto">
            <a:xfrm>
              <a:off x="2288486" y="1781325"/>
              <a:ext cx="138984" cy="84804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52" name="Freeform 140"/>
            <p:cNvSpPr>
              <a:spLocks/>
            </p:cNvSpPr>
            <p:nvPr/>
          </p:nvSpPr>
          <p:spPr bwMode="auto">
            <a:xfrm>
              <a:off x="955181" y="2403220"/>
              <a:ext cx="786791" cy="506467"/>
            </a:xfrm>
            <a:custGeom>
              <a:avLst/>
              <a:gdLst/>
              <a:ahLst/>
              <a:cxnLst>
                <a:cxn ang="0">
                  <a:pos x="300" y="0"/>
                </a:cxn>
                <a:cxn ang="0">
                  <a:pos x="251" y="6"/>
                </a:cxn>
                <a:cxn ang="0">
                  <a:pos x="204" y="16"/>
                </a:cxn>
                <a:cxn ang="0">
                  <a:pos x="161" y="30"/>
                </a:cxn>
                <a:cxn ang="0">
                  <a:pos x="121" y="48"/>
                </a:cxn>
                <a:cxn ang="0">
                  <a:pos x="87" y="69"/>
                </a:cxn>
                <a:cxn ang="0">
                  <a:pos x="57" y="95"/>
                </a:cxn>
                <a:cxn ang="0">
                  <a:pos x="33" y="122"/>
                </a:cxn>
                <a:cxn ang="0">
                  <a:pos x="14" y="151"/>
                </a:cxn>
                <a:cxn ang="0">
                  <a:pos x="4" y="182"/>
                </a:cxn>
                <a:cxn ang="0">
                  <a:pos x="0" y="214"/>
                </a:cxn>
                <a:cxn ang="0">
                  <a:pos x="4" y="247"/>
                </a:cxn>
                <a:cxn ang="0">
                  <a:pos x="14" y="278"/>
                </a:cxn>
                <a:cxn ang="0">
                  <a:pos x="33" y="308"/>
                </a:cxn>
                <a:cxn ang="0">
                  <a:pos x="57" y="334"/>
                </a:cxn>
                <a:cxn ang="0">
                  <a:pos x="87" y="360"/>
                </a:cxn>
                <a:cxn ang="0">
                  <a:pos x="121" y="381"/>
                </a:cxn>
                <a:cxn ang="0">
                  <a:pos x="161" y="399"/>
                </a:cxn>
                <a:cxn ang="0">
                  <a:pos x="204" y="413"/>
                </a:cxn>
                <a:cxn ang="0">
                  <a:pos x="251" y="423"/>
                </a:cxn>
                <a:cxn ang="0">
                  <a:pos x="300" y="428"/>
                </a:cxn>
                <a:cxn ang="0">
                  <a:pos x="351" y="429"/>
                </a:cxn>
                <a:cxn ang="0">
                  <a:pos x="402" y="425"/>
                </a:cxn>
                <a:cxn ang="0">
                  <a:pos x="449" y="417"/>
                </a:cxn>
                <a:cxn ang="0">
                  <a:pos x="493" y="404"/>
                </a:cxn>
                <a:cxn ang="0">
                  <a:pos x="534" y="387"/>
                </a:cxn>
                <a:cxn ang="0">
                  <a:pos x="570" y="366"/>
                </a:cxn>
                <a:cxn ang="0">
                  <a:pos x="602" y="344"/>
                </a:cxn>
                <a:cxn ang="0">
                  <a:pos x="628" y="317"/>
                </a:cxn>
                <a:cxn ang="0">
                  <a:pos x="648" y="289"/>
                </a:cxn>
                <a:cxn ang="0">
                  <a:pos x="661" y="258"/>
                </a:cxn>
                <a:cxn ang="0">
                  <a:pos x="668" y="226"/>
                </a:cxn>
                <a:cxn ang="0">
                  <a:pos x="667" y="192"/>
                </a:cxn>
                <a:cxn ang="0">
                  <a:pos x="657" y="160"/>
                </a:cxn>
                <a:cxn ang="0">
                  <a:pos x="643" y="131"/>
                </a:cxn>
                <a:cxn ang="0">
                  <a:pos x="620" y="103"/>
                </a:cxn>
                <a:cxn ang="0">
                  <a:pos x="592" y="77"/>
                </a:cxn>
                <a:cxn ang="0">
                  <a:pos x="558" y="55"/>
                </a:cxn>
                <a:cxn ang="0">
                  <a:pos x="521" y="36"/>
                </a:cxn>
                <a:cxn ang="0">
                  <a:pos x="479" y="21"/>
                </a:cxn>
                <a:cxn ang="0">
                  <a:pos x="434" y="9"/>
                </a:cxn>
                <a:cxn ang="0">
                  <a:pos x="385" y="1"/>
                </a:cxn>
                <a:cxn ang="0">
                  <a:pos x="334" y="0"/>
                </a:cxn>
              </a:cxnLst>
              <a:rect l="0" t="0" r="r" b="b"/>
              <a:pathLst>
                <a:path w="668" h="429">
                  <a:moveTo>
                    <a:pt x="334" y="0"/>
                  </a:moveTo>
                  <a:lnTo>
                    <a:pt x="316" y="0"/>
                  </a:lnTo>
                  <a:lnTo>
                    <a:pt x="300" y="0"/>
                  </a:lnTo>
                  <a:lnTo>
                    <a:pt x="283" y="1"/>
                  </a:lnTo>
                  <a:lnTo>
                    <a:pt x="267" y="4"/>
                  </a:lnTo>
                  <a:lnTo>
                    <a:pt x="251" y="6"/>
                  </a:lnTo>
                  <a:lnTo>
                    <a:pt x="235" y="9"/>
                  </a:lnTo>
                  <a:lnTo>
                    <a:pt x="219" y="12"/>
                  </a:lnTo>
                  <a:lnTo>
                    <a:pt x="204" y="16"/>
                  </a:lnTo>
                  <a:lnTo>
                    <a:pt x="189" y="21"/>
                  </a:lnTo>
                  <a:lnTo>
                    <a:pt x="175" y="25"/>
                  </a:lnTo>
                  <a:lnTo>
                    <a:pt x="161" y="30"/>
                  </a:lnTo>
                  <a:lnTo>
                    <a:pt x="147" y="36"/>
                  </a:lnTo>
                  <a:lnTo>
                    <a:pt x="135" y="43"/>
                  </a:lnTo>
                  <a:lnTo>
                    <a:pt x="121" y="48"/>
                  </a:lnTo>
                  <a:lnTo>
                    <a:pt x="109" y="55"/>
                  </a:lnTo>
                  <a:lnTo>
                    <a:pt x="97" y="63"/>
                  </a:lnTo>
                  <a:lnTo>
                    <a:pt x="87" y="69"/>
                  </a:lnTo>
                  <a:lnTo>
                    <a:pt x="76" y="77"/>
                  </a:lnTo>
                  <a:lnTo>
                    <a:pt x="66" y="85"/>
                  </a:lnTo>
                  <a:lnTo>
                    <a:pt x="57" y="95"/>
                  </a:lnTo>
                  <a:lnTo>
                    <a:pt x="48" y="103"/>
                  </a:lnTo>
                  <a:lnTo>
                    <a:pt x="40" y="112"/>
                  </a:lnTo>
                  <a:lnTo>
                    <a:pt x="33" y="122"/>
                  </a:lnTo>
                  <a:lnTo>
                    <a:pt x="26" y="131"/>
                  </a:lnTo>
                  <a:lnTo>
                    <a:pt x="20" y="140"/>
                  </a:lnTo>
                  <a:lnTo>
                    <a:pt x="14" y="151"/>
                  </a:lnTo>
                  <a:lnTo>
                    <a:pt x="10" y="160"/>
                  </a:lnTo>
                  <a:lnTo>
                    <a:pt x="6" y="171"/>
                  </a:lnTo>
                  <a:lnTo>
                    <a:pt x="4" y="182"/>
                  </a:lnTo>
                  <a:lnTo>
                    <a:pt x="2" y="192"/>
                  </a:lnTo>
                  <a:lnTo>
                    <a:pt x="1" y="203"/>
                  </a:lnTo>
                  <a:lnTo>
                    <a:pt x="0" y="214"/>
                  </a:lnTo>
                  <a:lnTo>
                    <a:pt x="1" y="226"/>
                  </a:lnTo>
                  <a:lnTo>
                    <a:pt x="2" y="237"/>
                  </a:lnTo>
                  <a:lnTo>
                    <a:pt x="4" y="247"/>
                  </a:lnTo>
                  <a:lnTo>
                    <a:pt x="6" y="258"/>
                  </a:lnTo>
                  <a:lnTo>
                    <a:pt x="10" y="269"/>
                  </a:lnTo>
                  <a:lnTo>
                    <a:pt x="14" y="278"/>
                  </a:lnTo>
                  <a:lnTo>
                    <a:pt x="20" y="289"/>
                  </a:lnTo>
                  <a:lnTo>
                    <a:pt x="26" y="298"/>
                  </a:lnTo>
                  <a:lnTo>
                    <a:pt x="33" y="308"/>
                  </a:lnTo>
                  <a:lnTo>
                    <a:pt x="40" y="317"/>
                  </a:lnTo>
                  <a:lnTo>
                    <a:pt x="48" y="326"/>
                  </a:lnTo>
                  <a:lnTo>
                    <a:pt x="57" y="334"/>
                  </a:lnTo>
                  <a:lnTo>
                    <a:pt x="66" y="344"/>
                  </a:lnTo>
                  <a:lnTo>
                    <a:pt x="76" y="352"/>
                  </a:lnTo>
                  <a:lnTo>
                    <a:pt x="87" y="360"/>
                  </a:lnTo>
                  <a:lnTo>
                    <a:pt x="97" y="366"/>
                  </a:lnTo>
                  <a:lnTo>
                    <a:pt x="109" y="373"/>
                  </a:lnTo>
                  <a:lnTo>
                    <a:pt x="121" y="381"/>
                  </a:lnTo>
                  <a:lnTo>
                    <a:pt x="135" y="387"/>
                  </a:lnTo>
                  <a:lnTo>
                    <a:pt x="147" y="393"/>
                  </a:lnTo>
                  <a:lnTo>
                    <a:pt x="161" y="399"/>
                  </a:lnTo>
                  <a:lnTo>
                    <a:pt x="175" y="404"/>
                  </a:lnTo>
                  <a:lnTo>
                    <a:pt x="189" y="408"/>
                  </a:lnTo>
                  <a:lnTo>
                    <a:pt x="204" y="413"/>
                  </a:lnTo>
                  <a:lnTo>
                    <a:pt x="219" y="417"/>
                  </a:lnTo>
                  <a:lnTo>
                    <a:pt x="235" y="420"/>
                  </a:lnTo>
                  <a:lnTo>
                    <a:pt x="251" y="423"/>
                  </a:lnTo>
                  <a:lnTo>
                    <a:pt x="267" y="425"/>
                  </a:lnTo>
                  <a:lnTo>
                    <a:pt x="283" y="427"/>
                  </a:lnTo>
                  <a:lnTo>
                    <a:pt x="300" y="428"/>
                  </a:lnTo>
                  <a:lnTo>
                    <a:pt x="316" y="429"/>
                  </a:lnTo>
                  <a:lnTo>
                    <a:pt x="334" y="429"/>
                  </a:lnTo>
                  <a:lnTo>
                    <a:pt x="351" y="429"/>
                  </a:lnTo>
                  <a:lnTo>
                    <a:pt x="369" y="428"/>
                  </a:lnTo>
                  <a:lnTo>
                    <a:pt x="385" y="427"/>
                  </a:lnTo>
                  <a:lnTo>
                    <a:pt x="402" y="425"/>
                  </a:lnTo>
                  <a:lnTo>
                    <a:pt x="418" y="423"/>
                  </a:lnTo>
                  <a:lnTo>
                    <a:pt x="434" y="420"/>
                  </a:lnTo>
                  <a:lnTo>
                    <a:pt x="449" y="417"/>
                  </a:lnTo>
                  <a:lnTo>
                    <a:pt x="465" y="413"/>
                  </a:lnTo>
                  <a:lnTo>
                    <a:pt x="479" y="408"/>
                  </a:lnTo>
                  <a:lnTo>
                    <a:pt x="493" y="404"/>
                  </a:lnTo>
                  <a:lnTo>
                    <a:pt x="508" y="399"/>
                  </a:lnTo>
                  <a:lnTo>
                    <a:pt x="521" y="393"/>
                  </a:lnTo>
                  <a:lnTo>
                    <a:pt x="534" y="387"/>
                  </a:lnTo>
                  <a:lnTo>
                    <a:pt x="546" y="381"/>
                  </a:lnTo>
                  <a:lnTo>
                    <a:pt x="558" y="373"/>
                  </a:lnTo>
                  <a:lnTo>
                    <a:pt x="570" y="366"/>
                  </a:lnTo>
                  <a:lnTo>
                    <a:pt x="581" y="360"/>
                  </a:lnTo>
                  <a:lnTo>
                    <a:pt x="592" y="352"/>
                  </a:lnTo>
                  <a:lnTo>
                    <a:pt x="602" y="344"/>
                  </a:lnTo>
                  <a:lnTo>
                    <a:pt x="612" y="334"/>
                  </a:lnTo>
                  <a:lnTo>
                    <a:pt x="620" y="326"/>
                  </a:lnTo>
                  <a:lnTo>
                    <a:pt x="628" y="317"/>
                  </a:lnTo>
                  <a:lnTo>
                    <a:pt x="636" y="308"/>
                  </a:lnTo>
                  <a:lnTo>
                    <a:pt x="643" y="298"/>
                  </a:lnTo>
                  <a:lnTo>
                    <a:pt x="648" y="289"/>
                  </a:lnTo>
                  <a:lnTo>
                    <a:pt x="653" y="278"/>
                  </a:lnTo>
                  <a:lnTo>
                    <a:pt x="657" y="269"/>
                  </a:lnTo>
                  <a:lnTo>
                    <a:pt x="661" y="258"/>
                  </a:lnTo>
                  <a:lnTo>
                    <a:pt x="664" y="247"/>
                  </a:lnTo>
                  <a:lnTo>
                    <a:pt x="667" y="237"/>
                  </a:lnTo>
                  <a:lnTo>
                    <a:pt x="668" y="226"/>
                  </a:lnTo>
                  <a:lnTo>
                    <a:pt x="668" y="214"/>
                  </a:lnTo>
                  <a:lnTo>
                    <a:pt x="668" y="203"/>
                  </a:lnTo>
                  <a:lnTo>
                    <a:pt x="667" y="192"/>
                  </a:lnTo>
                  <a:lnTo>
                    <a:pt x="664" y="182"/>
                  </a:lnTo>
                  <a:lnTo>
                    <a:pt x="661" y="171"/>
                  </a:lnTo>
                  <a:lnTo>
                    <a:pt x="657" y="160"/>
                  </a:lnTo>
                  <a:lnTo>
                    <a:pt x="653" y="151"/>
                  </a:lnTo>
                  <a:lnTo>
                    <a:pt x="648" y="140"/>
                  </a:lnTo>
                  <a:lnTo>
                    <a:pt x="643" y="131"/>
                  </a:lnTo>
                  <a:lnTo>
                    <a:pt x="636" y="122"/>
                  </a:lnTo>
                  <a:lnTo>
                    <a:pt x="628" y="112"/>
                  </a:lnTo>
                  <a:lnTo>
                    <a:pt x="620" y="103"/>
                  </a:lnTo>
                  <a:lnTo>
                    <a:pt x="612" y="95"/>
                  </a:lnTo>
                  <a:lnTo>
                    <a:pt x="602" y="85"/>
                  </a:lnTo>
                  <a:lnTo>
                    <a:pt x="592" y="77"/>
                  </a:lnTo>
                  <a:lnTo>
                    <a:pt x="581" y="69"/>
                  </a:lnTo>
                  <a:lnTo>
                    <a:pt x="570" y="63"/>
                  </a:lnTo>
                  <a:lnTo>
                    <a:pt x="558" y="55"/>
                  </a:lnTo>
                  <a:lnTo>
                    <a:pt x="546" y="48"/>
                  </a:lnTo>
                  <a:lnTo>
                    <a:pt x="534" y="43"/>
                  </a:lnTo>
                  <a:lnTo>
                    <a:pt x="521" y="36"/>
                  </a:lnTo>
                  <a:lnTo>
                    <a:pt x="508" y="30"/>
                  </a:lnTo>
                  <a:lnTo>
                    <a:pt x="493" y="25"/>
                  </a:lnTo>
                  <a:lnTo>
                    <a:pt x="479" y="21"/>
                  </a:lnTo>
                  <a:lnTo>
                    <a:pt x="465" y="16"/>
                  </a:lnTo>
                  <a:lnTo>
                    <a:pt x="449" y="12"/>
                  </a:lnTo>
                  <a:lnTo>
                    <a:pt x="434" y="9"/>
                  </a:lnTo>
                  <a:lnTo>
                    <a:pt x="418" y="6"/>
                  </a:lnTo>
                  <a:lnTo>
                    <a:pt x="402" y="4"/>
                  </a:lnTo>
                  <a:lnTo>
                    <a:pt x="385" y="1"/>
                  </a:lnTo>
                  <a:lnTo>
                    <a:pt x="369" y="0"/>
                  </a:lnTo>
                  <a:lnTo>
                    <a:pt x="351" y="0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53" name="Freeform 141"/>
            <p:cNvSpPr>
              <a:spLocks/>
            </p:cNvSpPr>
            <p:nvPr/>
          </p:nvSpPr>
          <p:spPr bwMode="auto">
            <a:xfrm>
              <a:off x="955181" y="2403220"/>
              <a:ext cx="786791" cy="506467"/>
            </a:xfrm>
            <a:custGeom>
              <a:avLst/>
              <a:gdLst/>
              <a:ahLst/>
              <a:cxnLst>
                <a:cxn ang="0">
                  <a:pos x="300" y="0"/>
                </a:cxn>
                <a:cxn ang="0">
                  <a:pos x="251" y="6"/>
                </a:cxn>
                <a:cxn ang="0">
                  <a:pos x="204" y="16"/>
                </a:cxn>
                <a:cxn ang="0">
                  <a:pos x="161" y="30"/>
                </a:cxn>
                <a:cxn ang="0">
                  <a:pos x="121" y="48"/>
                </a:cxn>
                <a:cxn ang="0">
                  <a:pos x="87" y="69"/>
                </a:cxn>
                <a:cxn ang="0">
                  <a:pos x="57" y="95"/>
                </a:cxn>
                <a:cxn ang="0">
                  <a:pos x="33" y="122"/>
                </a:cxn>
                <a:cxn ang="0">
                  <a:pos x="14" y="151"/>
                </a:cxn>
                <a:cxn ang="0">
                  <a:pos x="4" y="182"/>
                </a:cxn>
                <a:cxn ang="0">
                  <a:pos x="0" y="214"/>
                </a:cxn>
                <a:cxn ang="0">
                  <a:pos x="4" y="247"/>
                </a:cxn>
                <a:cxn ang="0">
                  <a:pos x="14" y="278"/>
                </a:cxn>
                <a:cxn ang="0">
                  <a:pos x="33" y="308"/>
                </a:cxn>
                <a:cxn ang="0">
                  <a:pos x="57" y="334"/>
                </a:cxn>
                <a:cxn ang="0">
                  <a:pos x="87" y="360"/>
                </a:cxn>
                <a:cxn ang="0">
                  <a:pos x="121" y="381"/>
                </a:cxn>
                <a:cxn ang="0">
                  <a:pos x="161" y="399"/>
                </a:cxn>
                <a:cxn ang="0">
                  <a:pos x="204" y="413"/>
                </a:cxn>
                <a:cxn ang="0">
                  <a:pos x="251" y="423"/>
                </a:cxn>
                <a:cxn ang="0">
                  <a:pos x="300" y="428"/>
                </a:cxn>
                <a:cxn ang="0">
                  <a:pos x="351" y="429"/>
                </a:cxn>
                <a:cxn ang="0">
                  <a:pos x="402" y="425"/>
                </a:cxn>
                <a:cxn ang="0">
                  <a:pos x="449" y="417"/>
                </a:cxn>
                <a:cxn ang="0">
                  <a:pos x="493" y="404"/>
                </a:cxn>
                <a:cxn ang="0">
                  <a:pos x="534" y="387"/>
                </a:cxn>
                <a:cxn ang="0">
                  <a:pos x="570" y="366"/>
                </a:cxn>
                <a:cxn ang="0">
                  <a:pos x="602" y="344"/>
                </a:cxn>
                <a:cxn ang="0">
                  <a:pos x="628" y="317"/>
                </a:cxn>
                <a:cxn ang="0">
                  <a:pos x="648" y="289"/>
                </a:cxn>
                <a:cxn ang="0">
                  <a:pos x="661" y="258"/>
                </a:cxn>
                <a:cxn ang="0">
                  <a:pos x="668" y="226"/>
                </a:cxn>
                <a:cxn ang="0">
                  <a:pos x="667" y="192"/>
                </a:cxn>
                <a:cxn ang="0">
                  <a:pos x="657" y="160"/>
                </a:cxn>
                <a:cxn ang="0">
                  <a:pos x="643" y="131"/>
                </a:cxn>
                <a:cxn ang="0">
                  <a:pos x="620" y="103"/>
                </a:cxn>
                <a:cxn ang="0">
                  <a:pos x="592" y="77"/>
                </a:cxn>
                <a:cxn ang="0">
                  <a:pos x="558" y="55"/>
                </a:cxn>
                <a:cxn ang="0">
                  <a:pos x="521" y="36"/>
                </a:cxn>
                <a:cxn ang="0">
                  <a:pos x="479" y="21"/>
                </a:cxn>
                <a:cxn ang="0">
                  <a:pos x="434" y="9"/>
                </a:cxn>
                <a:cxn ang="0">
                  <a:pos x="385" y="1"/>
                </a:cxn>
                <a:cxn ang="0">
                  <a:pos x="334" y="0"/>
                </a:cxn>
              </a:cxnLst>
              <a:rect l="0" t="0" r="r" b="b"/>
              <a:pathLst>
                <a:path w="668" h="429">
                  <a:moveTo>
                    <a:pt x="334" y="0"/>
                  </a:moveTo>
                  <a:lnTo>
                    <a:pt x="316" y="0"/>
                  </a:lnTo>
                  <a:lnTo>
                    <a:pt x="300" y="0"/>
                  </a:lnTo>
                  <a:lnTo>
                    <a:pt x="283" y="1"/>
                  </a:lnTo>
                  <a:lnTo>
                    <a:pt x="267" y="4"/>
                  </a:lnTo>
                  <a:lnTo>
                    <a:pt x="251" y="6"/>
                  </a:lnTo>
                  <a:lnTo>
                    <a:pt x="235" y="9"/>
                  </a:lnTo>
                  <a:lnTo>
                    <a:pt x="219" y="12"/>
                  </a:lnTo>
                  <a:lnTo>
                    <a:pt x="204" y="16"/>
                  </a:lnTo>
                  <a:lnTo>
                    <a:pt x="189" y="21"/>
                  </a:lnTo>
                  <a:lnTo>
                    <a:pt x="175" y="25"/>
                  </a:lnTo>
                  <a:lnTo>
                    <a:pt x="161" y="30"/>
                  </a:lnTo>
                  <a:lnTo>
                    <a:pt x="147" y="36"/>
                  </a:lnTo>
                  <a:lnTo>
                    <a:pt x="135" y="43"/>
                  </a:lnTo>
                  <a:lnTo>
                    <a:pt x="121" y="48"/>
                  </a:lnTo>
                  <a:lnTo>
                    <a:pt x="109" y="55"/>
                  </a:lnTo>
                  <a:lnTo>
                    <a:pt x="97" y="63"/>
                  </a:lnTo>
                  <a:lnTo>
                    <a:pt x="87" y="69"/>
                  </a:lnTo>
                  <a:lnTo>
                    <a:pt x="76" y="77"/>
                  </a:lnTo>
                  <a:lnTo>
                    <a:pt x="66" y="85"/>
                  </a:lnTo>
                  <a:lnTo>
                    <a:pt x="57" y="95"/>
                  </a:lnTo>
                  <a:lnTo>
                    <a:pt x="48" y="103"/>
                  </a:lnTo>
                  <a:lnTo>
                    <a:pt x="40" y="112"/>
                  </a:lnTo>
                  <a:lnTo>
                    <a:pt x="33" y="122"/>
                  </a:lnTo>
                  <a:lnTo>
                    <a:pt x="26" y="131"/>
                  </a:lnTo>
                  <a:lnTo>
                    <a:pt x="20" y="140"/>
                  </a:lnTo>
                  <a:lnTo>
                    <a:pt x="14" y="151"/>
                  </a:lnTo>
                  <a:lnTo>
                    <a:pt x="10" y="160"/>
                  </a:lnTo>
                  <a:lnTo>
                    <a:pt x="6" y="171"/>
                  </a:lnTo>
                  <a:lnTo>
                    <a:pt x="4" y="182"/>
                  </a:lnTo>
                  <a:lnTo>
                    <a:pt x="2" y="192"/>
                  </a:lnTo>
                  <a:lnTo>
                    <a:pt x="1" y="203"/>
                  </a:lnTo>
                  <a:lnTo>
                    <a:pt x="0" y="214"/>
                  </a:lnTo>
                  <a:lnTo>
                    <a:pt x="1" y="226"/>
                  </a:lnTo>
                  <a:lnTo>
                    <a:pt x="2" y="237"/>
                  </a:lnTo>
                  <a:lnTo>
                    <a:pt x="4" y="247"/>
                  </a:lnTo>
                  <a:lnTo>
                    <a:pt x="6" y="258"/>
                  </a:lnTo>
                  <a:lnTo>
                    <a:pt x="10" y="269"/>
                  </a:lnTo>
                  <a:lnTo>
                    <a:pt x="14" y="278"/>
                  </a:lnTo>
                  <a:lnTo>
                    <a:pt x="20" y="289"/>
                  </a:lnTo>
                  <a:lnTo>
                    <a:pt x="26" y="298"/>
                  </a:lnTo>
                  <a:lnTo>
                    <a:pt x="33" y="308"/>
                  </a:lnTo>
                  <a:lnTo>
                    <a:pt x="40" y="317"/>
                  </a:lnTo>
                  <a:lnTo>
                    <a:pt x="48" y="326"/>
                  </a:lnTo>
                  <a:lnTo>
                    <a:pt x="57" y="334"/>
                  </a:lnTo>
                  <a:lnTo>
                    <a:pt x="66" y="344"/>
                  </a:lnTo>
                  <a:lnTo>
                    <a:pt x="76" y="352"/>
                  </a:lnTo>
                  <a:lnTo>
                    <a:pt x="87" y="360"/>
                  </a:lnTo>
                  <a:lnTo>
                    <a:pt x="97" y="366"/>
                  </a:lnTo>
                  <a:lnTo>
                    <a:pt x="109" y="373"/>
                  </a:lnTo>
                  <a:lnTo>
                    <a:pt x="121" y="381"/>
                  </a:lnTo>
                  <a:lnTo>
                    <a:pt x="135" y="387"/>
                  </a:lnTo>
                  <a:lnTo>
                    <a:pt x="147" y="393"/>
                  </a:lnTo>
                  <a:lnTo>
                    <a:pt x="161" y="399"/>
                  </a:lnTo>
                  <a:lnTo>
                    <a:pt x="175" y="404"/>
                  </a:lnTo>
                  <a:lnTo>
                    <a:pt x="189" y="408"/>
                  </a:lnTo>
                  <a:lnTo>
                    <a:pt x="204" y="413"/>
                  </a:lnTo>
                  <a:lnTo>
                    <a:pt x="219" y="417"/>
                  </a:lnTo>
                  <a:lnTo>
                    <a:pt x="235" y="420"/>
                  </a:lnTo>
                  <a:lnTo>
                    <a:pt x="251" y="423"/>
                  </a:lnTo>
                  <a:lnTo>
                    <a:pt x="267" y="425"/>
                  </a:lnTo>
                  <a:lnTo>
                    <a:pt x="283" y="427"/>
                  </a:lnTo>
                  <a:lnTo>
                    <a:pt x="300" y="428"/>
                  </a:lnTo>
                  <a:lnTo>
                    <a:pt x="316" y="429"/>
                  </a:lnTo>
                  <a:lnTo>
                    <a:pt x="334" y="429"/>
                  </a:lnTo>
                  <a:lnTo>
                    <a:pt x="351" y="429"/>
                  </a:lnTo>
                  <a:lnTo>
                    <a:pt x="369" y="428"/>
                  </a:lnTo>
                  <a:lnTo>
                    <a:pt x="385" y="427"/>
                  </a:lnTo>
                  <a:lnTo>
                    <a:pt x="402" y="425"/>
                  </a:lnTo>
                  <a:lnTo>
                    <a:pt x="418" y="423"/>
                  </a:lnTo>
                  <a:lnTo>
                    <a:pt x="434" y="420"/>
                  </a:lnTo>
                  <a:lnTo>
                    <a:pt x="449" y="417"/>
                  </a:lnTo>
                  <a:lnTo>
                    <a:pt x="465" y="413"/>
                  </a:lnTo>
                  <a:lnTo>
                    <a:pt x="479" y="408"/>
                  </a:lnTo>
                  <a:lnTo>
                    <a:pt x="493" y="404"/>
                  </a:lnTo>
                  <a:lnTo>
                    <a:pt x="508" y="399"/>
                  </a:lnTo>
                  <a:lnTo>
                    <a:pt x="521" y="393"/>
                  </a:lnTo>
                  <a:lnTo>
                    <a:pt x="534" y="387"/>
                  </a:lnTo>
                  <a:lnTo>
                    <a:pt x="546" y="381"/>
                  </a:lnTo>
                  <a:lnTo>
                    <a:pt x="558" y="373"/>
                  </a:lnTo>
                  <a:lnTo>
                    <a:pt x="570" y="366"/>
                  </a:lnTo>
                  <a:lnTo>
                    <a:pt x="581" y="360"/>
                  </a:lnTo>
                  <a:lnTo>
                    <a:pt x="592" y="352"/>
                  </a:lnTo>
                  <a:lnTo>
                    <a:pt x="602" y="344"/>
                  </a:lnTo>
                  <a:lnTo>
                    <a:pt x="612" y="334"/>
                  </a:lnTo>
                  <a:lnTo>
                    <a:pt x="620" y="326"/>
                  </a:lnTo>
                  <a:lnTo>
                    <a:pt x="628" y="317"/>
                  </a:lnTo>
                  <a:lnTo>
                    <a:pt x="636" y="308"/>
                  </a:lnTo>
                  <a:lnTo>
                    <a:pt x="643" y="298"/>
                  </a:lnTo>
                  <a:lnTo>
                    <a:pt x="648" y="289"/>
                  </a:lnTo>
                  <a:lnTo>
                    <a:pt x="653" y="278"/>
                  </a:lnTo>
                  <a:lnTo>
                    <a:pt x="657" y="269"/>
                  </a:lnTo>
                  <a:lnTo>
                    <a:pt x="661" y="258"/>
                  </a:lnTo>
                  <a:lnTo>
                    <a:pt x="664" y="247"/>
                  </a:lnTo>
                  <a:lnTo>
                    <a:pt x="667" y="237"/>
                  </a:lnTo>
                  <a:lnTo>
                    <a:pt x="668" y="226"/>
                  </a:lnTo>
                  <a:lnTo>
                    <a:pt x="668" y="214"/>
                  </a:lnTo>
                  <a:lnTo>
                    <a:pt x="668" y="203"/>
                  </a:lnTo>
                  <a:lnTo>
                    <a:pt x="667" y="192"/>
                  </a:lnTo>
                  <a:lnTo>
                    <a:pt x="664" y="182"/>
                  </a:lnTo>
                  <a:lnTo>
                    <a:pt x="661" y="171"/>
                  </a:lnTo>
                  <a:lnTo>
                    <a:pt x="657" y="160"/>
                  </a:lnTo>
                  <a:lnTo>
                    <a:pt x="653" y="151"/>
                  </a:lnTo>
                  <a:lnTo>
                    <a:pt x="648" y="140"/>
                  </a:lnTo>
                  <a:lnTo>
                    <a:pt x="643" y="131"/>
                  </a:lnTo>
                  <a:lnTo>
                    <a:pt x="636" y="122"/>
                  </a:lnTo>
                  <a:lnTo>
                    <a:pt x="628" y="112"/>
                  </a:lnTo>
                  <a:lnTo>
                    <a:pt x="620" y="103"/>
                  </a:lnTo>
                  <a:lnTo>
                    <a:pt x="612" y="95"/>
                  </a:lnTo>
                  <a:lnTo>
                    <a:pt x="602" y="85"/>
                  </a:lnTo>
                  <a:lnTo>
                    <a:pt x="592" y="77"/>
                  </a:lnTo>
                  <a:lnTo>
                    <a:pt x="581" y="69"/>
                  </a:lnTo>
                  <a:lnTo>
                    <a:pt x="570" y="63"/>
                  </a:lnTo>
                  <a:lnTo>
                    <a:pt x="558" y="55"/>
                  </a:lnTo>
                  <a:lnTo>
                    <a:pt x="546" y="48"/>
                  </a:lnTo>
                  <a:lnTo>
                    <a:pt x="534" y="43"/>
                  </a:lnTo>
                  <a:lnTo>
                    <a:pt x="521" y="36"/>
                  </a:lnTo>
                  <a:lnTo>
                    <a:pt x="508" y="30"/>
                  </a:lnTo>
                  <a:lnTo>
                    <a:pt x="493" y="25"/>
                  </a:lnTo>
                  <a:lnTo>
                    <a:pt x="479" y="21"/>
                  </a:lnTo>
                  <a:lnTo>
                    <a:pt x="465" y="16"/>
                  </a:lnTo>
                  <a:lnTo>
                    <a:pt x="449" y="12"/>
                  </a:lnTo>
                  <a:lnTo>
                    <a:pt x="434" y="9"/>
                  </a:lnTo>
                  <a:lnTo>
                    <a:pt x="418" y="6"/>
                  </a:lnTo>
                  <a:lnTo>
                    <a:pt x="402" y="4"/>
                  </a:lnTo>
                  <a:lnTo>
                    <a:pt x="385" y="1"/>
                  </a:lnTo>
                  <a:lnTo>
                    <a:pt x="369" y="0"/>
                  </a:lnTo>
                  <a:lnTo>
                    <a:pt x="351" y="0"/>
                  </a:lnTo>
                  <a:lnTo>
                    <a:pt x="334" y="0"/>
                  </a:lnTo>
                </a:path>
              </a:pathLst>
            </a:custGeom>
            <a:noFill/>
            <a:ln w="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54" name="Rectangle 142"/>
            <p:cNvSpPr>
              <a:spLocks noChangeArrowheads="1"/>
            </p:cNvSpPr>
            <p:nvPr/>
          </p:nvSpPr>
          <p:spPr bwMode="auto">
            <a:xfrm>
              <a:off x="1174258" y="2530426"/>
              <a:ext cx="339215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3GPP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55" name="Rectangle 143"/>
            <p:cNvSpPr>
              <a:spLocks noChangeArrowheads="1"/>
            </p:cNvSpPr>
            <p:nvPr/>
          </p:nvSpPr>
          <p:spPr bwMode="auto">
            <a:xfrm>
              <a:off x="1522896" y="2530426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56" name="Rectangle 144"/>
            <p:cNvSpPr>
              <a:spLocks noChangeArrowheads="1"/>
            </p:cNvSpPr>
            <p:nvPr/>
          </p:nvSpPr>
          <p:spPr bwMode="auto">
            <a:xfrm>
              <a:off x="1157768" y="2664699"/>
              <a:ext cx="372195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Access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57" name="Rectangle 145"/>
            <p:cNvSpPr>
              <a:spLocks noChangeArrowheads="1"/>
            </p:cNvSpPr>
            <p:nvPr/>
          </p:nvSpPr>
          <p:spPr bwMode="auto">
            <a:xfrm>
              <a:off x="1539385" y="2629364"/>
              <a:ext cx="37691" cy="162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58" name="Rectangle 146"/>
            <p:cNvSpPr>
              <a:spLocks noChangeArrowheads="1"/>
            </p:cNvSpPr>
            <p:nvPr/>
          </p:nvSpPr>
          <p:spPr bwMode="auto">
            <a:xfrm>
              <a:off x="1581787" y="2476246"/>
              <a:ext cx="624251" cy="31330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59" name="Rectangle 147"/>
            <p:cNvSpPr>
              <a:spLocks noChangeArrowheads="1"/>
            </p:cNvSpPr>
            <p:nvPr/>
          </p:nvSpPr>
          <p:spPr bwMode="auto">
            <a:xfrm>
              <a:off x="1581787" y="2476246"/>
              <a:ext cx="624251" cy="313303"/>
            </a:xfrm>
            <a:prstGeom prst="rect">
              <a:avLst/>
            </a:prstGeom>
            <a:noFill/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60" name="Rectangle 148"/>
            <p:cNvSpPr>
              <a:spLocks noChangeArrowheads="1"/>
            </p:cNvSpPr>
            <p:nvPr/>
          </p:nvSpPr>
          <p:spPr bwMode="auto">
            <a:xfrm>
              <a:off x="1690148" y="2488024"/>
              <a:ext cx="391040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Serving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61" name="Rectangle 149"/>
            <p:cNvSpPr>
              <a:spLocks noChangeArrowheads="1"/>
            </p:cNvSpPr>
            <p:nvPr/>
          </p:nvSpPr>
          <p:spPr bwMode="auto">
            <a:xfrm>
              <a:off x="2092966" y="2488024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62" name="Rectangle 150"/>
            <p:cNvSpPr>
              <a:spLocks noChangeArrowheads="1"/>
            </p:cNvSpPr>
            <p:nvPr/>
          </p:nvSpPr>
          <p:spPr bwMode="auto">
            <a:xfrm>
              <a:off x="1659524" y="2619941"/>
              <a:ext cx="487622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Gateway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63" name="Rectangle 151"/>
            <p:cNvSpPr>
              <a:spLocks noChangeArrowheads="1"/>
            </p:cNvSpPr>
            <p:nvPr/>
          </p:nvSpPr>
          <p:spPr bwMode="auto">
            <a:xfrm>
              <a:off x="2156569" y="2619941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64" name="Rectangle 152"/>
            <p:cNvSpPr>
              <a:spLocks noChangeArrowheads="1"/>
            </p:cNvSpPr>
            <p:nvPr/>
          </p:nvSpPr>
          <p:spPr bwMode="auto">
            <a:xfrm>
              <a:off x="4319067" y="4737682"/>
              <a:ext cx="275613" cy="16960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65" name="Rectangle 153"/>
            <p:cNvSpPr>
              <a:spLocks noChangeArrowheads="1"/>
            </p:cNvSpPr>
            <p:nvPr/>
          </p:nvSpPr>
          <p:spPr bwMode="auto">
            <a:xfrm>
              <a:off x="4319067" y="4737682"/>
              <a:ext cx="275613" cy="169608"/>
            </a:xfrm>
            <a:prstGeom prst="rect">
              <a:avLst/>
            </a:prstGeom>
            <a:solidFill>
              <a:schemeClr val="bg1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66" name="Rectangle 154"/>
            <p:cNvSpPr>
              <a:spLocks noChangeArrowheads="1"/>
            </p:cNvSpPr>
            <p:nvPr/>
          </p:nvSpPr>
          <p:spPr bwMode="auto">
            <a:xfrm>
              <a:off x="4375603" y="4747105"/>
              <a:ext cx="193164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UE 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68" name="Line 156"/>
            <p:cNvSpPr>
              <a:spLocks noChangeShapeType="1"/>
            </p:cNvSpPr>
            <p:nvPr/>
          </p:nvSpPr>
          <p:spPr bwMode="auto">
            <a:xfrm flipH="1" flipV="1">
              <a:off x="3996341" y="3621098"/>
              <a:ext cx="461710" cy="1116584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39069" name="Rectangle 157"/>
            <p:cNvSpPr>
              <a:spLocks noChangeArrowheads="1"/>
            </p:cNvSpPr>
            <p:nvPr/>
          </p:nvSpPr>
          <p:spPr bwMode="auto">
            <a:xfrm>
              <a:off x="3925671" y="4181746"/>
              <a:ext cx="249700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SWu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70" name="Rectangle 158"/>
            <p:cNvSpPr>
              <a:spLocks noChangeArrowheads="1"/>
            </p:cNvSpPr>
            <p:nvPr/>
          </p:nvSpPr>
          <p:spPr bwMode="auto">
            <a:xfrm>
              <a:off x="4184794" y="4181746"/>
              <a:ext cx="32979" cy="1389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r>
                <a:rPr kumimoji="0" 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071" name="Line 159"/>
            <p:cNvSpPr>
              <a:spLocks noChangeShapeType="1"/>
            </p:cNvSpPr>
            <p:nvPr/>
          </p:nvSpPr>
          <p:spPr bwMode="auto">
            <a:xfrm flipV="1">
              <a:off x="4151815" y="4078096"/>
              <a:ext cx="108360" cy="63603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58" name="Rectangle 257"/>
            <p:cNvSpPr/>
            <p:nvPr/>
          </p:nvSpPr>
          <p:spPr bwMode="auto">
            <a:xfrm>
              <a:off x="2524369" y="4118708"/>
              <a:ext cx="1290218" cy="609599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3200" rIns="90000" bIns="432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762000" rtl="0" eaLnBrk="0" fontAlgn="base" latinLnBrk="0" hangingPunct="0">
                <a:lnSpc>
                  <a:spcPct val="100000"/>
                </a:lnSpc>
                <a:spcBef>
                  <a:spcPct val="15000"/>
                </a:spcBef>
                <a:spcAft>
                  <a:spcPct val="15000"/>
                </a:spcAft>
                <a:buClr>
                  <a:schemeClr val="accent1"/>
                </a:buClr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2209800" y="4675072"/>
              <a:ext cx="180850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i="1" dirty="0" smtClean="0">
                  <a:solidFill>
                    <a:schemeClr val="accent1">
                      <a:lumMod val="75000"/>
                    </a:schemeClr>
                  </a:solidFill>
                </a:rPr>
                <a:t>e.g. </a:t>
              </a:r>
              <a:r>
                <a:rPr lang="en-US" sz="1100" b="1" i="1" dirty="0" err="1" smtClean="0">
                  <a:solidFill>
                    <a:schemeClr val="accent1">
                      <a:lumMod val="75000"/>
                    </a:schemeClr>
                  </a:solidFill>
                </a:rPr>
                <a:t>WiMAX</a:t>
              </a:r>
              <a:r>
                <a:rPr lang="en-US" sz="1100" b="1" i="1" dirty="0" smtClean="0">
                  <a:solidFill>
                    <a:schemeClr val="accent1">
                      <a:lumMod val="75000"/>
                    </a:schemeClr>
                  </a:solidFill>
                </a:rPr>
                <a:t> access network</a:t>
              </a:r>
              <a:endParaRPr lang="en-US" sz="1100" b="1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WiMAX Interworking with 3GPP EPC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5410200"/>
            <a:ext cx="8229600" cy="121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Wi-Fi is currently following a similar approach (</a:t>
            </a:r>
            <a:r>
              <a:rPr lang="en-US" dirty="0" err="1" smtClean="0"/>
              <a:t>SaMOG</a:t>
            </a:r>
            <a:r>
              <a:rPr lang="en-US" dirty="0" smtClean="0"/>
              <a:t>)</a:t>
            </a:r>
          </a:p>
          <a:p>
            <a:r>
              <a:rPr lang="en-US" dirty="0" smtClean="0"/>
              <a:t>While well suited for 3GPP operators, others may prefer other kind of solutions for heterogeneous networking.</a:t>
            </a:r>
            <a:endParaRPr lang="en-US" dirty="0"/>
          </a:p>
        </p:txBody>
      </p:sp>
      <p:sp>
        <p:nvSpPr>
          <p:cNvPr id="265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5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5219" name="Object 3"/>
          <p:cNvGraphicFramePr>
            <a:graphicFrameLocks noChangeAspect="1"/>
          </p:cNvGraphicFramePr>
          <p:nvPr/>
        </p:nvGraphicFramePr>
        <p:xfrm>
          <a:off x="2133600" y="1219200"/>
          <a:ext cx="4572000" cy="4015482"/>
        </p:xfrm>
        <a:graphic>
          <a:graphicData uri="http://schemas.openxmlformats.org/presentationml/2006/ole">
            <p:oleObj spid="_x0000_s6146" r:id="rId3" imgW="5943981" imgH="582739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</a:t>
            </a:r>
            <a:r>
              <a:rPr lang="en-US" dirty="0" err="1"/>
              <a:t>WiMAX</a:t>
            </a:r>
            <a:r>
              <a:rPr lang="en-US" dirty="0"/>
              <a:t> </a:t>
            </a:r>
            <a:r>
              <a:rPr lang="en-US" dirty="0" smtClean="0"/>
              <a:t>Specification </a:t>
            </a:r>
            <a:r>
              <a:rPr lang="en-US" dirty="0"/>
              <a:t>Framework</a:t>
            </a:r>
          </a:p>
        </p:txBody>
      </p:sp>
      <p:sp>
        <p:nvSpPr>
          <p:cNvPr id="68" name="Content Placeholder 67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13716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WiMAX</a:t>
            </a:r>
            <a:r>
              <a:rPr lang="en-US" dirty="0" smtClean="0"/>
              <a:t> provides ‘generic’ network specifications for:</a:t>
            </a:r>
          </a:p>
          <a:p>
            <a:pPr lvl="1"/>
            <a:r>
              <a:rPr lang="en-US" dirty="0" smtClean="0"/>
              <a:t>User Network Interface</a:t>
            </a:r>
          </a:p>
          <a:p>
            <a:pPr lvl="2"/>
            <a:r>
              <a:rPr lang="en-US" dirty="0" smtClean="0"/>
              <a:t>Authentication, IP-Configuration, Provisioning</a:t>
            </a:r>
          </a:p>
          <a:p>
            <a:pPr lvl="1"/>
            <a:r>
              <a:rPr lang="en-US" dirty="0" smtClean="0"/>
              <a:t>Network </a:t>
            </a:r>
            <a:r>
              <a:rPr lang="en-US" dirty="0" err="1" smtClean="0"/>
              <a:t>Network</a:t>
            </a:r>
            <a:r>
              <a:rPr lang="en-US" dirty="0" smtClean="0"/>
              <a:t> Interface</a:t>
            </a:r>
          </a:p>
          <a:p>
            <a:pPr lvl="2"/>
            <a:r>
              <a:rPr lang="en-US" dirty="0" smtClean="0"/>
              <a:t>Network sharing, Roaming</a:t>
            </a:r>
            <a:endParaRPr lang="en-US" dirty="0"/>
          </a:p>
        </p:txBody>
      </p:sp>
      <p:sp>
        <p:nvSpPr>
          <p:cNvPr id="50234" name="Rectangle 58"/>
          <p:cNvSpPr>
            <a:spLocks noChangeArrowheads="1"/>
          </p:cNvSpPr>
          <p:nvPr/>
        </p:nvSpPr>
        <p:spPr bwMode="auto">
          <a:xfrm>
            <a:off x="12279313" y="3359150"/>
            <a:ext cx="431800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72000" tIns="72000" rIns="72000" bIns="72000" anchor="ctr"/>
          <a:lstStyle/>
          <a:p>
            <a:pPr algn="ctr" defTabSz="762000"/>
            <a:r>
              <a:rPr lang="en-US" sz="1200" b="1">
                <a:latin typeface="Arial Narrow" pitchFamily="34" charset="0"/>
              </a:rPr>
              <a:t>AAA</a:t>
            </a:r>
          </a:p>
        </p:txBody>
      </p:sp>
      <p:sp>
        <p:nvSpPr>
          <p:cNvPr id="50237" name="Rectangle 61"/>
          <p:cNvSpPr>
            <a:spLocks noChangeArrowheads="1"/>
          </p:cNvSpPr>
          <p:nvPr/>
        </p:nvSpPr>
        <p:spPr bwMode="auto">
          <a:xfrm>
            <a:off x="11703050" y="4151313"/>
            <a:ext cx="431800" cy="355600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72000" rIns="0" bIns="72000" anchor="ctr"/>
          <a:lstStyle/>
          <a:p>
            <a:pPr algn="ctr" defTabSz="762000"/>
            <a:r>
              <a:rPr lang="en-US" sz="1000" b="1">
                <a:solidFill>
                  <a:schemeClr val="bg1"/>
                </a:solidFill>
                <a:latin typeface="Arial Narrow" pitchFamily="34" charset="0"/>
              </a:rPr>
              <a:t>Rating</a:t>
            </a:r>
          </a:p>
        </p:txBody>
      </p:sp>
      <p:sp>
        <p:nvSpPr>
          <p:cNvPr id="50238" name="Rectangle 62"/>
          <p:cNvSpPr>
            <a:spLocks noChangeArrowheads="1"/>
          </p:cNvSpPr>
          <p:nvPr/>
        </p:nvSpPr>
        <p:spPr bwMode="auto">
          <a:xfrm>
            <a:off x="14152563" y="3503613"/>
            <a:ext cx="431800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72000" tIns="72000" rIns="72000" bIns="72000" anchor="ctr"/>
          <a:lstStyle/>
          <a:p>
            <a:pPr algn="ctr" defTabSz="762000"/>
            <a:r>
              <a:rPr lang="en-US" sz="1200" b="1">
                <a:latin typeface="Arial Narrow" pitchFamily="34" charset="0"/>
              </a:rPr>
              <a:t>AAA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152400" y="1066800"/>
            <a:ext cx="8705850" cy="3966637"/>
            <a:chOff x="330200" y="1268413"/>
            <a:chExt cx="8705850" cy="3966637"/>
          </a:xfrm>
        </p:grpSpPr>
        <p:sp>
          <p:nvSpPr>
            <p:cNvPr id="50245" name="Rectangle 69"/>
            <p:cNvSpPr>
              <a:spLocks noChangeArrowheads="1"/>
            </p:cNvSpPr>
            <p:nvPr/>
          </p:nvSpPr>
          <p:spPr bwMode="auto">
            <a:xfrm>
              <a:off x="6732588" y="2276475"/>
              <a:ext cx="574675" cy="2951163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195" name="Rectangle 19"/>
            <p:cNvSpPr>
              <a:spLocks noChangeArrowheads="1"/>
            </p:cNvSpPr>
            <p:nvPr/>
          </p:nvSpPr>
          <p:spPr bwMode="auto">
            <a:xfrm>
              <a:off x="1979613" y="3068637"/>
              <a:ext cx="936625" cy="1800224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181" name="Rectangle 5"/>
            <p:cNvSpPr>
              <a:spLocks noChangeArrowheads="1"/>
            </p:cNvSpPr>
            <p:nvPr/>
          </p:nvSpPr>
          <p:spPr bwMode="auto">
            <a:xfrm>
              <a:off x="395288" y="2349500"/>
              <a:ext cx="792161" cy="1150938"/>
            </a:xfrm>
            <a:prstGeom prst="rect">
              <a:avLst/>
            </a:prstGeom>
            <a:solidFill>
              <a:schemeClr val="accent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182" name="Rectangle 6"/>
            <p:cNvSpPr>
              <a:spLocks noChangeArrowheads="1"/>
            </p:cNvSpPr>
            <p:nvPr/>
          </p:nvSpPr>
          <p:spPr bwMode="auto">
            <a:xfrm>
              <a:off x="395288" y="1268413"/>
              <a:ext cx="792161" cy="108108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183" name="Rectangle 7"/>
            <p:cNvSpPr>
              <a:spLocks noChangeArrowheads="1"/>
            </p:cNvSpPr>
            <p:nvPr/>
          </p:nvSpPr>
          <p:spPr bwMode="auto">
            <a:xfrm>
              <a:off x="395288" y="3500438"/>
              <a:ext cx="792162" cy="136842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90000" tIns="43200" rIns="90000" bIns="43200" anchor="ctr"/>
            <a:lstStyle/>
            <a:p>
              <a:pPr algn="ctr" defTabSz="762000"/>
              <a:endParaRPr lang="en-US"/>
            </a:p>
          </p:txBody>
        </p:sp>
        <p:sp>
          <p:nvSpPr>
            <p:cNvPr id="50185" name="Text Box 9"/>
            <p:cNvSpPr txBox="1">
              <a:spLocks noChangeArrowheads="1"/>
            </p:cNvSpPr>
            <p:nvPr/>
          </p:nvSpPr>
          <p:spPr bwMode="auto">
            <a:xfrm>
              <a:off x="477838" y="3500439"/>
              <a:ext cx="709612" cy="2682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200" b="1" dirty="0">
                  <a:latin typeface="Arial Narrow" pitchFamily="34" charset="0"/>
                </a:rPr>
                <a:t>Radio I/F</a:t>
              </a:r>
            </a:p>
          </p:txBody>
        </p:sp>
        <p:sp>
          <p:nvSpPr>
            <p:cNvPr id="50187" name="Text Box 11"/>
            <p:cNvSpPr txBox="1">
              <a:spLocks noChangeArrowheads="1"/>
            </p:cNvSpPr>
            <p:nvPr/>
          </p:nvSpPr>
          <p:spPr bwMode="auto">
            <a:xfrm>
              <a:off x="430213" y="3808413"/>
              <a:ext cx="719137" cy="1008062"/>
            </a:xfrm>
            <a:prstGeom prst="rect">
              <a:avLst/>
            </a:prstGeom>
            <a:solidFill>
              <a:srgbClr val="C0C0C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36000" rIns="0" bIns="36000"/>
            <a:lstStyle/>
            <a:p>
              <a:pPr algn="ctr" defTabSz="762000"/>
              <a:r>
                <a:rPr lang="en-US" sz="1200" b="1" i="1">
                  <a:latin typeface="Arial Narrow" pitchFamily="34" charset="0"/>
                </a:rPr>
                <a:t>IEEE802.16</a:t>
              </a:r>
            </a:p>
            <a:p>
              <a:pPr algn="ctr" defTabSz="762000"/>
              <a:r>
                <a:rPr lang="en-US" sz="1200" b="1">
                  <a:latin typeface="Arial Narrow" pitchFamily="34" charset="0"/>
                </a:rPr>
                <a:t>MAC</a:t>
              </a:r>
            </a:p>
            <a:p>
              <a:pPr algn="ctr" defTabSz="762000"/>
              <a:endParaRPr lang="en-US" sz="1200" b="1">
                <a:latin typeface="Arial Narrow" pitchFamily="34" charset="0"/>
              </a:endParaRPr>
            </a:p>
            <a:p>
              <a:pPr algn="ctr" defTabSz="762000"/>
              <a:r>
                <a:rPr lang="en-US" sz="1200" b="1">
                  <a:latin typeface="Arial Narrow" pitchFamily="34" charset="0"/>
                </a:rPr>
                <a:t>PHY</a:t>
              </a:r>
            </a:p>
          </p:txBody>
        </p:sp>
        <p:sp>
          <p:nvSpPr>
            <p:cNvPr id="50188" name="Text Box 12"/>
            <p:cNvSpPr txBox="1">
              <a:spLocks noChangeArrowheads="1"/>
            </p:cNvSpPr>
            <p:nvPr/>
          </p:nvSpPr>
          <p:spPr bwMode="auto">
            <a:xfrm>
              <a:off x="330200" y="2420938"/>
              <a:ext cx="935039" cy="4508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90000" tIns="43200" rIns="90000" bIns="43200">
              <a:spAutoFit/>
            </a:bodyPr>
            <a:lstStyle/>
            <a:p>
              <a:pPr algn="ctr" defTabSz="762000"/>
              <a:r>
                <a:rPr lang="en-US" sz="1200" b="1">
                  <a:latin typeface="Arial Narrow" pitchFamily="34" charset="0"/>
                </a:rPr>
                <a:t>IP Connectivity</a:t>
              </a:r>
            </a:p>
          </p:txBody>
        </p:sp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381000" y="1341438"/>
              <a:ext cx="862013" cy="5048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algn="ctr" defTabSz="762000"/>
              <a:r>
                <a:rPr lang="en-US" sz="1200" b="1">
                  <a:latin typeface="Arial Narrow" pitchFamily="34" charset="0"/>
                </a:rPr>
                <a:t>Application</a:t>
              </a:r>
            </a:p>
            <a:p>
              <a:pPr algn="ctr" defTabSz="762000"/>
              <a:r>
                <a:rPr lang="en-US" sz="1200" b="1">
                  <a:latin typeface="Arial Narrow" pitchFamily="34" charset="0"/>
                </a:rPr>
                <a:t>Clients</a:t>
              </a:r>
            </a:p>
          </p:txBody>
        </p:sp>
        <p:sp>
          <p:nvSpPr>
            <p:cNvPr id="50190" name="Rectangle 14"/>
            <p:cNvSpPr>
              <a:spLocks noChangeArrowheads="1"/>
            </p:cNvSpPr>
            <p:nvPr/>
          </p:nvSpPr>
          <p:spPr bwMode="auto">
            <a:xfrm>
              <a:off x="395288" y="1268413"/>
              <a:ext cx="792161" cy="36004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192" name="Rectangle 16"/>
            <p:cNvSpPr>
              <a:spLocks noChangeArrowheads="1"/>
            </p:cNvSpPr>
            <p:nvPr/>
          </p:nvSpPr>
          <p:spPr bwMode="auto">
            <a:xfrm>
              <a:off x="1979613" y="3500438"/>
              <a:ext cx="792162" cy="136842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90000" tIns="43200" rIns="90000" bIns="43200" anchor="ctr"/>
            <a:lstStyle/>
            <a:p>
              <a:pPr algn="ctr" defTabSz="762000"/>
              <a:endParaRPr lang="en-US"/>
            </a:p>
          </p:txBody>
        </p:sp>
        <p:sp>
          <p:nvSpPr>
            <p:cNvPr id="50193" name="Text Box 17"/>
            <p:cNvSpPr txBox="1">
              <a:spLocks noChangeArrowheads="1"/>
            </p:cNvSpPr>
            <p:nvPr/>
          </p:nvSpPr>
          <p:spPr bwMode="auto">
            <a:xfrm>
              <a:off x="2062163" y="3500439"/>
              <a:ext cx="709612" cy="2682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200" b="1" dirty="0">
                  <a:latin typeface="Arial Narrow" pitchFamily="34" charset="0"/>
                </a:rPr>
                <a:t>Radio I/F</a:t>
              </a:r>
            </a:p>
          </p:txBody>
        </p:sp>
        <p:sp>
          <p:nvSpPr>
            <p:cNvPr id="50194" name="Text Box 18"/>
            <p:cNvSpPr txBox="1">
              <a:spLocks noChangeArrowheads="1"/>
            </p:cNvSpPr>
            <p:nvPr/>
          </p:nvSpPr>
          <p:spPr bwMode="auto">
            <a:xfrm>
              <a:off x="2014538" y="3808413"/>
              <a:ext cx="719137" cy="1008062"/>
            </a:xfrm>
            <a:prstGeom prst="rect">
              <a:avLst/>
            </a:prstGeom>
            <a:solidFill>
              <a:srgbClr val="C0C0C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36000" rIns="0" bIns="36000"/>
            <a:lstStyle/>
            <a:p>
              <a:pPr algn="ctr" defTabSz="762000"/>
              <a:r>
                <a:rPr lang="en-US" sz="1200" b="1" i="1">
                  <a:latin typeface="Arial Narrow" pitchFamily="34" charset="0"/>
                </a:rPr>
                <a:t>IEEE802.16</a:t>
              </a:r>
            </a:p>
            <a:p>
              <a:pPr algn="ctr" defTabSz="762000"/>
              <a:r>
                <a:rPr lang="en-US" sz="1200" b="1">
                  <a:latin typeface="Arial Narrow" pitchFamily="34" charset="0"/>
                </a:rPr>
                <a:t>MAC</a:t>
              </a:r>
            </a:p>
            <a:p>
              <a:pPr algn="ctr" defTabSz="762000"/>
              <a:endParaRPr lang="en-US" sz="1200" b="1">
                <a:latin typeface="Arial Narrow" pitchFamily="34" charset="0"/>
              </a:endParaRPr>
            </a:p>
            <a:p>
              <a:pPr algn="ctr" defTabSz="762000"/>
              <a:r>
                <a:rPr lang="en-US" sz="1200" b="1">
                  <a:latin typeface="Arial Narrow" pitchFamily="34" charset="0"/>
                </a:rPr>
                <a:t>PHY</a:t>
              </a:r>
            </a:p>
          </p:txBody>
        </p:sp>
        <p:sp>
          <p:nvSpPr>
            <p:cNvPr id="50191" name="Rectangle 15"/>
            <p:cNvSpPr>
              <a:spLocks noChangeArrowheads="1"/>
            </p:cNvSpPr>
            <p:nvPr/>
          </p:nvSpPr>
          <p:spPr bwMode="auto">
            <a:xfrm>
              <a:off x="1979613" y="3068637"/>
              <a:ext cx="936625" cy="1800224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196" name="Rectangle 20"/>
            <p:cNvSpPr>
              <a:spLocks noChangeArrowheads="1"/>
            </p:cNvSpPr>
            <p:nvPr/>
          </p:nvSpPr>
          <p:spPr bwMode="auto">
            <a:xfrm>
              <a:off x="3419475" y="3068637"/>
              <a:ext cx="936625" cy="1800224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197" name="Line 21"/>
            <p:cNvSpPr>
              <a:spLocks noChangeShapeType="1"/>
            </p:cNvSpPr>
            <p:nvPr/>
          </p:nvSpPr>
          <p:spPr bwMode="auto">
            <a:xfrm>
              <a:off x="1187450" y="4652963"/>
              <a:ext cx="7921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198" name="Line 22"/>
            <p:cNvSpPr>
              <a:spLocks noChangeShapeType="1"/>
            </p:cNvSpPr>
            <p:nvPr/>
          </p:nvSpPr>
          <p:spPr bwMode="auto">
            <a:xfrm>
              <a:off x="1187450" y="4221163"/>
              <a:ext cx="7921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199" name="Line 23"/>
            <p:cNvSpPr>
              <a:spLocks noChangeShapeType="1"/>
            </p:cNvSpPr>
            <p:nvPr/>
          </p:nvSpPr>
          <p:spPr bwMode="auto">
            <a:xfrm>
              <a:off x="1187450" y="3284538"/>
              <a:ext cx="7921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00" name="Line 24"/>
            <p:cNvSpPr>
              <a:spLocks noChangeShapeType="1"/>
            </p:cNvSpPr>
            <p:nvPr/>
          </p:nvSpPr>
          <p:spPr bwMode="auto">
            <a:xfrm>
              <a:off x="2916238" y="4005263"/>
              <a:ext cx="5032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01" name="AutoShape 25"/>
            <p:cNvSpPr>
              <a:spLocks noChangeArrowheads="1"/>
            </p:cNvSpPr>
            <p:nvPr/>
          </p:nvSpPr>
          <p:spPr bwMode="auto">
            <a:xfrm>
              <a:off x="1979613" y="2852738"/>
              <a:ext cx="2376487" cy="2089150"/>
            </a:xfrm>
            <a:prstGeom prst="roundRect">
              <a:avLst>
                <a:gd name="adj" fmla="val 433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02" name="Text Box 26"/>
            <p:cNvSpPr txBox="1">
              <a:spLocks noChangeArrowheads="1"/>
            </p:cNvSpPr>
            <p:nvPr/>
          </p:nvSpPr>
          <p:spPr bwMode="auto">
            <a:xfrm>
              <a:off x="395288" y="4930776"/>
              <a:ext cx="741206" cy="3026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400" b="1">
                  <a:latin typeface="Arial" pitchFamily="34" charset="0"/>
                  <a:cs typeface="Arial" pitchFamily="34" charset="0"/>
                </a:rPr>
                <a:t>SS/MS</a:t>
              </a:r>
            </a:p>
          </p:txBody>
        </p:sp>
        <p:sp>
          <p:nvSpPr>
            <p:cNvPr id="50203" name="Text Box 27"/>
            <p:cNvSpPr txBox="1">
              <a:spLocks noChangeArrowheads="1"/>
            </p:cNvSpPr>
            <p:nvPr/>
          </p:nvSpPr>
          <p:spPr bwMode="auto">
            <a:xfrm>
              <a:off x="2916238" y="4932363"/>
              <a:ext cx="561670" cy="3026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400" b="1">
                  <a:latin typeface="Arial" pitchFamily="34" charset="0"/>
                  <a:cs typeface="Arial" pitchFamily="34" charset="0"/>
                </a:rPr>
                <a:t>ASN</a:t>
              </a:r>
            </a:p>
          </p:txBody>
        </p:sp>
        <p:sp>
          <p:nvSpPr>
            <p:cNvPr id="50204" name="Text Box 28"/>
            <p:cNvSpPr txBox="1">
              <a:spLocks noChangeArrowheads="1"/>
            </p:cNvSpPr>
            <p:nvPr/>
          </p:nvSpPr>
          <p:spPr bwMode="auto">
            <a:xfrm>
              <a:off x="3433763" y="2824163"/>
              <a:ext cx="930361" cy="3026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400" b="1">
                  <a:latin typeface="Arial" pitchFamily="34" charset="0"/>
                  <a:cs typeface="Arial" pitchFamily="34" charset="0"/>
                </a:rPr>
                <a:t>ASN-GW</a:t>
              </a:r>
            </a:p>
          </p:txBody>
        </p:sp>
        <p:sp>
          <p:nvSpPr>
            <p:cNvPr id="50205" name="Text Box 29"/>
            <p:cNvSpPr txBox="1">
              <a:spLocks noChangeArrowheads="1"/>
            </p:cNvSpPr>
            <p:nvPr/>
          </p:nvSpPr>
          <p:spPr bwMode="auto">
            <a:xfrm>
              <a:off x="2268538" y="2828925"/>
              <a:ext cx="431826" cy="3026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400" b="1">
                  <a:latin typeface="Arial" pitchFamily="34" charset="0"/>
                  <a:cs typeface="Arial" pitchFamily="34" charset="0"/>
                </a:rPr>
                <a:t>BS</a:t>
              </a:r>
            </a:p>
          </p:txBody>
        </p:sp>
        <p:sp>
          <p:nvSpPr>
            <p:cNvPr id="50206" name="Oval 30"/>
            <p:cNvSpPr>
              <a:spLocks noChangeArrowheads="1"/>
            </p:cNvSpPr>
            <p:nvPr/>
          </p:nvSpPr>
          <p:spPr bwMode="auto">
            <a:xfrm>
              <a:off x="1438275" y="3141663"/>
              <a:ext cx="215901" cy="1727200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07" name="AutoShape 31"/>
            <p:cNvSpPr>
              <a:spLocks noChangeArrowheads="1"/>
            </p:cNvSpPr>
            <p:nvPr/>
          </p:nvSpPr>
          <p:spPr bwMode="auto">
            <a:xfrm>
              <a:off x="4860925" y="2276475"/>
              <a:ext cx="1439863" cy="2665413"/>
            </a:xfrm>
            <a:prstGeom prst="roundRect">
              <a:avLst>
                <a:gd name="adj" fmla="val 433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08" name="Text Box 32"/>
            <p:cNvSpPr txBox="1">
              <a:spLocks noChangeArrowheads="1"/>
            </p:cNvSpPr>
            <p:nvPr/>
          </p:nvSpPr>
          <p:spPr bwMode="auto">
            <a:xfrm>
              <a:off x="5311775" y="4930775"/>
              <a:ext cx="561670" cy="3026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400" b="1">
                  <a:latin typeface="Arial" pitchFamily="34" charset="0"/>
                  <a:cs typeface="Arial" pitchFamily="34" charset="0"/>
                </a:rPr>
                <a:t>CSN</a:t>
              </a:r>
            </a:p>
          </p:txBody>
        </p:sp>
        <p:sp>
          <p:nvSpPr>
            <p:cNvPr id="50209" name="Line 33"/>
            <p:cNvSpPr>
              <a:spLocks noChangeShapeType="1"/>
            </p:cNvSpPr>
            <p:nvPr/>
          </p:nvSpPr>
          <p:spPr bwMode="auto">
            <a:xfrm>
              <a:off x="4356100" y="4005263"/>
              <a:ext cx="5032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10" name="Line 34"/>
            <p:cNvSpPr>
              <a:spLocks noChangeShapeType="1"/>
            </p:cNvSpPr>
            <p:nvPr/>
          </p:nvSpPr>
          <p:spPr bwMode="auto">
            <a:xfrm>
              <a:off x="1187450" y="2636838"/>
              <a:ext cx="36734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11" name="Rectangle 35"/>
            <p:cNvSpPr>
              <a:spLocks noChangeArrowheads="1"/>
            </p:cNvSpPr>
            <p:nvPr/>
          </p:nvSpPr>
          <p:spPr bwMode="auto">
            <a:xfrm>
              <a:off x="5003800" y="4148138"/>
              <a:ext cx="431800" cy="427037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72000" tIns="72000" rIns="72000" bIns="72000" anchor="ctr"/>
            <a:lstStyle/>
            <a:p>
              <a:pPr algn="ctr" defTabSz="762000"/>
              <a:r>
                <a:rPr lang="en-US" sz="1200" b="1">
                  <a:latin typeface="Arial Narrow" pitchFamily="34" charset="0"/>
                </a:rPr>
                <a:t>HA</a:t>
              </a:r>
            </a:p>
          </p:txBody>
        </p:sp>
        <p:sp>
          <p:nvSpPr>
            <p:cNvPr id="50213" name="Rectangle 37"/>
            <p:cNvSpPr>
              <a:spLocks noChangeArrowheads="1"/>
            </p:cNvSpPr>
            <p:nvPr/>
          </p:nvSpPr>
          <p:spPr bwMode="auto">
            <a:xfrm>
              <a:off x="5003800" y="3429000"/>
              <a:ext cx="431800" cy="42703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72000" rIns="0" bIns="72000" anchor="ctr"/>
            <a:lstStyle/>
            <a:p>
              <a:pPr algn="ctr" defTabSz="762000"/>
              <a:r>
                <a:rPr lang="en-US" sz="1200" b="1">
                  <a:latin typeface="Arial Narrow" pitchFamily="34" charset="0"/>
                </a:rPr>
                <a:t>DHCP</a:t>
              </a:r>
            </a:p>
          </p:txBody>
        </p:sp>
        <p:sp>
          <p:nvSpPr>
            <p:cNvPr id="50214" name="Rectangle 38"/>
            <p:cNvSpPr>
              <a:spLocks noChangeArrowheads="1"/>
            </p:cNvSpPr>
            <p:nvPr/>
          </p:nvSpPr>
          <p:spPr bwMode="auto">
            <a:xfrm>
              <a:off x="5003800" y="2708275"/>
              <a:ext cx="431800" cy="4318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72000" tIns="72000" rIns="72000" bIns="72000" anchor="ctr"/>
            <a:lstStyle/>
            <a:p>
              <a:pPr algn="ctr" defTabSz="762000"/>
              <a:r>
                <a:rPr lang="en-US" sz="1200" b="1">
                  <a:latin typeface="Arial Narrow" pitchFamily="34" charset="0"/>
                </a:rPr>
                <a:t>AAA</a:t>
              </a:r>
            </a:p>
          </p:txBody>
        </p:sp>
        <p:sp>
          <p:nvSpPr>
            <p:cNvPr id="50215" name="AutoShape 39"/>
            <p:cNvSpPr>
              <a:spLocks noChangeArrowheads="1"/>
            </p:cNvSpPr>
            <p:nvPr/>
          </p:nvSpPr>
          <p:spPr bwMode="auto">
            <a:xfrm>
              <a:off x="4860925" y="1268413"/>
              <a:ext cx="1439863" cy="1008062"/>
            </a:xfrm>
            <a:prstGeom prst="roundRect">
              <a:avLst>
                <a:gd name="adj" fmla="val 4333"/>
              </a:avLst>
            </a:prstGeom>
            <a:solidFill>
              <a:schemeClr val="accent2">
                <a:alpha val="50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16" name="Rectangle 40"/>
            <p:cNvSpPr>
              <a:spLocks noChangeArrowheads="1"/>
            </p:cNvSpPr>
            <p:nvPr/>
          </p:nvSpPr>
          <p:spPr bwMode="auto">
            <a:xfrm>
              <a:off x="5580063" y="4437063"/>
              <a:ext cx="647700" cy="431800"/>
            </a:xfrm>
            <a:prstGeom prst="rect">
              <a:avLst/>
            </a:prstGeom>
            <a:solidFill>
              <a:srgbClr val="FFFF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90000" tIns="43200" rIns="90000" bIns="43200" anchor="ctr"/>
            <a:lstStyle/>
            <a:p>
              <a:pPr algn="ctr" defTabSz="762000"/>
              <a:r>
                <a:rPr lang="en-US" sz="1400">
                  <a:latin typeface="Arial" pitchFamily="34" charset="0"/>
                  <a:cs typeface="Arial" pitchFamily="34" charset="0"/>
                </a:rPr>
                <a:t>MGW</a:t>
              </a:r>
            </a:p>
          </p:txBody>
        </p:sp>
        <p:sp>
          <p:nvSpPr>
            <p:cNvPr id="50217" name="Rectangle 41"/>
            <p:cNvSpPr>
              <a:spLocks noChangeArrowheads="1"/>
            </p:cNvSpPr>
            <p:nvPr/>
          </p:nvSpPr>
          <p:spPr bwMode="auto">
            <a:xfrm>
              <a:off x="5724525" y="4365624"/>
              <a:ext cx="431800" cy="4318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18" name="Rectangle 42"/>
            <p:cNvSpPr>
              <a:spLocks noChangeArrowheads="1"/>
            </p:cNvSpPr>
            <p:nvPr/>
          </p:nvSpPr>
          <p:spPr bwMode="auto">
            <a:xfrm>
              <a:off x="5651500" y="2060575"/>
              <a:ext cx="503238" cy="863600"/>
            </a:xfrm>
            <a:prstGeom prst="rect">
              <a:avLst/>
            </a:prstGeom>
            <a:solidFill>
              <a:srgbClr val="FFFF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lIns="90000" tIns="43200" rIns="90000" bIns="43200" anchor="ctr"/>
            <a:lstStyle/>
            <a:p>
              <a:pPr algn="ctr" defTabSz="762000"/>
              <a:r>
                <a:rPr lang="en-US" sz="1400">
                  <a:latin typeface="Arial" pitchFamily="34" charset="0"/>
                  <a:cs typeface="Arial" pitchFamily="34" charset="0"/>
                </a:rPr>
                <a:t>IMS</a:t>
              </a:r>
            </a:p>
          </p:txBody>
        </p:sp>
        <p:sp>
          <p:nvSpPr>
            <p:cNvPr id="50219" name="Text Box 43"/>
            <p:cNvSpPr txBox="1">
              <a:spLocks noChangeArrowheads="1"/>
            </p:cNvSpPr>
            <p:nvPr/>
          </p:nvSpPr>
          <p:spPr bwMode="auto">
            <a:xfrm>
              <a:off x="5006641" y="1319213"/>
              <a:ext cx="1154780" cy="48735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algn="ctr" defTabSz="762000"/>
              <a:r>
                <a:rPr lang="en-US" sz="1400" b="1" dirty="0">
                  <a:latin typeface="Arial" pitchFamily="34" charset="0"/>
                  <a:cs typeface="Arial" pitchFamily="34" charset="0"/>
                </a:rPr>
                <a:t>Application</a:t>
              </a:r>
            </a:p>
            <a:p>
              <a:pPr algn="ctr" defTabSz="762000"/>
              <a:r>
                <a:rPr lang="en-US" b="1" dirty="0">
                  <a:latin typeface="Arial" pitchFamily="34" charset="0"/>
                  <a:cs typeface="Arial" pitchFamily="34" charset="0"/>
                </a:rPr>
                <a:t>Server</a:t>
              </a:r>
            </a:p>
          </p:txBody>
        </p:sp>
        <p:sp>
          <p:nvSpPr>
            <p:cNvPr id="50220" name="Text Box 44"/>
            <p:cNvSpPr txBox="1">
              <a:spLocks noChangeArrowheads="1"/>
            </p:cNvSpPr>
            <p:nvPr/>
          </p:nvSpPr>
          <p:spPr bwMode="auto">
            <a:xfrm>
              <a:off x="1331913" y="3716338"/>
              <a:ext cx="410988" cy="3026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400" b="1" i="1">
                  <a:latin typeface="Arial" pitchFamily="34" charset="0"/>
                  <a:cs typeface="Arial" pitchFamily="34" charset="0"/>
                </a:rPr>
                <a:t>R1</a:t>
              </a:r>
            </a:p>
          </p:txBody>
        </p:sp>
        <p:sp>
          <p:nvSpPr>
            <p:cNvPr id="50221" name="Text Box 45"/>
            <p:cNvSpPr txBox="1">
              <a:spLocks noChangeArrowheads="1"/>
            </p:cNvSpPr>
            <p:nvPr/>
          </p:nvSpPr>
          <p:spPr bwMode="auto">
            <a:xfrm>
              <a:off x="2949575" y="3716338"/>
              <a:ext cx="410988" cy="3026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400" b="1" i="1">
                  <a:latin typeface="Arial" pitchFamily="34" charset="0"/>
                  <a:cs typeface="Arial" pitchFamily="34" charset="0"/>
                </a:rPr>
                <a:t>R6</a:t>
              </a:r>
            </a:p>
          </p:txBody>
        </p:sp>
        <p:sp>
          <p:nvSpPr>
            <p:cNvPr id="50222" name="Text Box 46"/>
            <p:cNvSpPr txBox="1">
              <a:spLocks noChangeArrowheads="1"/>
            </p:cNvSpPr>
            <p:nvPr/>
          </p:nvSpPr>
          <p:spPr bwMode="auto">
            <a:xfrm>
              <a:off x="4403725" y="3716338"/>
              <a:ext cx="410988" cy="3026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400" b="1" i="1">
                  <a:latin typeface="Arial" pitchFamily="34" charset="0"/>
                  <a:cs typeface="Arial" pitchFamily="34" charset="0"/>
                </a:rPr>
                <a:t>R3</a:t>
              </a:r>
            </a:p>
          </p:txBody>
        </p:sp>
        <p:sp>
          <p:nvSpPr>
            <p:cNvPr id="50223" name="Text Box 47"/>
            <p:cNvSpPr txBox="1">
              <a:spLocks noChangeArrowheads="1"/>
            </p:cNvSpPr>
            <p:nvPr/>
          </p:nvSpPr>
          <p:spPr bwMode="auto">
            <a:xfrm>
              <a:off x="1387475" y="2382838"/>
              <a:ext cx="410988" cy="3026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400" b="1" i="1">
                  <a:latin typeface="Arial" pitchFamily="34" charset="0"/>
                  <a:cs typeface="Arial" pitchFamily="34" charset="0"/>
                </a:rPr>
                <a:t>R2</a:t>
              </a:r>
            </a:p>
          </p:txBody>
        </p:sp>
        <p:sp>
          <p:nvSpPr>
            <p:cNvPr id="50224" name="Line 48"/>
            <p:cNvSpPr>
              <a:spLocks noChangeShapeType="1"/>
            </p:cNvSpPr>
            <p:nvPr/>
          </p:nvSpPr>
          <p:spPr bwMode="auto">
            <a:xfrm>
              <a:off x="1187450" y="1773238"/>
              <a:ext cx="367347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25" name="Rectangle 49"/>
            <p:cNvSpPr>
              <a:spLocks noChangeArrowheads="1"/>
            </p:cNvSpPr>
            <p:nvPr/>
          </p:nvSpPr>
          <p:spPr bwMode="auto">
            <a:xfrm>
              <a:off x="5867400" y="3068638"/>
              <a:ext cx="431800" cy="355600"/>
            </a:xfrm>
            <a:prstGeom prst="rect">
              <a:avLst/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72000" rIns="0" bIns="72000" anchor="ctr"/>
            <a:lstStyle/>
            <a:p>
              <a:pPr algn="ctr" defTabSz="762000"/>
              <a:r>
                <a:rPr lang="en-US" sz="1000" b="1">
                  <a:solidFill>
                    <a:schemeClr val="bg1"/>
                  </a:solidFill>
                  <a:latin typeface="Arial Narrow" pitchFamily="34" charset="0"/>
                </a:rPr>
                <a:t>Rating</a:t>
              </a:r>
            </a:p>
          </p:txBody>
        </p:sp>
        <p:sp>
          <p:nvSpPr>
            <p:cNvPr id="50226" name="Rectangle 50"/>
            <p:cNvSpPr>
              <a:spLocks noChangeArrowheads="1"/>
            </p:cNvSpPr>
            <p:nvPr/>
          </p:nvSpPr>
          <p:spPr bwMode="auto">
            <a:xfrm>
              <a:off x="5867400" y="3500438"/>
              <a:ext cx="431800" cy="355600"/>
            </a:xfrm>
            <a:prstGeom prst="rect">
              <a:avLst/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72000" rIns="0" bIns="72000" anchor="ctr"/>
            <a:lstStyle/>
            <a:p>
              <a:pPr algn="ctr" defTabSz="762000"/>
              <a:r>
                <a:rPr lang="en-US" sz="1000" b="1">
                  <a:solidFill>
                    <a:schemeClr val="bg1"/>
                  </a:solidFill>
                  <a:latin typeface="Arial Narrow" pitchFamily="34" charset="0"/>
                </a:rPr>
                <a:t>Clearing</a:t>
              </a:r>
            </a:p>
          </p:txBody>
        </p:sp>
        <p:sp>
          <p:nvSpPr>
            <p:cNvPr id="50227" name="Rectangle 51"/>
            <p:cNvSpPr>
              <a:spLocks noChangeArrowheads="1"/>
            </p:cNvSpPr>
            <p:nvPr/>
          </p:nvSpPr>
          <p:spPr bwMode="auto">
            <a:xfrm>
              <a:off x="5867400" y="3932238"/>
              <a:ext cx="576263" cy="355600"/>
            </a:xfrm>
            <a:prstGeom prst="rect">
              <a:avLst/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72000" rIns="0" bIns="72000" anchor="ctr"/>
            <a:lstStyle/>
            <a:p>
              <a:pPr algn="ctr" defTabSz="762000">
                <a:lnSpc>
                  <a:spcPct val="85000"/>
                </a:lnSpc>
              </a:pPr>
              <a:r>
                <a:rPr lang="en-US" sz="1000" b="1">
                  <a:solidFill>
                    <a:schemeClr val="bg1"/>
                  </a:solidFill>
                  <a:latin typeface="Arial Narrow" pitchFamily="34" charset="0"/>
                </a:rPr>
                <a:t>Financial</a:t>
              </a:r>
              <a:br>
                <a:rPr lang="en-US" sz="1000" b="1">
                  <a:solidFill>
                    <a:schemeClr val="bg1"/>
                  </a:solidFill>
                  <a:latin typeface="Arial Narrow" pitchFamily="34" charset="0"/>
                </a:rPr>
              </a:br>
              <a:r>
                <a:rPr lang="en-US" sz="1000" b="1">
                  <a:solidFill>
                    <a:schemeClr val="bg1"/>
                  </a:solidFill>
                  <a:latin typeface="Arial Narrow" pitchFamily="34" charset="0"/>
                </a:rPr>
                <a:t>Settlement</a:t>
              </a:r>
            </a:p>
          </p:txBody>
        </p:sp>
        <p:sp>
          <p:nvSpPr>
            <p:cNvPr id="50228" name="AutoShape 52"/>
            <p:cNvSpPr>
              <a:spLocks noChangeArrowheads="1"/>
            </p:cNvSpPr>
            <p:nvPr/>
          </p:nvSpPr>
          <p:spPr bwMode="auto">
            <a:xfrm>
              <a:off x="7812089" y="2276475"/>
              <a:ext cx="1152525" cy="2665413"/>
            </a:xfrm>
            <a:prstGeom prst="roundRect">
              <a:avLst>
                <a:gd name="adj" fmla="val 4333"/>
              </a:avLst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29" name="Rectangle 53"/>
            <p:cNvSpPr>
              <a:spLocks noChangeArrowheads="1"/>
            </p:cNvSpPr>
            <p:nvPr/>
          </p:nvSpPr>
          <p:spPr bwMode="auto">
            <a:xfrm>
              <a:off x="8459788" y="2709863"/>
              <a:ext cx="431800" cy="43180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72000" tIns="72000" rIns="72000" bIns="72000" anchor="ctr"/>
            <a:lstStyle/>
            <a:p>
              <a:pPr algn="ctr" defTabSz="762000"/>
              <a:r>
                <a:rPr lang="en-US" sz="1200" b="1">
                  <a:latin typeface="Arial Narrow" pitchFamily="34" charset="0"/>
                </a:rPr>
                <a:t>AAA</a:t>
              </a:r>
            </a:p>
          </p:txBody>
        </p:sp>
        <p:sp>
          <p:nvSpPr>
            <p:cNvPr id="50230" name="Rectangle 54"/>
            <p:cNvSpPr>
              <a:spLocks noChangeArrowheads="1"/>
            </p:cNvSpPr>
            <p:nvPr/>
          </p:nvSpPr>
          <p:spPr bwMode="auto">
            <a:xfrm>
              <a:off x="7812088" y="3068638"/>
              <a:ext cx="431800" cy="355600"/>
            </a:xfrm>
            <a:prstGeom prst="rect">
              <a:avLst/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72000" rIns="0" bIns="72000" anchor="ctr"/>
            <a:lstStyle/>
            <a:p>
              <a:pPr algn="ctr" defTabSz="762000"/>
              <a:r>
                <a:rPr lang="en-US" sz="1000" b="1">
                  <a:solidFill>
                    <a:schemeClr val="bg1"/>
                  </a:solidFill>
                  <a:latin typeface="Arial Narrow" pitchFamily="34" charset="0"/>
                </a:rPr>
                <a:t>Rating</a:t>
              </a:r>
            </a:p>
          </p:txBody>
        </p:sp>
        <p:sp>
          <p:nvSpPr>
            <p:cNvPr id="50232" name="Rectangle 56"/>
            <p:cNvSpPr>
              <a:spLocks noChangeArrowheads="1"/>
            </p:cNvSpPr>
            <p:nvPr/>
          </p:nvSpPr>
          <p:spPr bwMode="auto">
            <a:xfrm>
              <a:off x="7812088" y="3500438"/>
              <a:ext cx="431800" cy="355600"/>
            </a:xfrm>
            <a:prstGeom prst="rect">
              <a:avLst/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72000" rIns="0" bIns="72000" anchor="ctr"/>
            <a:lstStyle/>
            <a:p>
              <a:pPr algn="ctr" defTabSz="762000"/>
              <a:r>
                <a:rPr lang="en-US" sz="1000" b="1">
                  <a:solidFill>
                    <a:schemeClr val="bg1"/>
                  </a:solidFill>
                  <a:latin typeface="Arial Narrow" pitchFamily="34" charset="0"/>
                </a:rPr>
                <a:t>Clearing</a:t>
              </a:r>
            </a:p>
          </p:txBody>
        </p:sp>
        <p:sp>
          <p:nvSpPr>
            <p:cNvPr id="50235" name="Rectangle 59"/>
            <p:cNvSpPr>
              <a:spLocks noChangeArrowheads="1"/>
            </p:cNvSpPr>
            <p:nvPr/>
          </p:nvSpPr>
          <p:spPr bwMode="auto">
            <a:xfrm>
              <a:off x="7667625" y="3932238"/>
              <a:ext cx="576263" cy="355600"/>
            </a:xfrm>
            <a:prstGeom prst="rect">
              <a:avLst/>
            </a:prstGeom>
            <a:solidFill>
              <a:schemeClr val="hlink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72000" rIns="0" bIns="72000" anchor="ctr"/>
            <a:lstStyle/>
            <a:p>
              <a:pPr algn="ctr" defTabSz="762000">
                <a:lnSpc>
                  <a:spcPct val="85000"/>
                </a:lnSpc>
              </a:pPr>
              <a:r>
                <a:rPr lang="en-US" sz="1000" b="1">
                  <a:solidFill>
                    <a:schemeClr val="bg1"/>
                  </a:solidFill>
                  <a:latin typeface="Arial Narrow" pitchFamily="34" charset="0"/>
                </a:rPr>
                <a:t>Financial</a:t>
              </a:r>
              <a:br>
                <a:rPr lang="en-US" sz="1000" b="1">
                  <a:solidFill>
                    <a:schemeClr val="bg1"/>
                  </a:solidFill>
                  <a:latin typeface="Arial Narrow" pitchFamily="34" charset="0"/>
                </a:rPr>
              </a:br>
              <a:r>
                <a:rPr lang="en-US" sz="1000" b="1">
                  <a:solidFill>
                    <a:schemeClr val="bg1"/>
                  </a:solidFill>
                  <a:latin typeface="Arial Narrow" pitchFamily="34" charset="0"/>
                </a:rPr>
                <a:t>Settlement</a:t>
              </a:r>
            </a:p>
          </p:txBody>
        </p:sp>
        <p:sp>
          <p:nvSpPr>
            <p:cNvPr id="50239" name="Rectangle 63"/>
            <p:cNvSpPr>
              <a:spLocks noChangeArrowheads="1"/>
            </p:cNvSpPr>
            <p:nvPr/>
          </p:nvSpPr>
          <p:spPr bwMode="auto">
            <a:xfrm>
              <a:off x="8893175" y="2205037"/>
              <a:ext cx="142875" cy="2808288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40" name="Line 64"/>
            <p:cNvSpPr>
              <a:spLocks noChangeShapeType="1"/>
            </p:cNvSpPr>
            <p:nvPr/>
          </p:nvSpPr>
          <p:spPr bwMode="auto">
            <a:xfrm>
              <a:off x="6300788" y="2708275"/>
              <a:ext cx="15128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41" name="Text Box 65"/>
            <p:cNvSpPr txBox="1">
              <a:spLocks noChangeArrowheads="1"/>
            </p:cNvSpPr>
            <p:nvPr/>
          </p:nvSpPr>
          <p:spPr bwMode="auto">
            <a:xfrm>
              <a:off x="6804025" y="2444750"/>
              <a:ext cx="410988" cy="3026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400" b="1" i="1">
                  <a:latin typeface="Arial" pitchFamily="34" charset="0"/>
                  <a:cs typeface="Arial" pitchFamily="34" charset="0"/>
                </a:rPr>
                <a:t>R5</a:t>
              </a:r>
            </a:p>
          </p:txBody>
        </p:sp>
        <p:sp>
          <p:nvSpPr>
            <p:cNvPr id="50242" name="Text Box 66"/>
            <p:cNvSpPr txBox="1">
              <a:spLocks noChangeArrowheads="1"/>
            </p:cNvSpPr>
            <p:nvPr/>
          </p:nvSpPr>
          <p:spPr bwMode="auto">
            <a:xfrm>
              <a:off x="8243889" y="4930775"/>
              <a:ext cx="561670" cy="3026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400" b="1">
                  <a:latin typeface="Arial" pitchFamily="34" charset="0"/>
                  <a:cs typeface="Arial" pitchFamily="34" charset="0"/>
                </a:rPr>
                <a:t>CSN</a:t>
              </a:r>
            </a:p>
          </p:txBody>
        </p:sp>
        <p:sp>
          <p:nvSpPr>
            <p:cNvPr id="50243" name="Rectangle 67" descr="Dark upward diagonal"/>
            <p:cNvSpPr>
              <a:spLocks noChangeArrowheads="1"/>
            </p:cNvSpPr>
            <p:nvPr/>
          </p:nvSpPr>
          <p:spPr bwMode="auto">
            <a:xfrm>
              <a:off x="8459788" y="3429000"/>
              <a:ext cx="431800" cy="427038"/>
            </a:xfrm>
            <a:prstGeom prst="rect">
              <a:avLst/>
            </a:prstGeom>
            <a:pattFill prst="dkUpDiag">
              <a:fgClr>
                <a:schemeClr val="accent1"/>
              </a:fgClr>
              <a:bgClr>
                <a:srgbClr val="FFFFFF"/>
              </a:bgClr>
            </a:patt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72000" rIns="0" bIns="72000" anchor="ctr"/>
            <a:lstStyle/>
            <a:p>
              <a:pPr algn="ctr" defTabSz="762000"/>
              <a:r>
                <a:rPr lang="en-US" sz="1200" b="1">
                  <a:latin typeface="Arial Narrow" pitchFamily="34" charset="0"/>
                </a:rPr>
                <a:t>DHCP</a:t>
              </a:r>
            </a:p>
          </p:txBody>
        </p:sp>
        <p:sp>
          <p:nvSpPr>
            <p:cNvPr id="50244" name="Rectangle 68" descr="Dark upward diagonal"/>
            <p:cNvSpPr>
              <a:spLocks noChangeArrowheads="1"/>
            </p:cNvSpPr>
            <p:nvPr/>
          </p:nvSpPr>
          <p:spPr bwMode="auto">
            <a:xfrm>
              <a:off x="8459788" y="4149725"/>
              <a:ext cx="431800" cy="427038"/>
            </a:xfrm>
            <a:prstGeom prst="rect">
              <a:avLst/>
            </a:prstGeom>
            <a:pattFill prst="dkUpDiag">
              <a:fgClr>
                <a:schemeClr val="accent1"/>
              </a:fgClr>
              <a:bgClr>
                <a:srgbClr val="FFFFFF"/>
              </a:bgClr>
            </a:patt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72000" tIns="72000" rIns="72000" bIns="72000" anchor="ctr"/>
            <a:lstStyle/>
            <a:p>
              <a:pPr algn="ctr" defTabSz="762000"/>
              <a:r>
                <a:rPr lang="en-US" sz="1200" b="1">
                  <a:latin typeface="Arial Narrow" pitchFamily="34" charset="0"/>
                </a:rPr>
                <a:t>HA</a:t>
              </a:r>
            </a:p>
          </p:txBody>
        </p:sp>
        <p:sp>
          <p:nvSpPr>
            <p:cNvPr id="50246" name="Line 70"/>
            <p:cNvSpPr>
              <a:spLocks noChangeShapeType="1"/>
            </p:cNvSpPr>
            <p:nvPr/>
          </p:nvSpPr>
          <p:spPr bwMode="auto">
            <a:xfrm>
              <a:off x="6300788" y="3644900"/>
              <a:ext cx="1512887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47" name="Line 71"/>
            <p:cNvSpPr>
              <a:spLocks noChangeShapeType="1"/>
            </p:cNvSpPr>
            <p:nvPr/>
          </p:nvSpPr>
          <p:spPr bwMode="auto">
            <a:xfrm>
              <a:off x="6443663" y="4076700"/>
              <a:ext cx="1223962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 type="triangle" w="med" len="med"/>
              <a:tailEnd type="triangle" w="med" len="med"/>
            </a:ln>
            <a:effectLst/>
          </p:spPr>
          <p:txBody>
            <a:bodyPr lIns="90000" tIns="43200" rIns="90000" bIns="43200" anchor="ctr">
              <a:spAutoFit/>
            </a:bodyPr>
            <a:lstStyle/>
            <a:p>
              <a:endParaRPr lang="en-US"/>
            </a:p>
          </p:txBody>
        </p:sp>
        <p:sp>
          <p:nvSpPr>
            <p:cNvPr id="50248" name="Text Box 72"/>
            <p:cNvSpPr txBox="1">
              <a:spLocks noChangeArrowheads="1"/>
            </p:cNvSpPr>
            <p:nvPr/>
          </p:nvSpPr>
          <p:spPr bwMode="auto">
            <a:xfrm>
              <a:off x="6732588" y="4921249"/>
              <a:ext cx="601745" cy="3026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400" b="1" dirty="0">
                  <a:latin typeface="Arial" pitchFamily="34" charset="0"/>
                  <a:cs typeface="Arial" pitchFamily="34" charset="0"/>
                </a:rPr>
                <a:t>WRX</a:t>
              </a:r>
            </a:p>
          </p:txBody>
        </p:sp>
        <p:sp>
          <p:nvSpPr>
            <p:cNvPr id="50249" name="Text Box 73"/>
            <p:cNvSpPr txBox="1">
              <a:spLocks noChangeArrowheads="1"/>
            </p:cNvSpPr>
            <p:nvPr/>
          </p:nvSpPr>
          <p:spPr bwMode="auto">
            <a:xfrm>
              <a:off x="6804025" y="3386138"/>
              <a:ext cx="401370" cy="3026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400" b="1" i="1">
                  <a:solidFill>
                    <a:schemeClr val="hlink"/>
                  </a:solidFill>
                  <a:latin typeface="Arial" pitchFamily="34" charset="0"/>
                  <a:cs typeface="Arial" pitchFamily="34" charset="0"/>
                </a:rPr>
                <a:t>X5</a:t>
              </a:r>
            </a:p>
          </p:txBody>
        </p:sp>
        <p:sp>
          <p:nvSpPr>
            <p:cNvPr id="50250" name="Text Box 74"/>
            <p:cNvSpPr txBox="1">
              <a:spLocks noChangeArrowheads="1"/>
            </p:cNvSpPr>
            <p:nvPr/>
          </p:nvSpPr>
          <p:spPr bwMode="auto">
            <a:xfrm>
              <a:off x="6804025" y="3817938"/>
              <a:ext cx="401370" cy="3026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90000" tIns="43200" rIns="90000" bIns="43200">
              <a:spAutoFit/>
            </a:bodyPr>
            <a:lstStyle/>
            <a:p>
              <a:pPr defTabSz="762000"/>
              <a:r>
                <a:rPr lang="en-US" sz="1400" b="1" i="1">
                  <a:solidFill>
                    <a:schemeClr val="hlink"/>
                  </a:solidFill>
                  <a:latin typeface="Arial" pitchFamily="34" charset="0"/>
                  <a:cs typeface="Arial" pitchFamily="34" charset="0"/>
                </a:rPr>
                <a:t>X6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Leveraging </a:t>
            </a:r>
            <a:r>
              <a:rPr lang="en-US" dirty="0" err="1" smtClean="0"/>
              <a:t>WiMAX</a:t>
            </a:r>
            <a:r>
              <a:rPr lang="en-US" dirty="0" smtClean="0"/>
              <a:t> Specifications for heterogeneous networking in IEEE802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somewhat specific to IEEE802.16, </a:t>
            </a:r>
            <a:r>
              <a:rPr lang="en-US" dirty="0" err="1" smtClean="0"/>
              <a:t>WiMAX</a:t>
            </a:r>
            <a:r>
              <a:rPr lang="en-US" dirty="0" smtClean="0"/>
              <a:t> network specifications can be leveraged to define generic network interfaces across all IEEE802 technologies</a:t>
            </a:r>
          </a:p>
          <a:p>
            <a:pPr lvl="1"/>
            <a:r>
              <a:rPr lang="en-US" dirty="0" smtClean="0"/>
              <a:t>User authentication and device provisioning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 and policy control</a:t>
            </a:r>
          </a:p>
          <a:p>
            <a:pPr lvl="1"/>
            <a:r>
              <a:rPr lang="en-US" dirty="0" smtClean="0"/>
              <a:t>Network sharing and Roaming</a:t>
            </a:r>
          </a:p>
          <a:p>
            <a:pPr lvl="1"/>
            <a:r>
              <a:rPr lang="en-US" dirty="0" smtClean="0"/>
              <a:t>(Mobility, when needed!)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sz="4000" dirty="0" err="1" smtClean="0"/>
              <a:t>WiMAX</a:t>
            </a:r>
            <a:r>
              <a:rPr lang="en-US" sz="4000" dirty="0" smtClean="0"/>
              <a:t> Networking Paradigms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Base for heterogeneous networking in IEEE802?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2012-05-09</a:t>
            </a:r>
          </a:p>
          <a:p>
            <a:r>
              <a:rPr lang="en-US" dirty="0" smtClean="0"/>
              <a:t>Max Riegel</a:t>
            </a:r>
          </a:p>
          <a:p>
            <a:r>
              <a:rPr lang="en-US" dirty="0" smtClean="0"/>
              <a:t>NSN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Where is the value in the networks</a:t>
            </a:r>
          </a:p>
          <a:p>
            <a:r>
              <a:rPr lang="en-US" dirty="0" smtClean="0"/>
              <a:t>Mobile Network Architectures</a:t>
            </a:r>
          </a:p>
          <a:p>
            <a:r>
              <a:rPr lang="en-US" dirty="0" err="1" smtClean="0"/>
              <a:t>WiMAX</a:t>
            </a:r>
            <a:r>
              <a:rPr lang="en-US" dirty="0" smtClean="0"/>
              <a:t> Network Reference Model</a:t>
            </a:r>
          </a:p>
          <a:p>
            <a:pPr lvl="1"/>
            <a:r>
              <a:rPr lang="en-US" dirty="0" smtClean="0"/>
              <a:t>Building blocks</a:t>
            </a:r>
          </a:p>
          <a:p>
            <a:pPr lvl="1"/>
            <a:r>
              <a:rPr lang="en-US" dirty="0" smtClean="0"/>
              <a:t>Reference points</a:t>
            </a:r>
          </a:p>
          <a:p>
            <a:pPr lvl="1"/>
            <a:r>
              <a:rPr lang="en-US" dirty="0" smtClean="0"/>
              <a:t>Data path</a:t>
            </a:r>
          </a:p>
          <a:p>
            <a:r>
              <a:rPr lang="en-US" dirty="0" smtClean="0"/>
              <a:t>Control plane functions</a:t>
            </a:r>
          </a:p>
          <a:p>
            <a:r>
              <a:rPr lang="en-US" dirty="0" smtClean="0"/>
              <a:t>Interworking with 3GPP</a:t>
            </a:r>
          </a:p>
          <a:p>
            <a:r>
              <a:rPr lang="en-US" dirty="0" smtClean="0"/>
              <a:t>Mobile </a:t>
            </a:r>
            <a:r>
              <a:rPr lang="en-US" dirty="0" err="1" smtClean="0"/>
              <a:t>WiMAX</a:t>
            </a:r>
            <a:r>
              <a:rPr lang="en-US" dirty="0" smtClean="0"/>
              <a:t> Specification Framework</a:t>
            </a:r>
          </a:p>
          <a:p>
            <a:r>
              <a:rPr lang="en-US" dirty="0" smtClean="0"/>
              <a:t>Leveraging </a:t>
            </a:r>
            <a:r>
              <a:rPr lang="en-US" dirty="0" err="1" smtClean="0"/>
              <a:t>WiMAX</a:t>
            </a:r>
            <a:r>
              <a:rPr lang="en-US" dirty="0" smtClean="0"/>
              <a:t> Network Specifications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74638"/>
            <a:ext cx="8382000" cy="1143000"/>
          </a:xfrm>
          <a:prstGeom prst="rect">
            <a:avLst/>
          </a:prstGeom>
        </p:spPr>
        <p:txBody>
          <a:bodyPr/>
          <a:lstStyle/>
          <a:p>
            <a:r>
              <a:rPr lang="en-US" sz="3200" smtClean="0">
                <a:latin typeface="Arial" charset="0"/>
              </a:rPr>
              <a:t>The Mobile Network Operator Value Chain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08400" y="1600200"/>
            <a:ext cx="5130800" cy="4953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5000"/>
              </a:lnSpc>
              <a:spcBef>
                <a:spcPct val="10000"/>
              </a:spcBef>
            </a:pPr>
            <a:r>
              <a:rPr lang="en-US" sz="1900" smtClean="0">
                <a:latin typeface="Arial" charset="0"/>
              </a:rPr>
              <a:t>Commercial operations tend to focus onto increasing their profits</a:t>
            </a:r>
          </a:p>
          <a:p>
            <a:pPr>
              <a:lnSpc>
                <a:spcPct val="85000"/>
              </a:lnSpc>
              <a:spcBef>
                <a:spcPct val="10000"/>
              </a:spcBef>
            </a:pPr>
            <a:r>
              <a:rPr lang="en-US" sz="1900" smtClean="0">
                <a:latin typeface="Arial" charset="0"/>
              </a:rPr>
              <a:t>Increasing the customer base is one dimension of increasing profits, introduction of new services is the other dimension.</a:t>
            </a:r>
          </a:p>
          <a:p>
            <a:pPr>
              <a:lnSpc>
                <a:spcPct val="85000"/>
              </a:lnSpc>
              <a:spcBef>
                <a:spcPct val="10000"/>
              </a:spcBef>
            </a:pPr>
            <a:r>
              <a:rPr lang="en-US" sz="1900" smtClean="0">
                <a:latin typeface="Arial" charset="0"/>
              </a:rPr>
              <a:t>The profits acchievable by new services depend on the relation between customer value (price) and the cost for realizing the service</a:t>
            </a:r>
          </a:p>
          <a:p>
            <a:pPr>
              <a:lnSpc>
                <a:spcPct val="85000"/>
              </a:lnSpc>
              <a:spcBef>
                <a:spcPct val="10000"/>
              </a:spcBef>
            </a:pPr>
            <a:r>
              <a:rPr lang="en-US" sz="1900" smtClean="0">
                <a:latin typeface="Arial" charset="0"/>
              </a:rPr>
              <a:t>Management will allways focus on high value while keeping the expenses for the realization small</a:t>
            </a:r>
          </a:p>
          <a:p>
            <a:pPr lvl="1">
              <a:lnSpc>
                <a:spcPct val="85000"/>
              </a:lnSpc>
              <a:spcBef>
                <a:spcPct val="10000"/>
              </a:spcBef>
            </a:pPr>
            <a:r>
              <a:rPr lang="en-US" sz="1800" smtClean="0">
                <a:latin typeface="Arial" charset="0"/>
              </a:rPr>
              <a:t>Best example: SMS</a:t>
            </a:r>
          </a:p>
          <a:p>
            <a:pPr>
              <a:lnSpc>
                <a:spcPct val="85000"/>
              </a:lnSpc>
              <a:spcBef>
                <a:spcPct val="10000"/>
              </a:spcBef>
            </a:pPr>
            <a:r>
              <a:rPr lang="en-US" sz="1900" smtClean="0">
                <a:latin typeface="Arial" charset="0"/>
              </a:rPr>
              <a:t>The radio access network is adding most to the cost, hardly anything to the profits.</a:t>
            </a:r>
          </a:p>
          <a:p>
            <a:pPr lvl="1">
              <a:lnSpc>
                <a:spcPct val="85000"/>
              </a:lnSpc>
              <a:spcBef>
                <a:spcPct val="10000"/>
              </a:spcBef>
            </a:pPr>
            <a:r>
              <a:rPr lang="en-US" sz="1800" smtClean="0">
                <a:latin typeface="Arial" charset="0"/>
              </a:rPr>
              <a:t>Bandwidth is considered as a scarce resource</a:t>
            </a:r>
          </a:p>
          <a:p>
            <a:pPr lvl="1">
              <a:lnSpc>
                <a:spcPct val="85000"/>
              </a:lnSpc>
              <a:spcBef>
                <a:spcPct val="10000"/>
              </a:spcBef>
            </a:pPr>
            <a:r>
              <a:rPr lang="en-US" sz="1800" smtClean="0">
                <a:latin typeface="Arial" charset="0"/>
              </a:rPr>
              <a:t>Results in traffic growth of ~7%/year</a:t>
            </a:r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238125" y="5445125"/>
            <a:ext cx="1228725" cy="1008063"/>
          </a:xfrm>
          <a:prstGeom prst="flowChartAlternateProcess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238125" y="1414463"/>
            <a:ext cx="1184275" cy="3621087"/>
          </a:xfrm>
          <a:prstGeom prst="flowChartAlternateProcess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V="1">
            <a:off x="814388" y="5046663"/>
            <a:ext cx="0" cy="398462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3015" name="Picture 7" descr="pcs_TECHNOL_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3463" y="4056063"/>
            <a:ext cx="303212" cy="315912"/>
          </a:xfrm>
          <a:prstGeom prst="rect">
            <a:avLst/>
          </a:prstGeom>
          <a:noFill/>
        </p:spPr>
      </p:pic>
      <p:pic>
        <p:nvPicPr>
          <p:cNvPr id="43016" name="Picture 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6475" y="4462463"/>
            <a:ext cx="306388" cy="195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2" name="Group 9"/>
          <p:cNvGrpSpPr>
            <a:grpSpLocks noChangeAspect="1"/>
          </p:cNvGrpSpPr>
          <p:nvPr/>
        </p:nvGrpSpPr>
        <p:grpSpPr bwMode="auto">
          <a:xfrm flipH="1">
            <a:off x="334963" y="4049713"/>
            <a:ext cx="661987" cy="796925"/>
            <a:chOff x="5" y="2480"/>
            <a:chExt cx="237" cy="430"/>
          </a:xfrm>
        </p:grpSpPr>
        <p:grpSp>
          <p:nvGrpSpPr>
            <p:cNvPr id="3" name="Group 10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4" name="Group 11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5" name="Group 12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43021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022" name="Line 1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023" name="Line 1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024" name="Line 16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025" name="Line 1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026" name="Line 1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3027" name="Line 1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3028" name="Line 2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29" name="Line 21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30" name="Line 2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31" name="Line 2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32" name="Line 24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33" name="Line 2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34" name="Line 26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27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43036" name="Line 2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37" name="Line 29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38" name="Line 3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39" name="Line 31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40" name="Line 32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041" name="Oval 33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42" name="Arc 34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43" name="Arc 35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44" name="Arc 36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045" name="Text Box 37"/>
          <p:cNvSpPr txBox="1">
            <a:spLocks noChangeArrowheads="1"/>
          </p:cNvSpPr>
          <p:nvPr/>
        </p:nvSpPr>
        <p:spPr bwMode="auto">
          <a:xfrm>
            <a:off x="361950" y="6148388"/>
            <a:ext cx="969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</a:pPr>
            <a:r>
              <a:rPr lang="de-DE" sz="1600">
                <a:solidFill>
                  <a:schemeClr val="tx1"/>
                </a:solidFill>
              </a:rPr>
              <a:t>Subscriber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43046" name="Rectangle 38"/>
          <p:cNvSpPr>
            <a:spLocks noChangeArrowheads="1"/>
          </p:cNvSpPr>
          <p:nvPr/>
        </p:nvSpPr>
        <p:spPr bwMode="auto">
          <a:xfrm>
            <a:off x="296863" y="3833813"/>
            <a:ext cx="1084262" cy="1081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</a:pPr>
            <a:r>
              <a:rPr lang="de-DE" sz="1600" b="1">
                <a:solidFill>
                  <a:schemeClr val="tx1"/>
                </a:solidFill>
                <a:latin typeface="Arial Narrow" pitchFamily="34" charset="0"/>
              </a:rPr>
              <a:t>Radio Access</a:t>
            </a:r>
            <a:endParaRPr lang="en-US" sz="1600" b="1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3047" name="Rectangle 39"/>
          <p:cNvSpPr>
            <a:spLocks noChangeArrowheads="1"/>
          </p:cNvSpPr>
          <p:nvPr/>
        </p:nvSpPr>
        <p:spPr bwMode="auto">
          <a:xfrm>
            <a:off x="296863" y="2662238"/>
            <a:ext cx="1084262" cy="1081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</a:pPr>
            <a:r>
              <a:rPr lang="de-DE" sz="1600">
                <a:solidFill>
                  <a:schemeClr val="tx1"/>
                </a:solidFill>
              </a:rPr>
              <a:t>Control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43048" name="Rectangle 40"/>
          <p:cNvSpPr>
            <a:spLocks noChangeArrowheads="1"/>
          </p:cNvSpPr>
          <p:nvPr/>
        </p:nvSpPr>
        <p:spPr bwMode="auto">
          <a:xfrm>
            <a:off x="296863" y="1485900"/>
            <a:ext cx="1084262" cy="1081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</a:pPr>
            <a:r>
              <a:rPr lang="de-DE" sz="1600">
                <a:solidFill>
                  <a:schemeClr val="tx1"/>
                </a:solidFill>
              </a:rPr>
              <a:t>Services</a:t>
            </a:r>
            <a:endParaRPr lang="en-US" sz="1600">
              <a:solidFill>
                <a:schemeClr val="tx1"/>
              </a:solidFill>
            </a:endParaRPr>
          </a:p>
        </p:txBody>
      </p: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577850" y="1773238"/>
            <a:ext cx="269875" cy="460375"/>
            <a:chOff x="4120" y="2308"/>
            <a:chExt cx="305" cy="415"/>
          </a:xfrm>
        </p:grpSpPr>
        <p:sp>
          <p:nvSpPr>
            <p:cNvPr id="43050" name="Freeform 42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51" name="Rectangle 43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52" name="Oval 44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45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43054" name="Line 46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5" name="Line 47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6" name="Line 48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7" name="Line 49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058" name="Freeform 50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59" name="Oval 51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60" name="Oval 52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650875" y="1917700"/>
            <a:ext cx="269875" cy="460375"/>
            <a:chOff x="4120" y="2308"/>
            <a:chExt cx="305" cy="415"/>
          </a:xfrm>
        </p:grpSpPr>
        <p:sp>
          <p:nvSpPr>
            <p:cNvPr id="43062" name="Freeform 54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63" name="Rectangle 55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64" name="Oval 56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57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43066" name="Line 58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7" name="Line 59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8" name="Line 60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9" name="Line 61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070" name="Freeform 62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71" name="Oval 63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72" name="Oval 64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65"/>
          <p:cNvGrpSpPr>
            <a:grpSpLocks/>
          </p:cNvGrpSpPr>
          <p:nvPr/>
        </p:nvGrpSpPr>
        <p:grpSpPr bwMode="auto">
          <a:xfrm>
            <a:off x="795338" y="2062163"/>
            <a:ext cx="269875" cy="460375"/>
            <a:chOff x="4120" y="2308"/>
            <a:chExt cx="305" cy="415"/>
          </a:xfrm>
        </p:grpSpPr>
        <p:sp>
          <p:nvSpPr>
            <p:cNvPr id="43074" name="Freeform 6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75" name="Rectangle 6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76" name="Oval 6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2" name="Group 6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43078" name="Line 7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79" name="Line 7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80" name="Line 7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81" name="Line 7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082" name="Freeform 7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83" name="Oval 7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84" name="Oval 7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3085" name="Picture 77" descr="sl45_transpare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7900" y="5667375"/>
            <a:ext cx="2190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86" name="Picture 7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8788" y="5638800"/>
            <a:ext cx="37782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87" name="AutoShape 79"/>
          <p:cNvSpPr>
            <a:spLocks noChangeArrowheads="1"/>
          </p:cNvSpPr>
          <p:nvPr/>
        </p:nvSpPr>
        <p:spPr bwMode="auto">
          <a:xfrm>
            <a:off x="430213" y="2914650"/>
            <a:ext cx="406400" cy="314325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600">
              <a:solidFill>
                <a:schemeClr val="tx1"/>
              </a:solidFill>
            </a:endParaRPr>
          </a:p>
        </p:txBody>
      </p:sp>
      <p:grpSp>
        <p:nvGrpSpPr>
          <p:cNvPr id="13" name="Group 80"/>
          <p:cNvGrpSpPr>
            <a:grpSpLocks/>
          </p:cNvGrpSpPr>
          <p:nvPr/>
        </p:nvGrpSpPr>
        <p:grpSpPr bwMode="auto">
          <a:xfrm>
            <a:off x="971550" y="2903538"/>
            <a:ext cx="215900" cy="460375"/>
            <a:chOff x="4120" y="2308"/>
            <a:chExt cx="305" cy="415"/>
          </a:xfrm>
        </p:grpSpPr>
        <p:sp>
          <p:nvSpPr>
            <p:cNvPr id="43089" name="Freeform 81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90" name="Rectangle 82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91" name="Oval 83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84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43093" name="Line 85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94" name="Line 86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95" name="Line 87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96" name="Line 88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097" name="Freeform 89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098" name="Oval 90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99" name="Oval 91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3100" name="Picture 92" descr="pcs_TECHNOL_4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738" y="3319463"/>
            <a:ext cx="346075" cy="360362"/>
          </a:xfrm>
          <a:prstGeom prst="rect">
            <a:avLst/>
          </a:prstGeom>
          <a:noFill/>
        </p:spPr>
      </p:pic>
      <p:sp>
        <p:nvSpPr>
          <p:cNvPr id="43101" name="Text Box 93"/>
          <p:cNvSpPr txBox="1">
            <a:spLocks noChangeArrowheads="1"/>
          </p:cNvSpPr>
          <p:nvPr/>
        </p:nvSpPr>
        <p:spPr bwMode="auto">
          <a:xfrm>
            <a:off x="1692275" y="1898650"/>
            <a:ext cx="16922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sym typeface="Wingdings" pitchFamily="2" charset="2"/>
              </a:rPr>
              <a:t></a:t>
            </a:r>
            <a:r>
              <a:rPr lang="en-US" sz="1800" b="1">
                <a:solidFill>
                  <a:schemeClr val="tx1"/>
                </a:solidFill>
              </a:rPr>
              <a:t> Profit Center</a:t>
            </a:r>
          </a:p>
        </p:txBody>
      </p:sp>
      <p:sp>
        <p:nvSpPr>
          <p:cNvPr id="43102" name="Text Box 94"/>
          <p:cNvSpPr txBox="1">
            <a:spLocks noChangeArrowheads="1"/>
          </p:cNvSpPr>
          <p:nvPr/>
        </p:nvSpPr>
        <p:spPr bwMode="auto">
          <a:xfrm>
            <a:off x="1692275" y="3068638"/>
            <a:ext cx="17653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>
                <a:solidFill>
                  <a:srgbClr val="42677F"/>
                </a:solidFill>
                <a:sym typeface="Wingdings" pitchFamily="2" charset="2"/>
              </a:rPr>
              <a:t></a:t>
            </a:r>
            <a:r>
              <a:rPr lang="en-US" sz="1800" b="1">
                <a:solidFill>
                  <a:srgbClr val="42677F"/>
                </a:solidFill>
              </a:rPr>
              <a:t> Profit Enabler</a:t>
            </a:r>
          </a:p>
        </p:txBody>
      </p:sp>
      <p:sp>
        <p:nvSpPr>
          <p:cNvPr id="43103" name="Text Box 95"/>
          <p:cNvSpPr txBox="1">
            <a:spLocks noChangeArrowheads="1"/>
          </p:cNvSpPr>
          <p:nvPr/>
        </p:nvSpPr>
        <p:spPr bwMode="auto">
          <a:xfrm>
            <a:off x="1692275" y="4284663"/>
            <a:ext cx="15621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>
                <a:solidFill>
                  <a:srgbClr val="FF0000"/>
                </a:solidFill>
                <a:sym typeface="Wingdings" pitchFamily="2" charset="2"/>
              </a:rPr>
              <a:t></a:t>
            </a:r>
            <a:r>
              <a:rPr lang="en-US" sz="1800" b="1">
                <a:solidFill>
                  <a:srgbClr val="FF0000"/>
                </a:solidFill>
              </a:rPr>
              <a:t> Cost Center</a:t>
            </a:r>
          </a:p>
        </p:txBody>
      </p:sp>
      <p:sp>
        <p:nvSpPr>
          <p:cNvPr id="43104" name="Freeform 96"/>
          <p:cNvSpPr>
            <a:spLocks/>
          </p:cNvSpPr>
          <p:nvPr/>
        </p:nvSpPr>
        <p:spPr bwMode="auto">
          <a:xfrm>
            <a:off x="1131888" y="3417888"/>
            <a:ext cx="581025" cy="2182812"/>
          </a:xfrm>
          <a:custGeom>
            <a:avLst/>
            <a:gdLst/>
            <a:ahLst/>
            <a:cxnLst>
              <a:cxn ang="0">
                <a:pos x="79" y="0"/>
              </a:cxn>
              <a:cxn ang="0">
                <a:pos x="353" y="1022"/>
              </a:cxn>
              <a:cxn ang="0">
                <a:pos x="0" y="1375"/>
              </a:cxn>
            </a:cxnLst>
            <a:rect l="0" t="0" r="r" b="b"/>
            <a:pathLst>
              <a:path w="366" h="1375">
                <a:moveTo>
                  <a:pt x="79" y="0"/>
                </a:moveTo>
                <a:cubicBezTo>
                  <a:pt x="125" y="170"/>
                  <a:pt x="366" y="793"/>
                  <a:pt x="353" y="1022"/>
                </a:cubicBezTo>
                <a:cubicBezTo>
                  <a:pt x="340" y="1251"/>
                  <a:pt x="74" y="1302"/>
                  <a:pt x="0" y="1375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105" name="Text Box 97"/>
          <p:cNvSpPr txBox="1">
            <a:spLocks noChangeArrowheads="1"/>
          </p:cNvSpPr>
          <p:nvPr/>
        </p:nvSpPr>
        <p:spPr bwMode="auto">
          <a:xfrm>
            <a:off x="1557338" y="5049838"/>
            <a:ext cx="1709737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 sz="1600">
                <a:solidFill>
                  <a:schemeClr val="tx1"/>
                </a:solidFill>
                <a:sym typeface="Wingdings" pitchFamily="2" charset="2"/>
              </a:rPr>
              <a:t>Tight coupling (and subsidizing) of terminals is key to profits</a:t>
            </a:r>
            <a:endParaRPr lang="en-US"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14" name="AutoShape 282"/>
          <p:cNvSpPr>
            <a:spLocks noChangeArrowheads="1"/>
          </p:cNvSpPr>
          <p:nvPr/>
        </p:nvSpPr>
        <p:spPr bwMode="auto">
          <a:xfrm>
            <a:off x="647700" y="4000500"/>
            <a:ext cx="2768600" cy="1168400"/>
          </a:xfrm>
          <a:prstGeom prst="flowChartAlternateProcess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44313" name="AutoShape 281"/>
          <p:cNvSpPr>
            <a:spLocks noChangeArrowheads="1"/>
          </p:cNvSpPr>
          <p:nvPr/>
        </p:nvSpPr>
        <p:spPr bwMode="auto">
          <a:xfrm>
            <a:off x="228600" y="2895600"/>
            <a:ext cx="2971800" cy="1016000"/>
          </a:xfrm>
          <a:prstGeom prst="flowChartAlternateProcess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44312" name="AutoShape 280"/>
          <p:cNvSpPr>
            <a:spLocks noChangeArrowheads="1"/>
          </p:cNvSpPr>
          <p:nvPr/>
        </p:nvSpPr>
        <p:spPr bwMode="auto">
          <a:xfrm>
            <a:off x="152400" y="1219200"/>
            <a:ext cx="3276600" cy="1066800"/>
          </a:xfrm>
          <a:prstGeom prst="flowChartAlternateProcess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z="3200" smtClean="0">
                <a:latin typeface="Arial" charset="0"/>
              </a:rPr>
              <a:t>The Broadband Operator Value Pattern</a:t>
            </a:r>
            <a:endParaRPr lang="en-US" sz="3200" smtClean="0">
              <a:latin typeface="Arial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0" y="1295400"/>
            <a:ext cx="3886200" cy="5257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 smtClean="0">
                <a:latin typeface="Arial" charset="0"/>
              </a:rPr>
              <a:t>The Internet introduced a major change in the value creation of network operators by allowing everybody to provide services to end </a:t>
            </a:r>
            <a:r>
              <a:rPr lang="en-US" sz="1900" dirty="0" err="1" smtClean="0">
                <a:latin typeface="Arial" charset="0"/>
              </a:rPr>
              <a:t>costomers</a:t>
            </a:r>
            <a:r>
              <a:rPr lang="en-US" sz="19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900" dirty="0" smtClean="0">
                <a:latin typeface="Arial" charset="0"/>
              </a:rPr>
              <a:t>Application service provision, connectivity service provision and access service provision have become independent businesses in competitive markets.</a:t>
            </a:r>
          </a:p>
          <a:p>
            <a:pPr>
              <a:lnSpc>
                <a:spcPct val="90000"/>
              </a:lnSpc>
            </a:pPr>
            <a:r>
              <a:rPr lang="en-US" sz="1900" dirty="0" smtClean="0">
                <a:latin typeface="Arial" charset="0"/>
              </a:rPr>
              <a:t>This led to the pervasive proliferation of services over broadband pipes.</a:t>
            </a:r>
          </a:p>
          <a:p>
            <a:pPr>
              <a:lnSpc>
                <a:spcPct val="90000"/>
              </a:lnSpc>
            </a:pPr>
            <a:r>
              <a:rPr lang="en-US" sz="1900" dirty="0" smtClean="0">
                <a:latin typeface="Arial" charset="0"/>
              </a:rPr>
              <a:t>There is a new kind of mobile service provider coming up, with services tied to the device</a:t>
            </a:r>
            <a:br>
              <a:rPr lang="en-US" sz="1900" dirty="0" smtClean="0">
                <a:latin typeface="Arial" charset="0"/>
              </a:rPr>
            </a:br>
            <a:r>
              <a:rPr lang="en-US" sz="1900" dirty="0" smtClean="0">
                <a:latin typeface="Arial" charset="0"/>
              </a:rPr>
              <a:t>(</a:t>
            </a:r>
            <a:r>
              <a:rPr lang="en-US" sz="1900" dirty="0" err="1" smtClean="0">
                <a:latin typeface="Arial" charset="0"/>
              </a:rPr>
              <a:t>iOS</a:t>
            </a:r>
            <a:r>
              <a:rPr lang="en-US" sz="1900" dirty="0" smtClean="0">
                <a:latin typeface="Arial" charset="0"/>
              </a:rPr>
              <a:t> &amp; Android environment)</a:t>
            </a:r>
          </a:p>
        </p:txBody>
      </p:sp>
      <p:graphicFrame>
        <p:nvGraphicFramePr>
          <p:cNvPr id="4403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431800" y="2243138"/>
          <a:ext cx="2809875" cy="647700"/>
        </p:xfrm>
        <a:graphic>
          <a:graphicData uri="http://schemas.openxmlformats.org/presentationml/2006/ole">
            <p:oleObj spid="_x0000_s53250" name="Clip" r:id="rId3" imgW="5759280" imgH="3222360" progId="">
              <p:embed/>
            </p:oleObj>
          </a:graphicData>
        </a:graphic>
      </p:graphicFrame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285875" y="2387600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solidFill>
                  <a:schemeClr val="tx1"/>
                </a:solidFill>
              </a:rPr>
              <a:t>Internet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41313" y="2947988"/>
            <a:ext cx="792162" cy="936625"/>
            <a:chOff x="4921" y="1933"/>
            <a:chExt cx="499" cy="590"/>
          </a:xfrm>
        </p:grpSpPr>
        <p:sp>
          <p:nvSpPr>
            <p:cNvPr id="44039" name="AutoShape 7"/>
            <p:cNvSpPr>
              <a:spLocks noChangeArrowheads="1"/>
            </p:cNvSpPr>
            <p:nvPr/>
          </p:nvSpPr>
          <p:spPr bwMode="auto">
            <a:xfrm>
              <a:off x="4967" y="2115"/>
              <a:ext cx="227" cy="136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>
                <a:solidFill>
                  <a:schemeClr val="tx1"/>
                </a:solidFill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5239" y="2097"/>
              <a:ext cx="136" cy="290"/>
              <a:chOff x="4120" y="2308"/>
              <a:chExt cx="305" cy="415"/>
            </a:xfrm>
          </p:grpSpPr>
          <p:sp>
            <p:nvSpPr>
              <p:cNvPr id="44041" name="Freeform 9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2" name="Rectangle 10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3" name="Oval 11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045" name="Line 13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6" name="Line 14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7" name="Line 15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8" name="Line 16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049" name="Freeform 17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0" name="Oval 18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51" name="Oval 19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52" name="Rectangle 20"/>
            <p:cNvSpPr>
              <a:spLocks noChangeArrowheads="1"/>
            </p:cNvSpPr>
            <p:nvPr/>
          </p:nvSpPr>
          <p:spPr bwMode="auto">
            <a:xfrm>
              <a:off x="4921" y="1933"/>
              <a:ext cx="499" cy="59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>
                  <a:solidFill>
                    <a:schemeClr val="tx1"/>
                  </a:solidFill>
                </a:rPr>
                <a:t>ISP</a:t>
              </a:r>
              <a:endParaRPr lang="en-US" sz="1600">
                <a:solidFill>
                  <a:schemeClr val="tx1"/>
                </a:solidFill>
              </a:endParaRPr>
            </a:p>
          </p:txBody>
        </p:sp>
        <p:pic>
          <p:nvPicPr>
            <p:cNvPr id="44053" name="Picture 21" descr="pcs_TECHNOL_4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967" y="2273"/>
              <a:ext cx="218" cy="227"/>
            </a:xfrm>
            <a:prstGeom prst="rect">
              <a:avLst/>
            </a:prstGeom>
            <a:noFill/>
          </p:spPr>
        </p:pic>
      </p:grpSp>
      <p:pic>
        <p:nvPicPr>
          <p:cNvPr id="44054" name="Picture 22" descr="pcs_TECHNOL_47"/>
          <p:cNvPicPr>
            <a:picLocks noChangeAspect="1" noChangeArrowheads="1"/>
          </p:cNvPicPr>
          <p:nvPr/>
        </p:nvPicPr>
        <p:blipFill>
          <a:blip r:embed="rId4">
            <a:lum bright="28000" contrast="-16000"/>
          </a:blip>
          <a:srcRect/>
          <a:stretch>
            <a:fillRect/>
          </a:stretch>
        </p:blipFill>
        <p:spPr bwMode="auto">
          <a:xfrm>
            <a:off x="971550" y="4681538"/>
            <a:ext cx="371475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23"/>
          <p:cNvGrpSpPr>
            <a:grpSpLocks noChangeAspect="1"/>
          </p:cNvGrpSpPr>
          <p:nvPr/>
        </p:nvGrpSpPr>
        <p:grpSpPr bwMode="auto">
          <a:xfrm flipH="1">
            <a:off x="1042988" y="4249738"/>
            <a:ext cx="661987" cy="796925"/>
            <a:chOff x="5" y="2480"/>
            <a:chExt cx="237" cy="430"/>
          </a:xfrm>
        </p:grpSpPr>
        <p:grpSp>
          <p:nvGrpSpPr>
            <p:cNvPr id="6" name="Group 2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7" name="Group 2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8" name="Group 2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44059" name="Line 2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060" name="Line 2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061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062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063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064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065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4066" name="Line 3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7" name="Line 3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8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9" name="Line 3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0" name="Line 3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1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2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4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44074" name="Line 4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5" name="Line 4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6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7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8" name="Line 4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079" name="Oval 4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080" name="Arc 4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1" name="Arc 4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82" name="Arc 5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83" name="Rectangle 51"/>
          <p:cNvSpPr>
            <a:spLocks noChangeArrowheads="1"/>
          </p:cNvSpPr>
          <p:nvPr/>
        </p:nvSpPr>
        <p:spPr bwMode="auto">
          <a:xfrm>
            <a:off x="701675" y="4033838"/>
            <a:ext cx="1125538" cy="1081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</a:pPr>
            <a:r>
              <a:rPr lang="de-DE" sz="1600" b="1">
                <a:solidFill>
                  <a:schemeClr val="tx1"/>
                </a:solidFill>
                <a:latin typeface="Arial Narrow" pitchFamily="34" charset="0"/>
              </a:rPr>
              <a:t>Radio Access</a:t>
            </a:r>
            <a:endParaRPr lang="en-US" sz="1600" b="1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4084" name="AutoShape 52"/>
          <p:cNvSpPr>
            <a:spLocks noChangeArrowheads="1"/>
          </p:cNvSpPr>
          <p:nvPr/>
        </p:nvSpPr>
        <p:spPr bwMode="auto">
          <a:xfrm>
            <a:off x="250825" y="5445125"/>
            <a:ext cx="1079500" cy="1008063"/>
          </a:xfrm>
          <a:prstGeom prst="flowChartAlternateProcess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pic>
        <p:nvPicPr>
          <p:cNvPr id="44085" name="Picture 53" descr="x_big_image2"/>
          <p:cNvPicPr>
            <a:picLocks noChangeAspect="1" noChangeArrowheads="1"/>
          </p:cNvPicPr>
          <p:nvPr/>
        </p:nvPicPr>
        <p:blipFill>
          <a:blip r:embed="rId5">
            <a:lum bright="10000" contrast="40000"/>
          </a:blip>
          <a:srcRect/>
          <a:stretch>
            <a:fillRect/>
          </a:stretch>
        </p:blipFill>
        <p:spPr bwMode="auto">
          <a:xfrm>
            <a:off x="395288" y="5581650"/>
            <a:ext cx="68262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86" name="Text Box 54"/>
          <p:cNvSpPr txBox="1">
            <a:spLocks noChangeArrowheads="1"/>
          </p:cNvSpPr>
          <p:nvPr/>
        </p:nvSpPr>
        <p:spPr bwMode="auto">
          <a:xfrm>
            <a:off x="250825" y="6148388"/>
            <a:ext cx="969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</a:pPr>
            <a:r>
              <a:rPr lang="de-DE" sz="1600">
                <a:solidFill>
                  <a:schemeClr val="tx1"/>
                </a:solidFill>
              </a:rPr>
              <a:t>Subscriber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44087" name="AutoShape 55"/>
          <p:cNvSpPr>
            <a:spLocks noChangeArrowheads="1"/>
          </p:cNvSpPr>
          <p:nvPr/>
        </p:nvSpPr>
        <p:spPr bwMode="auto">
          <a:xfrm>
            <a:off x="1474788" y="5445125"/>
            <a:ext cx="1079500" cy="1008063"/>
          </a:xfrm>
          <a:prstGeom prst="flowChartAlternateProcess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pic>
        <p:nvPicPr>
          <p:cNvPr id="44088" name="Picture 56" descr="x_big_image2"/>
          <p:cNvPicPr>
            <a:picLocks noChangeAspect="1" noChangeArrowheads="1"/>
          </p:cNvPicPr>
          <p:nvPr/>
        </p:nvPicPr>
        <p:blipFill>
          <a:blip r:embed="rId5">
            <a:lum bright="10000" contrast="40000"/>
          </a:blip>
          <a:srcRect/>
          <a:stretch>
            <a:fillRect/>
          </a:stretch>
        </p:blipFill>
        <p:spPr bwMode="auto">
          <a:xfrm>
            <a:off x="1619250" y="5581650"/>
            <a:ext cx="68262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89" name="Text Box 57"/>
          <p:cNvSpPr txBox="1">
            <a:spLocks noChangeArrowheads="1"/>
          </p:cNvSpPr>
          <p:nvPr/>
        </p:nvSpPr>
        <p:spPr bwMode="auto">
          <a:xfrm>
            <a:off x="1474788" y="6148388"/>
            <a:ext cx="969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</a:pPr>
            <a:r>
              <a:rPr lang="de-DE" sz="1600">
                <a:solidFill>
                  <a:schemeClr val="tx1"/>
                </a:solidFill>
              </a:rPr>
              <a:t>Subscriber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44090" name="AutoShape 58"/>
          <p:cNvSpPr>
            <a:spLocks noChangeArrowheads="1"/>
          </p:cNvSpPr>
          <p:nvPr/>
        </p:nvSpPr>
        <p:spPr bwMode="auto">
          <a:xfrm>
            <a:off x="2698750" y="5445125"/>
            <a:ext cx="1079500" cy="1008063"/>
          </a:xfrm>
          <a:prstGeom prst="flowChartAlternateProcess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/>
          </a:p>
        </p:txBody>
      </p:sp>
      <p:pic>
        <p:nvPicPr>
          <p:cNvPr id="44091" name="Picture 59" descr="x_big_image2"/>
          <p:cNvPicPr>
            <a:picLocks noChangeAspect="1" noChangeArrowheads="1"/>
          </p:cNvPicPr>
          <p:nvPr/>
        </p:nvPicPr>
        <p:blipFill>
          <a:blip r:embed="rId5">
            <a:lum bright="10000" contrast="40000"/>
          </a:blip>
          <a:srcRect/>
          <a:stretch>
            <a:fillRect/>
          </a:stretch>
        </p:blipFill>
        <p:spPr bwMode="auto">
          <a:xfrm>
            <a:off x="2843213" y="5581650"/>
            <a:ext cx="682625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92" name="Text Box 60"/>
          <p:cNvSpPr txBox="1">
            <a:spLocks noChangeArrowheads="1"/>
          </p:cNvSpPr>
          <p:nvPr/>
        </p:nvSpPr>
        <p:spPr bwMode="auto">
          <a:xfrm>
            <a:off x="2698750" y="6148388"/>
            <a:ext cx="969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</a:pPr>
            <a:r>
              <a:rPr lang="de-DE" sz="1600">
                <a:solidFill>
                  <a:schemeClr val="tx1"/>
                </a:solidFill>
              </a:rPr>
              <a:t>Subscriber</a:t>
            </a:r>
            <a:endParaRPr lang="en-US" sz="1600">
              <a:solidFill>
                <a:schemeClr val="tx1"/>
              </a:solidFill>
            </a:endParaRPr>
          </a:p>
        </p:txBody>
      </p:sp>
      <p:pic>
        <p:nvPicPr>
          <p:cNvPr id="44093" name="Picture 61" descr="pcs_TECHNOL_47"/>
          <p:cNvPicPr>
            <a:picLocks noChangeAspect="1" noChangeArrowheads="1"/>
          </p:cNvPicPr>
          <p:nvPr/>
        </p:nvPicPr>
        <p:blipFill>
          <a:blip r:embed="rId4">
            <a:lum bright="28000" contrast="-16000"/>
          </a:blip>
          <a:srcRect/>
          <a:stretch>
            <a:fillRect/>
          </a:stretch>
        </p:blipFill>
        <p:spPr bwMode="auto">
          <a:xfrm>
            <a:off x="2339975" y="4681538"/>
            <a:ext cx="373063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62"/>
          <p:cNvGrpSpPr>
            <a:grpSpLocks noChangeAspect="1"/>
          </p:cNvGrpSpPr>
          <p:nvPr/>
        </p:nvGrpSpPr>
        <p:grpSpPr bwMode="auto">
          <a:xfrm flipH="1">
            <a:off x="2411413" y="4249738"/>
            <a:ext cx="663575" cy="796925"/>
            <a:chOff x="5" y="2480"/>
            <a:chExt cx="237" cy="430"/>
          </a:xfrm>
        </p:grpSpPr>
        <p:grpSp>
          <p:nvGrpSpPr>
            <p:cNvPr id="11" name="Group 63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2" name="Group 64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3" name="Group 65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44098" name="Line 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099" name="Line 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00" name="Line 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01" name="Line 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02" name="Line 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03" name="Line 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04" name="Line 7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4105" name="Line 7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06" name="Line 74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07" name="Line 7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08" name="Line 7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09" name="Line 77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0" name="Line 7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1" name="Line 79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80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44113" name="Line 8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4" name="Line 82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5" name="Line 8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6" name="Line 84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7" name="Line 85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118" name="Oval 86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119" name="Arc 87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20" name="Arc 88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21" name="Arc 89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122" name="Rectangle 90"/>
          <p:cNvSpPr>
            <a:spLocks noChangeArrowheads="1"/>
          </p:cNvSpPr>
          <p:nvPr/>
        </p:nvSpPr>
        <p:spPr bwMode="auto">
          <a:xfrm>
            <a:off x="2232025" y="4033838"/>
            <a:ext cx="1125538" cy="1081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</a:pPr>
            <a:r>
              <a:rPr lang="de-DE" sz="1600" b="1">
                <a:solidFill>
                  <a:schemeClr val="tx1"/>
                </a:solidFill>
                <a:latin typeface="Arial Narrow" pitchFamily="34" charset="0"/>
              </a:rPr>
              <a:t>Radio Access</a:t>
            </a:r>
            <a:endParaRPr lang="en-US" sz="1600" b="1">
              <a:solidFill>
                <a:schemeClr val="tx1"/>
              </a:solidFill>
              <a:latin typeface="Arial Narrow" pitchFamily="34" charset="0"/>
            </a:endParaRPr>
          </a:p>
        </p:txBody>
      </p:sp>
      <p:grpSp>
        <p:nvGrpSpPr>
          <p:cNvPr id="15" name="Group 91"/>
          <p:cNvGrpSpPr>
            <a:grpSpLocks/>
          </p:cNvGrpSpPr>
          <p:nvPr/>
        </p:nvGrpSpPr>
        <p:grpSpPr bwMode="auto">
          <a:xfrm>
            <a:off x="1349375" y="2947988"/>
            <a:ext cx="792163" cy="936625"/>
            <a:chOff x="4921" y="1933"/>
            <a:chExt cx="499" cy="590"/>
          </a:xfrm>
        </p:grpSpPr>
        <p:sp>
          <p:nvSpPr>
            <p:cNvPr id="44124" name="AutoShape 92"/>
            <p:cNvSpPr>
              <a:spLocks noChangeArrowheads="1"/>
            </p:cNvSpPr>
            <p:nvPr/>
          </p:nvSpPr>
          <p:spPr bwMode="auto">
            <a:xfrm>
              <a:off x="4967" y="2115"/>
              <a:ext cx="227" cy="136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>
                <a:solidFill>
                  <a:schemeClr val="tx1"/>
                </a:solidFill>
              </a:endParaRPr>
            </a:p>
          </p:txBody>
        </p:sp>
        <p:grpSp>
          <p:nvGrpSpPr>
            <p:cNvPr id="16" name="Group 93"/>
            <p:cNvGrpSpPr>
              <a:grpSpLocks/>
            </p:cNvGrpSpPr>
            <p:nvPr/>
          </p:nvGrpSpPr>
          <p:grpSpPr bwMode="auto">
            <a:xfrm>
              <a:off x="5239" y="2097"/>
              <a:ext cx="136" cy="290"/>
              <a:chOff x="4120" y="2308"/>
              <a:chExt cx="305" cy="415"/>
            </a:xfrm>
          </p:grpSpPr>
          <p:sp>
            <p:nvSpPr>
              <p:cNvPr id="44126" name="Freeform 94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7" name="Rectangle 95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8" name="Oval 96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" name="Group 97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130" name="Line 98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31" name="Line 99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32" name="Line 100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33" name="Line 101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134" name="Freeform 102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5" name="Oval 103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6" name="Oval 104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137" name="Rectangle 105"/>
            <p:cNvSpPr>
              <a:spLocks noChangeArrowheads="1"/>
            </p:cNvSpPr>
            <p:nvPr/>
          </p:nvSpPr>
          <p:spPr bwMode="auto">
            <a:xfrm>
              <a:off x="4921" y="1933"/>
              <a:ext cx="499" cy="59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>
                  <a:solidFill>
                    <a:schemeClr val="tx1"/>
                  </a:solidFill>
                </a:rPr>
                <a:t>ISP</a:t>
              </a:r>
              <a:endParaRPr lang="en-US" sz="1600">
                <a:solidFill>
                  <a:schemeClr val="tx1"/>
                </a:solidFill>
              </a:endParaRPr>
            </a:p>
          </p:txBody>
        </p:sp>
        <p:pic>
          <p:nvPicPr>
            <p:cNvPr id="44138" name="Picture 106" descr="pcs_TECHNOL_4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967" y="2273"/>
              <a:ext cx="218" cy="227"/>
            </a:xfrm>
            <a:prstGeom prst="rect">
              <a:avLst/>
            </a:prstGeom>
            <a:noFill/>
          </p:spPr>
        </p:pic>
      </p:grpSp>
      <p:grpSp>
        <p:nvGrpSpPr>
          <p:cNvPr id="18" name="Group 107"/>
          <p:cNvGrpSpPr>
            <a:grpSpLocks/>
          </p:cNvGrpSpPr>
          <p:nvPr/>
        </p:nvGrpSpPr>
        <p:grpSpPr bwMode="auto">
          <a:xfrm>
            <a:off x="2320925" y="2947988"/>
            <a:ext cx="792163" cy="936625"/>
            <a:chOff x="4921" y="1933"/>
            <a:chExt cx="499" cy="590"/>
          </a:xfrm>
        </p:grpSpPr>
        <p:sp>
          <p:nvSpPr>
            <p:cNvPr id="44140" name="AutoShape 108"/>
            <p:cNvSpPr>
              <a:spLocks noChangeArrowheads="1"/>
            </p:cNvSpPr>
            <p:nvPr/>
          </p:nvSpPr>
          <p:spPr bwMode="auto">
            <a:xfrm>
              <a:off x="4967" y="2115"/>
              <a:ext cx="227" cy="136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>
                <a:solidFill>
                  <a:schemeClr val="tx1"/>
                </a:solidFill>
              </a:endParaRPr>
            </a:p>
          </p:txBody>
        </p:sp>
        <p:grpSp>
          <p:nvGrpSpPr>
            <p:cNvPr id="19" name="Group 109"/>
            <p:cNvGrpSpPr>
              <a:grpSpLocks/>
            </p:cNvGrpSpPr>
            <p:nvPr/>
          </p:nvGrpSpPr>
          <p:grpSpPr bwMode="auto">
            <a:xfrm>
              <a:off x="5239" y="2097"/>
              <a:ext cx="136" cy="290"/>
              <a:chOff x="4120" y="2308"/>
              <a:chExt cx="305" cy="415"/>
            </a:xfrm>
          </p:grpSpPr>
          <p:sp>
            <p:nvSpPr>
              <p:cNvPr id="44142" name="Freeform 110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3" name="Rectangle 111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4" name="Oval 112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113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146" name="Line 114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7" name="Line 115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8" name="Line 116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49" name="Line 117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150" name="Freeform 118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1" name="Oval 119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52" name="Oval 120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153" name="Rectangle 121"/>
            <p:cNvSpPr>
              <a:spLocks noChangeArrowheads="1"/>
            </p:cNvSpPr>
            <p:nvPr/>
          </p:nvSpPr>
          <p:spPr bwMode="auto">
            <a:xfrm>
              <a:off x="4921" y="1933"/>
              <a:ext cx="499" cy="59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>
                  <a:solidFill>
                    <a:schemeClr val="tx1"/>
                  </a:solidFill>
                </a:rPr>
                <a:t>ISP</a:t>
              </a:r>
              <a:endParaRPr lang="en-US" sz="1600">
                <a:solidFill>
                  <a:schemeClr val="tx1"/>
                </a:solidFill>
              </a:endParaRPr>
            </a:p>
          </p:txBody>
        </p:sp>
        <p:pic>
          <p:nvPicPr>
            <p:cNvPr id="44154" name="Picture 122" descr="pcs_TECHNOL_4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967" y="2273"/>
              <a:ext cx="218" cy="227"/>
            </a:xfrm>
            <a:prstGeom prst="rect">
              <a:avLst/>
            </a:prstGeom>
            <a:noFill/>
          </p:spPr>
        </p:pic>
      </p:grpSp>
      <p:grpSp>
        <p:nvGrpSpPr>
          <p:cNvPr id="21" name="Group 123"/>
          <p:cNvGrpSpPr>
            <a:grpSpLocks/>
          </p:cNvGrpSpPr>
          <p:nvPr/>
        </p:nvGrpSpPr>
        <p:grpSpPr bwMode="auto">
          <a:xfrm>
            <a:off x="2627313" y="1277938"/>
            <a:ext cx="720725" cy="935037"/>
            <a:chOff x="3878" y="618"/>
            <a:chExt cx="454" cy="589"/>
          </a:xfrm>
        </p:grpSpPr>
        <p:sp>
          <p:nvSpPr>
            <p:cNvPr id="44156" name="Rectangle 124"/>
            <p:cNvSpPr>
              <a:spLocks noChangeArrowheads="1"/>
            </p:cNvSpPr>
            <p:nvPr/>
          </p:nvSpPr>
          <p:spPr bwMode="auto">
            <a:xfrm>
              <a:off x="3878" y="618"/>
              <a:ext cx="454" cy="5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>
                  <a:solidFill>
                    <a:schemeClr val="tx1"/>
                  </a:solidFill>
                </a:rPr>
                <a:t>ASP</a:t>
              </a:r>
              <a:endParaRPr lang="en-US" sz="1600">
                <a:solidFill>
                  <a:schemeClr val="tx1"/>
                </a:solidFill>
              </a:endParaRPr>
            </a:p>
          </p:txBody>
        </p:sp>
        <p:grpSp>
          <p:nvGrpSpPr>
            <p:cNvPr id="22" name="Group 125"/>
            <p:cNvGrpSpPr>
              <a:grpSpLocks/>
            </p:cNvGrpSpPr>
            <p:nvPr/>
          </p:nvGrpSpPr>
          <p:grpSpPr bwMode="auto">
            <a:xfrm>
              <a:off x="3923" y="799"/>
              <a:ext cx="170" cy="290"/>
              <a:chOff x="4120" y="2308"/>
              <a:chExt cx="305" cy="415"/>
            </a:xfrm>
          </p:grpSpPr>
          <p:sp>
            <p:nvSpPr>
              <p:cNvPr id="44158" name="Freeform 126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9" name="Rectangle 127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0" name="Oval 128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" name="Group 129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162" name="Line 130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63" name="Line 131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64" name="Line 132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65" name="Line 133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166" name="Freeform 134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7" name="Oval 135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68" name="Oval 136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" name="Group 137"/>
            <p:cNvGrpSpPr>
              <a:grpSpLocks/>
            </p:cNvGrpSpPr>
            <p:nvPr/>
          </p:nvGrpSpPr>
          <p:grpSpPr bwMode="auto">
            <a:xfrm>
              <a:off x="4014" y="845"/>
              <a:ext cx="170" cy="290"/>
              <a:chOff x="4120" y="2308"/>
              <a:chExt cx="305" cy="415"/>
            </a:xfrm>
          </p:grpSpPr>
          <p:sp>
            <p:nvSpPr>
              <p:cNvPr id="44170" name="Freeform 138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1" name="Rectangle 139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2" name="Oval 140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5" name="Group 141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174" name="Line 142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75" name="Line 143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76" name="Line 144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77" name="Line 145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178" name="Freeform 146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9" name="Oval 147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80" name="Oval 148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" name="Group 149"/>
            <p:cNvGrpSpPr>
              <a:grpSpLocks/>
            </p:cNvGrpSpPr>
            <p:nvPr/>
          </p:nvGrpSpPr>
          <p:grpSpPr bwMode="auto">
            <a:xfrm>
              <a:off x="4104" y="890"/>
              <a:ext cx="170" cy="290"/>
              <a:chOff x="4120" y="2308"/>
              <a:chExt cx="305" cy="415"/>
            </a:xfrm>
          </p:grpSpPr>
          <p:sp>
            <p:nvSpPr>
              <p:cNvPr id="44182" name="Freeform 150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3" name="Rectangle 151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4" name="Oval 152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7" name="Group 153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186" name="Line 154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87" name="Line 155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88" name="Line 156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89" name="Line 157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190" name="Freeform 158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1" name="Oval 159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92" name="Oval 160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8" name="Group 161"/>
          <p:cNvGrpSpPr>
            <a:grpSpLocks/>
          </p:cNvGrpSpPr>
          <p:nvPr/>
        </p:nvGrpSpPr>
        <p:grpSpPr bwMode="auto">
          <a:xfrm>
            <a:off x="1835150" y="1277938"/>
            <a:ext cx="720725" cy="935037"/>
            <a:chOff x="3878" y="618"/>
            <a:chExt cx="454" cy="589"/>
          </a:xfrm>
        </p:grpSpPr>
        <p:sp>
          <p:nvSpPr>
            <p:cNvPr id="44194" name="Rectangle 162"/>
            <p:cNvSpPr>
              <a:spLocks noChangeArrowheads="1"/>
            </p:cNvSpPr>
            <p:nvPr/>
          </p:nvSpPr>
          <p:spPr bwMode="auto">
            <a:xfrm>
              <a:off x="3878" y="618"/>
              <a:ext cx="454" cy="5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>
                  <a:solidFill>
                    <a:schemeClr val="tx1"/>
                  </a:solidFill>
                </a:rPr>
                <a:t>ASP</a:t>
              </a:r>
              <a:endParaRPr lang="en-US" sz="1600">
                <a:solidFill>
                  <a:schemeClr val="tx1"/>
                </a:solidFill>
              </a:endParaRPr>
            </a:p>
          </p:txBody>
        </p:sp>
        <p:grpSp>
          <p:nvGrpSpPr>
            <p:cNvPr id="29" name="Group 163"/>
            <p:cNvGrpSpPr>
              <a:grpSpLocks/>
            </p:cNvGrpSpPr>
            <p:nvPr/>
          </p:nvGrpSpPr>
          <p:grpSpPr bwMode="auto">
            <a:xfrm>
              <a:off x="3923" y="799"/>
              <a:ext cx="170" cy="290"/>
              <a:chOff x="4120" y="2308"/>
              <a:chExt cx="305" cy="415"/>
            </a:xfrm>
          </p:grpSpPr>
          <p:sp>
            <p:nvSpPr>
              <p:cNvPr id="44196" name="Freeform 164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7" name="Rectangle 165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8" name="Oval 166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0" name="Group 167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200" name="Line 168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01" name="Line 169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02" name="Line 170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03" name="Line 171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04" name="Freeform 172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5" name="Oval 173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06" name="Oval 174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" name="Group 175"/>
            <p:cNvGrpSpPr>
              <a:grpSpLocks/>
            </p:cNvGrpSpPr>
            <p:nvPr/>
          </p:nvGrpSpPr>
          <p:grpSpPr bwMode="auto">
            <a:xfrm>
              <a:off x="4014" y="845"/>
              <a:ext cx="170" cy="290"/>
              <a:chOff x="4120" y="2308"/>
              <a:chExt cx="305" cy="415"/>
            </a:xfrm>
          </p:grpSpPr>
          <p:sp>
            <p:nvSpPr>
              <p:cNvPr id="44208" name="Freeform 176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9" name="Rectangle 177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0" name="Oval 178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161" name="Group 179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212" name="Line 180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13" name="Line 181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14" name="Line 182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15" name="Line 183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16" name="Freeform 184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7" name="Oval 185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18" name="Oval 186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169" name="Group 187"/>
            <p:cNvGrpSpPr>
              <a:grpSpLocks/>
            </p:cNvGrpSpPr>
            <p:nvPr/>
          </p:nvGrpSpPr>
          <p:grpSpPr bwMode="auto">
            <a:xfrm>
              <a:off x="4104" y="890"/>
              <a:ext cx="170" cy="290"/>
              <a:chOff x="4120" y="2308"/>
              <a:chExt cx="305" cy="415"/>
            </a:xfrm>
          </p:grpSpPr>
          <p:sp>
            <p:nvSpPr>
              <p:cNvPr id="44220" name="Freeform 188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1" name="Rectangle 189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2" name="Oval 190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173" name="Group 191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224" name="Line 192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25" name="Line 193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26" name="Line 194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27" name="Line 195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28" name="Freeform 196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9" name="Oval 197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30" name="Oval 198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4181" name="Group 199"/>
          <p:cNvGrpSpPr>
            <a:grpSpLocks/>
          </p:cNvGrpSpPr>
          <p:nvPr/>
        </p:nvGrpSpPr>
        <p:grpSpPr bwMode="auto">
          <a:xfrm>
            <a:off x="1042988" y="1277938"/>
            <a:ext cx="720725" cy="935037"/>
            <a:chOff x="3878" y="618"/>
            <a:chExt cx="454" cy="589"/>
          </a:xfrm>
        </p:grpSpPr>
        <p:sp>
          <p:nvSpPr>
            <p:cNvPr id="44232" name="Rectangle 200"/>
            <p:cNvSpPr>
              <a:spLocks noChangeArrowheads="1"/>
            </p:cNvSpPr>
            <p:nvPr/>
          </p:nvSpPr>
          <p:spPr bwMode="auto">
            <a:xfrm>
              <a:off x="3878" y="618"/>
              <a:ext cx="454" cy="5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 dirty="0">
                  <a:solidFill>
                    <a:schemeClr val="tx1"/>
                  </a:solidFill>
                </a:rPr>
                <a:t>ASP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grpSp>
          <p:nvGrpSpPr>
            <p:cNvPr id="44185" name="Group 201"/>
            <p:cNvGrpSpPr>
              <a:grpSpLocks/>
            </p:cNvGrpSpPr>
            <p:nvPr/>
          </p:nvGrpSpPr>
          <p:grpSpPr bwMode="auto">
            <a:xfrm>
              <a:off x="3923" y="799"/>
              <a:ext cx="170" cy="290"/>
              <a:chOff x="4120" y="2308"/>
              <a:chExt cx="305" cy="415"/>
            </a:xfrm>
          </p:grpSpPr>
          <p:sp>
            <p:nvSpPr>
              <p:cNvPr id="44234" name="Freeform 202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35" name="Rectangle 203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36" name="Oval 204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193" name="Group 205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238" name="Line 206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39" name="Line 207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40" name="Line 208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41" name="Line 209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42" name="Freeform 210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43" name="Oval 211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44" name="Oval 212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195" name="Group 213"/>
            <p:cNvGrpSpPr>
              <a:grpSpLocks/>
            </p:cNvGrpSpPr>
            <p:nvPr/>
          </p:nvGrpSpPr>
          <p:grpSpPr bwMode="auto">
            <a:xfrm>
              <a:off x="4014" y="845"/>
              <a:ext cx="170" cy="290"/>
              <a:chOff x="4120" y="2308"/>
              <a:chExt cx="305" cy="415"/>
            </a:xfrm>
          </p:grpSpPr>
          <p:sp>
            <p:nvSpPr>
              <p:cNvPr id="44246" name="Freeform 214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47" name="Rectangle 215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48" name="Oval 216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199" name="Group 217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250" name="Line 218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51" name="Line 219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52" name="Line 220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53" name="Line 221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54" name="Freeform 222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5" name="Oval 223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56" name="Oval 224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207" name="Group 225"/>
            <p:cNvGrpSpPr>
              <a:grpSpLocks/>
            </p:cNvGrpSpPr>
            <p:nvPr/>
          </p:nvGrpSpPr>
          <p:grpSpPr bwMode="auto">
            <a:xfrm>
              <a:off x="4104" y="890"/>
              <a:ext cx="170" cy="290"/>
              <a:chOff x="4120" y="2308"/>
              <a:chExt cx="305" cy="415"/>
            </a:xfrm>
          </p:grpSpPr>
          <p:sp>
            <p:nvSpPr>
              <p:cNvPr id="44258" name="Freeform 226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9" name="Rectangle 227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60" name="Oval 228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211" name="Group 229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262" name="Line 230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63" name="Line 231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64" name="Line 232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65" name="Line 233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66" name="Freeform 234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67" name="Oval 235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68" name="Oval 236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4219" name="Group 237"/>
          <p:cNvGrpSpPr>
            <a:grpSpLocks/>
          </p:cNvGrpSpPr>
          <p:nvPr/>
        </p:nvGrpSpPr>
        <p:grpSpPr bwMode="auto">
          <a:xfrm>
            <a:off x="250825" y="1277938"/>
            <a:ext cx="720725" cy="935037"/>
            <a:chOff x="3878" y="618"/>
            <a:chExt cx="454" cy="589"/>
          </a:xfrm>
        </p:grpSpPr>
        <p:sp>
          <p:nvSpPr>
            <p:cNvPr id="44270" name="Rectangle 238"/>
            <p:cNvSpPr>
              <a:spLocks noChangeArrowheads="1"/>
            </p:cNvSpPr>
            <p:nvPr/>
          </p:nvSpPr>
          <p:spPr bwMode="auto">
            <a:xfrm>
              <a:off x="3878" y="618"/>
              <a:ext cx="454" cy="58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r>
                <a:rPr lang="de-DE" sz="1600">
                  <a:solidFill>
                    <a:schemeClr val="tx1"/>
                  </a:solidFill>
                </a:rPr>
                <a:t>ASP</a:t>
              </a:r>
              <a:endParaRPr lang="en-US" sz="1600">
                <a:solidFill>
                  <a:schemeClr val="tx1"/>
                </a:solidFill>
              </a:endParaRPr>
            </a:p>
          </p:txBody>
        </p:sp>
        <p:grpSp>
          <p:nvGrpSpPr>
            <p:cNvPr id="44223" name="Group 239"/>
            <p:cNvGrpSpPr>
              <a:grpSpLocks/>
            </p:cNvGrpSpPr>
            <p:nvPr/>
          </p:nvGrpSpPr>
          <p:grpSpPr bwMode="auto">
            <a:xfrm>
              <a:off x="3923" y="799"/>
              <a:ext cx="170" cy="290"/>
              <a:chOff x="4120" y="2308"/>
              <a:chExt cx="305" cy="415"/>
            </a:xfrm>
          </p:grpSpPr>
          <p:sp>
            <p:nvSpPr>
              <p:cNvPr id="44272" name="Freeform 240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73" name="Rectangle 241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74" name="Oval 242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231" name="Group 243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276" name="Line 244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77" name="Line 245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78" name="Line 246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79" name="Line 247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80" name="Freeform 248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81" name="Oval 249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82" name="Oval 250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233" name="Group 251"/>
            <p:cNvGrpSpPr>
              <a:grpSpLocks/>
            </p:cNvGrpSpPr>
            <p:nvPr/>
          </p:nvGrpSpPr>
          <p:grpSpPr bwMode="auto">
            <a:xfrm>
              <a:off x="4014" y="845"/>
              <a:ext cx="170" cy="290"/>
              <a:chOff x="4120" y="2308"/>
              <a:chExt cx="305" cy="415"/>
            </a:xfrm>
          </p:grpSpPr>
          <p:sp>
            <p:nvSpPr>
              <p:cNvPr id="44284" name="Freeform 252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85" name="Rectangle 253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86" name="Oval 254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237" name="Group 255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288" name="Line 256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89" name="Line 257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90" name="Line 258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291" name="Line 259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92" name="Freeform 260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93" name="Oval 261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294" name="Oval 262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245" name="Group 263"/>
            <p:cNvGrpSpPr>
              <a:grpSpLocks/>
            </p:cNvGrpSpPr>
            <p:nvPr/>
          </p:nvGrpSpPr>
          <p:grpSpPr bwMode="auto">
            <a:xfrm>
              <a:off x="4104" y="890"/>
              <a:ext cx="170" cy="290"/>
              <a:chOff x="4120" y="2308"/>
              <a:chExt cx="305" cy="415"/>
            </a:xfrm>
          </p:grpSpPr>
          <p:sp>
            <p:nvSpPr>
              <p:cNvPr id="44296" name="Freeform 264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97" name="Rectangle 265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98" name="Oval 266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249" name="Group 267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44300" name="Line 268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301" name="Line 269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302" name="Line 270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303" name="Line 271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304" name="Freeform 272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05" name="Oval 273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306" name="Oval 274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4307" name="Text Box 275"/>
          <p:cNvSpPr txBox="1">
            <a:spLocks noChangeArrowheads="1"/>
          </p:cNvSpPr>
          <p:nvPr/>
        </p:nvSpPr>
        <p:spPr bwMode="auto">
          <a:xfrm>
            <a:off x="954088" y="5168900"/>
            <a:ext cx="2036762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 b="1" i="1">
                <a:solidFill>
                  <a:schemeClr val="tx1"/>
                </a:solidFill>
              </a:rPr>
              <a:t>Traffic growth: ~70%/y</a:t>
            </a:r>
          </a:p>
        </p:txBody>
      </p:sp>
      <p:sp>
        <p:nvSpPr>
          <p:cNvPr id="44308" name="Text Box 276"/>
          <p:cNvSpPr txBox="1">
            <a:spLocks noChangeArrowheads="1"/>
          </p:cNvSpPr>
          <p:nvPr/>
        </p:nvSpPr>
        <p:spPr bwMode="auto">
          <a:xfrm>
            <a:off x="3373438" y="1565275"/>
            <a:ext cx="16287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ç"/>
            </a:pPr>
            <a:r>
              <a:rPr lang="en-US" sz="1800" b="1">
                <a:solidFill>
                  <a:schemeClr val="tx1"/>
                </a:solidFill>
              </a:rPr>
              <a:t>Profit Center</a:t>
            </a:r>
          </a:p>
        </p:txBody>
      </p:sp>
      <p:sp>
        <p:nvSpPr>
          <p:cNvPr id="44309" name="Text Box 277"/>
          <p:cNvSpPr txBox="1">
            <a:spLocks noChangeArrowheads="1"/>
          </p:cNvSpPr>
          <p:nvPr/>
        </p:nvSpPr>
        <p:spPr bwMode="auto">
          <a:xfrm>
            <a:off x="3124200" y="3230563"/>
            <a:ext cx="162877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ç"/>
            </a:pPr>
            <a:r>
              <a:rPr lang="en-US" sz="1800" b="1">
                <a:solidFill>
                  <a:schemeClr val="tx1"/>
                </a:solidFill>
              </a:rPr>
              <a:t>Profit Center</a:t>
            </a:r>
          </a:p>
        </p:txBody>
      </p:sp>
      <p:sp>
        <p:nvSpPr>
          <p:cNvPr id="44310" name="Text Box 278"/>
          <p:cNvSpPr txBox="1">
            <a:spLocks noChangeArrowheads="1"/>
          </p:cNvSpPr>
          <p:nvPr/>
        </p:nvSpPr>
        <p:spPr bwMode="auto">
          <a:xfrm>
            <a:off x="3373438" y="4419600"/>
            <a:ext cx="1628775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ç"/>
            </a:pPr>
            <a:r>
              <a:rPr lang="en-US" sz="1800" b="1">
                <a:solidFill>
                  <a:schemeClr val="tx1"/>
                </a:solidFill>
              </a:rPr>
              <a:t>Profit Center</a:t>
            </a:r>
          </a:p>
        </p:txBody>
      </p:sp>
      <p:sp>
        <p:nvSpPr>
          <p:cNvPr id="44311" name="Text Box 279"/>
          <p:cNvSpPr txBox="1">
            <a:spLocks noChangeArrowheads="1"/>
          </p:cNvSpPr>
          <p:nvPr/>
        </p:nvSpPr>
        <p:spPr bwMode="auto">
          <a:xfrm>
            <a:off x="3810000" y="5484813"/>
            <a:ext cx="11430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Terminal is open and belongs to the customer</a:t>
            </a:r>
            <a:br>
              <a:rPr lang="en-US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</a:br>
            <a:r>
              <a:rPr lang="en-US">
                <a:solidFill>
                  <a:schemeClr val="tx1"/>
                </a:solidFill>
                <a:latin typeface="Arial Narrow" pitchFamily="34" charset="0"/>
                <a:sym typeface="Wingdings" pitchFamily="2" charset="2"/>
              </a:rPr>
              <a:t>(no subsidizing)</a:t>
            </a:r>
            <a:endParaRPr lang="en-US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Mobile Network Architectures</a:t>
            </a:r>
          </a:p>
        </p:txBody>
      </p:sp>
      <p:sp>
        <p:nvSpPr>
          <p:cNvPr id="61443" name="AutoShape 3"/>
          <p:cNvSpPr>
            <a:spLocks noChangeArrowheads="1"/>
          </p:cNvSpPr>
          <p:nvPr/>
        </p:nvSpPr>
        <p:spPr bwMode="auto">
          <a:xfrm>
            <a:off x="3606800" y="3879850"/>
            <a:ext cx="4637088" cy="83185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9525" algn="ctr">
            <a:noFill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r">
              <a:spcBef>
                <a:spcPct val="50000"/>
              </a:spcBef>
            </a:pPr>
            <a:r>
              <a:rPr lang="en-US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NAP 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573588" y="3917950"/>
            <a:ext cx="1892300" cy="7334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445" name="AutoShape 5"/>
          <p:cNvSpPr>
            <a:spLocks noChangeArrowheads="1"/>
          </p:cNvSpPr>
          <p:nvPr/>
        </p:nvSpPr>
        <p:spPr bwMode="auto">
          <a:xfrm>
            <a:off x="3606800" y="2797175"/>
            <a:ext cx="4637088" cy="8334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9525" algn="ctr">
            <a:noFill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r">
              <a:spcBef>
                <a:spcPct val="50000"/>
              </a:spcBef>
            </a:pPr>
            <a:r>
              <a:rPr lang="en-US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NSP </a:t>
            </a:r>
          </a:p>
        </p:txBody>
      </p:sp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3606800" y="1444625"/>
            <a:ext cx="4637088" cy="8334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9525" algn="ctr">
            <a:noFill/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r">
              <a:spcBef>
                <a:spcPct val="50000"/>
              </a:spcBef>
            </a:pPr>
            <a:r>
              <a:rPr lang="en-US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ASP </a:t>
            </a:r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 flipV="1">
            <a:off x="4649788" y="4651375"/>
            <a:ext cx="309562" cy="35083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448" name="Line 8"/>
          <p:cNvSpPr>
            <a:spLocks noChangeShapeType="1"/>
          </p:cNvSpPr>
          <p:nvPr/>
        </p:nvSpPr>
        <p:spPr bwMode="auto">
          <a:xfrm flipV="1">
            <a:off x="1603375" y="3209925"/>
            <a:ext cx="314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612775" y="4991100"/>
            <a:ext cx="927100" cy="866775"/>
          </a:xfrm>
          <a:prstGeom prst="flowChartAlternateProcess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612775" y="1444625"/>
            <a:ext cx="990600" cy="3354388"/>
          </a:xfrm>
          <a:prstGeom prst="flowChartAlternateProcess">
            <a:avLst/>
          </a:prstGeom>
          <a:solidFill>
            <a:srgbClr val="BAD1E8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Ctr="1"/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MNO ‘A’</a:t>
            </a:r>
          </a:p>
        </p:txBody>
      </p:sp>
      <p:graphicFrame>
        <p:nvGraphicFramePr>
          <p:cNvPr id="61451" name="Object 11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33900" y="2333625"/>
          <a:ext cx="2147888" cy="385763"/>
        </p:xfrm>
        <a:graphic>
          <a:graphicData uri="http://schemas.openxmlformats.org/presentationml/2006/ole">
            <p:oleObj spid="_x0000_s2050" name="Clip" r:id="rId3" imgW="5759280" imgH="3222360" progId="">
              <p:embed/>
            </p:oleObj>
          </a:graphicData>
        </a:graphic>
      </p:graphicFrame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5105400" y="2319252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Internet</a:t>
            </a:r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V="1">
            <a:off x="1108075" y="4649788"/>
            <a:ext cx="0" cy="341312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4" name="Picture 14" descr="pcs_TECHNOL_4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46163" y="2962275"/>
            <a:ext cx="377825" cy="392113"/>
          </a:xfrm>
          <a:prstGeom prst="rect">
            <a:avLst/>
          </a:prstGeom>
          <a:noFill/>
        </p:spPr>
      </p:pic>
      <p:pic>
        <p:nvPicPr>
          <p:cNvPr id="61455" name="Picture 15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8513" y="3395663"/>
            <a:ext cx="303212" cy="192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2" name="Group 16"/>
          <p:cNvGrpSpPr>
            <a:grpSpLocks noChangeAspect="1"/>
          </p:cNvGrpSpPr>
          <p:nvPr/>
        </p:nvGrpSpPr>
        <p:grpSpPr bwMode="auto">
          <a:xfrm flipH="1">
            <a:off x="798513" y="3951288"/>
            <a:ext cx="568325" cy="684212"/>
            <a:chOff x="5" y="2480"/>
            <a:chExt cx="237" cy="430"/>
          </a:xfrm>
        </p:grpSpPr>
        <p:grpSp>
          <p:nvGrpSpPr>
            <p:cNvPr id="3" name="Group 17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4" name="Group 18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5" name="Group 19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61460" name="Line 2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461" name="Line 2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462" name="Line 2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463" name="Line 2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464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465" name="Line 2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466" name="Line 2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61467" name="Line 2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468" name="Line 28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469" name="Line 2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470" name="Line 3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471" name="Line 31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472" name="Line 3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473" name="Line 33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" name="Group 34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61475" name="Line 3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476" name="Line 36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477" name="Line 3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478" name="Line 38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479" name="Line 39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480" name="Oval 40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481" name="Arc 41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482" name="Arc 42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483" name="Arc 43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1484" name="Text Box 44"/>
          <p:cNvSpPr txBox="1">
            <a:spLocks noChangeArrowheads="1"/>
          </p:cNvSpPr>
          <p:nvPr/>
        </p:nvSpPr>
        <p:spPr bwMode="auto">
          <a:xfrm>
            <a:off x="650875" y="5570538"/>
            <a:ext cx="8031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</a:pPr>
            <a:r>
              <a:rPr lang="de-DE" sz="160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Subscriber</a:t>
            </a:r>
            <a:endParaRPr lang="en-US" sz="160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1485" name="Rectangle 45"/>
          <p:cNvSpPr>
            <a:spLocks noChangeArrowheads="1"/>
          </p:cNvSpPr>
          <p:nvPr/>
        </p:nvSpPr>
        <p:spPr bwMode="auto">
          <a:xfrm>
            <a:off x="736600" y="3765550"/>
            <a:ext cx="742950" cy="928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</a:pPr>
            <a:r>
              <a:rPr lang="de-DE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RAN</a:t>
            </a:r>
            <a:endPara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86" name="Rectangle 46"/>
          <p:cNvSpPr>
            <a:spLocks noChangeArrowheads="1"/>
          </p:cNvSpPr>
          <p:nvPr/>
        </p:nvSpPr>
        <p:spPr bwMode="auto">
          <a:xfrm>
            <a:off x="736600" y="2776538"/>
            <a:ext cx="742950" cy="928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</a:pPr>
            <a:r>
              <a:rPr lang="de-DE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Core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87" name="Rectangle 47"/>
          <p:cNvSpPr>
            <a:spLocks noChangeArrowheads="1"/>
          </p:cNvSpPr>
          <p:nvPr/>
        </p:nvSpPr>
        <p:spPr bwMode="auto">
          <a:xfrm>
            <a:off x="736600" y="1789113"/>
            <a:ext cx="742950" cy="927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</a:pPr>
            <a:r>
              <a:rPr lang="de-DE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Services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860425" y="2035175"/>
            <a:ext cx="231775" cy="395288"/>
            <a:chOff x="4120" y="2308"/>
            <a:chExt cx="305" cy="415"/>
          </a:xfrm>
        </p:grpSpPr>
        <p:sp>
          <p:nvSpPr>
            <p:cNvPr id="61489" name="Freeform 49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490" name="Rectangle 50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491" name="Oval 51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Group 52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61493" name="Line 53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494" name="Line 54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495" name="Line 55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496" name="Line 56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497" name="Freeform 57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498" name="Oval 58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499" name="Oval 59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Group 60"/>
          <p:cNvGrpSpPr>
            <a:grpSpLocks/>
          </p:cNvGrpSpPr>
          <p:nvPr/>
        </p:nvGrpSpPr>
        <p:grpSpPr bwMode="auto">
          <a:xfrm>
            <a:off x="922338" y="2159000"/>
            <a:ext cx="231775" cy="395288"/>
            <a:chOff x="4120" y="2308"/>
            <a:chExt cx="305" cy="415"/>
          </a:xfrm>
        </p:grpSpPr>
        <p:sp>
          <p:nvSpPr>
            <p:cNvPr id="61501" name="Freeform 61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02" name="Rectangle 62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03" name="Oval 63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" name="Group 64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61505" name="Line 65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06" name="Line 66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07" name="Line 67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08" name="Line 68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509" name="Freeform 69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10" name="Oval 70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11" name="Oval 71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72"/>
          <p:cNvGrpSpPr>
            <a:grpSpLocks/>
          </p:cNvGrpSpPr>
          <p:nvPr/>
        </p:nvGrpSpPr>
        <p:grpSpPr bwMode="auto">
          <a:xfrm>
            <a:off x="1046163" y="2282825"/>
            <a:ext cx="231775" cy="395288"/>
            <a:chOff x="4120" y="2308"/>
            <a:chExt cx="305" cy="415"/>
          </a:xfrm>
        </p:grpSpPr>
        <p:sp>
          <p:nvSpPr>
            <p:cNvPr id="61513" name="Freeform 7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14" name="Rectangle 7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15" name="Oval 7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2" name="Group 7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61517" name="Line 7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18" name="Line 7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19" name="Line 7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20" name="Line 8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521" name="Freeform 8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22" name="Oval 8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23" name="Oval 8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1524" name="AutoShape 84"/>
          <p:cNvSpPr>
            <a:spLocks noChangeArrowheads="1"/>
          </p:cNvSpPr>
          <p:nvPr/>
        </p:nvSpPr>
        <p:spPr bwMode="auto">
          <a:xfrm>
            <a:off x="1855788" y="4991100"/>
            <a:ext cx="927100" cy="866775"/>
          </a:xfrm>
          <a:prstGeom prst="flowChartAlternateProcess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525" name="AutoShape 85"/>
          <p:cNvSpPr>
            <a:spLocks noChangeArrowheads="1"/>
          </p:cNvSpPr>
          <p:nvPr/>
        </p:nvSpPr>
        <p:spPr bwMode="auto">
          <a:xfrm>
            <a:off x="1855788" y="1444625"/>
            <a:ext cx="990600" cy="3362325"/>
          </a:xfrm>
          <a:prstGeom prst="flowChartAlternateProcess">
            <a:avLst/>
          </a:prstGeom>
          <a:solidFill>
            <a:srgbClr val="BAD1E8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Ctr="1"/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MNO ‘B’</a:t>
            </a:r>
          </a:p>
        </p:txBody>
      </p:sp>
      <p:sp>
        <p:nvSpPr>
          <p:cNvPr id="61526" name="Line 86"/>
          <p:cNvSpPr>
            <a:spLocks noChangeShapeType="1"/>
          </p:cNvSpPr>
          <p:nvPr/>
        </p:nvSpPr>
        <p:spPr bwMode="auto">
          <a:xfrm flipV="1">
            <a:off x="2351088" y="4641850"/>
            <a:ext cx="0" cy="34925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527" name="Picture 87" descr="pcs_TECHNOL_4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9175" y="2962275"/>
            <a:ext cx="377825" cy="392113"/>
          </a:xfrm>
          <a:prstGeom prst="rect">
            <a:avLst/>
          </a:prstGeom>
          <a:noFill/>
        </p:spPr>
      </p:pic>
      <p:pic>
        <p:nvPicPr>
          <p:cNvPr id="61528" name="Picture 88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41525" y="3395663"/>
            <a:ext cx="303213" cy="1920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13" name="Group 89"/>
          <p:cNvGrpSpPr>
            <a:grpSpLocks noChangeAspect="1"/>
          </p:cNvGrpSpPr>
          <p:nvPr/>
        </p:nvGrpSpPr>
        <p:grpSpPr bwMode="auto">
          <a:xfrm flipH="1">
            <a:off x="2041525" y="3951288"/>
            <a:ext cx="568325" cy="684212"/>
            <a:chOff x="5" y="2480"/>
            <a:chExt cx="237" cy="430"/>
          </a:xfrm>
        </p:grpSpPr>
        <p:grpSp>
          <p:nvGrpSpPr>
            <p:cNvPr id="14" name="Group 90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5" name="Group 91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6" name="Group 92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61533" name="Line 9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534" name="Line 9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535" name="Line 9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536" name="Line 96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537" name="Line 9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538" name="Line 9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539" name="Line 9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61540" name="Line 10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541" name="Line 101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542" name="Line 10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543" name="Line 10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544" name="Line 104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545" name="Line 10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546" name="Line 106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7" name="Group 107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61548" name="Line 10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549" name="Line 109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550" name="Line 11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551" name="Line 111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552" name="Line 112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553" name="Oval 113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554" name="Arc 114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55" name="Arc 115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56" name="Arc 116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1557" name="Text Box 117"/>
          <p:cNvSpPr txBox="1">
            <a:spLocks noChangeArrowheads="1"/>
          </p:cNvSpPr>
          <p:nvPr/>
        </p:nvSpPr>
        <p:spPr bwMode="auto">
          <a:xfrm>
            <a:off x="1893888" y="5570538"/>
            <a:ext cx="8031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</a:pPr>
            <a:r>
              <a:rPr lang="de-DE" sz="160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Subscriber</a:t>
            </a:r>
            <a:endParaRPr lang="en-US" sz="160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1558" name="Rectangle 118"/>
          <p:cNvSpPr>
            <a:spLocks noChangeArrowheads="1"/>
          </p:cNvSpPr>
          <p:nvPr/>
        </p:nvSpPr>
        <p:spPr bwMode="auto">
          <a:xfrm>
            <a:off x="1979613" y="3765550"/>
            <a:ext cx="742950" cy="928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</a:pPr>
            <a:r>
              <a:rPr lang="de-DE" sz="16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RAN</a:t>
            </a:r>
            <a:endParaRPr 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559" name="Rectangle 119"/>
          <p:cNvSpPr>
            <a:spLocks noChangeArrowheads="1"/>
          </p:cNvSpPr>
          <p:nvPr/>
        </p:nvSpPr>
        <p:spPr bwMode="auto">
          <a:xfrm>
            <a:off x="1979613" y="2776538"/>
            <a:ext cx="742950" cy="928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</a:pPr>
            <a:r>
              <a:rPr lang="de-DE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Core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560" name="Rectangle 120"/>
          <p:cNvSpPr>
            <a:spLocks noChangeArrowheads="1"/>
          </p:cNvSpPr>
          <p:nvPr/>
        </p:nvSpPr>
        <p:spPr bwMode="auto">
          <a:xfrm>
            <a:off x="1979613" y="1789113"/>
            <a:ext cx="742950" cy="927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</a:pPr>
            <a:r>
              <a:rPr lang="de-DE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Services</a:t>
            </a:r>
            <a:endParaRPr 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21"/>
          <p:cNvGrpSpPr>
            <a:grpSpLocks/>
          </p:cNvGrpSpPr>
          <p:nvPr/>
        </p:nvGrpSpPr>
        <p:grpSpPr bwMode="auto">
          <a:xfrm>
            <a:off x="2103438" y="2035175"/>
            <a:ext cx="231775" cy="395288"/>
            <a:chOff x="4120" y="2308"/>
            <a:chExt cx="305" cy="415"/>
          </a:xfrm>
        </p:grpSpPr>
        <p:sp>
          <p:nvSpPr>
            <p:cNvPr id="61562" name="Freeform 122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63" name="Rectangle 123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64" name="Oval 124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9" name="Group 125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61566" name="Line 126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67" name="Line 127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68" name="Line 128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69" name="Line 129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570" name="Freeform 130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71" name="Oval 131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72" name="Oval 132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133"/>
          <p:cNvGrpSpPr>
            <a:grpSpLocks/>
          </p:cNvGrpSpPr>
          <p:nvPr/>
        </p:nvGrpSpPr>
        <p:grpSpPr bwMode="auto">
          <a:xfrm>
            <a:off x="2165350" y="2159000"/>
            <a:ext cx="231775" cy="395288"/>
            <a:chOff x="4120" y="2308"/>
            <a:chExt cx="305" cy="415"/>
          </a:xfrm>
        </p:grpSpPr>
        <p:sp>
          <p:nvSpPr>
            <p:cNvPr id="61574" name="Freeform 134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75" name="Rectangle 135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76" name="Oval 136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1" name="Group 137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61578" name="Line 138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79" name="Line 139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80" name="Line 140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81" name="Line 141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582" name="Freeform 142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83" name="Oval 143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84" name="Oval 144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145"/>
          <p:cNvGrpSpPr>
            <a:grpSpLocks/>
          </p:cNvGrpSpPr>
          <p:nvPr/>
        </p:nvGrpSpPr>
        <p:grpSpPr bwMode="auto">
          <a:xfrm>
            <a:off x="2289175" y="2282825"/>
            <a:ext cx="231775" cy="395288"/>
            <a:chOff x="4120" y="2308"/>
            <a:chExt cx="305" cy="415"/>
          </a:xfrm>
        </p:grpSpPr>
        <p:sp>
          <p:nvSpPr>
            <p:cNvPr id="61586" name="Freeform 14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87" name="Rectangle 14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88" name="Oval 14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3" name="Group 14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61590" name="Line 15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91" name="Line 15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92" name="Line 15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593" name="Line 15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594" name="Freeform 15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95" name="Oval 15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96" name="Oval 15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1597" name="Rectangle 157"/>
          <p:cNvSpPr>
            <a:spLocks noChangeArrowheads="1"/>
          </p:cNvSpPr>
          <p:nvPr/>
        </p:nvSpPr>
        <p:spPr bwMode="auto">
          <a:xfrm>
            <a:off x="4611688" y="3956050"/>
            <a:ext cx="660400" cy="65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</a:pPr>
            <a:endParaRPr 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598" name="Picture 158" descr="pcs_TECHNOL_47"/>
          <p:cNvPicPr>
            <a:picLocks noChangeAspect="1" noChangeArrowheads="1"/>
          </p:cNvPicPr>
          <p:nvPr/>
        </p:nvPicPr>
        <p:blipFill>
          <a:blip r:embed="rId4">
            <a:lum bright="28000" contrast="-16000"/>
          </a:blip>
          <a:srcRect/>
          <a:stretch>
            <a:fillRect/>
          </a:stretch>
        </p:blipFill>
        <p:spPr bwMode="auto">
          <a:xfrm>
            <a:off x="4616450" y="4329113"/>
            <a:ext cx="2492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Group 159"/>
          <p:cNvGrpSpPr>
            <a:grpSpLocks noChangeAspect="1"/>
          </p:cNvGrpSpPr>
          <p:nvPr/>
        </p:nvGrpSpPr>
        <p:grpSpPr bwMode="auto">
          <a:xfrm flipH="1">
            <a:off x="4654550" y="4006850"/>
            <a:ext cx="568325" cy="595313"/>
            <a:chOff x="5" y="2480"/>
            <a:chExt cx="237" cy="430"/>
          </a:xfrm>
        </p:grpSpPr>
        <p:grpSp>
          <p:nvGrpSpPr>
            <p:cNvPr id="25" name="Group 160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26" name="Group 161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7" name="Group 162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61603" name="Line 1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604" name="Line 16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605" name="Line 16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606" name="Line 166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607" name="Line 16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608" name="Line 16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609" name="Line 16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61610" name="Line 17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11" name="Line 171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12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13" name="Line 17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14" name="Line 174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15" name="Line 175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16" name="Line 176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8" name="Group 177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61618" name="Line 17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19" name="Line 179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20" name="Line 180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21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22" name="Line 182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623" name="Oval 183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624" name="Arc 184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25" name="Arc 185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26" name="Arc 186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1627" name="AutoShape 187"/>
          <p:cNvSpPr>
            <a:spLocks noChangeArrowheads="1"/>
          </p:cNvSpPr>
          <p:nvPr/>
        </p:nvSpPr>
        <p:spPr bwMode="auto">
          <a:xfrm>
            <a:off x="4186238" y="4991100"/>
            <a:ext cx="868362" cy="866775"/>
          </a:xfrm>
          <a:prstGeom prst="flowChartAlternateProcess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628" name="Picture 188" descr="x_big_image2"/>
          <p:cNvPicPr>
            <a:picLocks noChangeAspect="1" noChangeArrowheads="1"/>
          </p:cNvPicPr>
          <p:nvPr/>
        </p:nvPicPr>
        <p:blipFill>
          <a:blip r:embed="rId6">
            <a:lum bright="10000" contrast="40000"/>
          </a:blip>
          <a:srcRect/>
          <a:stretch>
            <a:fillRect/>
          </a:stretch>
        </p:blipFill>
        <p:spPr bwMode="auto">
          <a:xfrm>
            <a:off x="4310063" y="5108575"/>
            <a:ext cx="585787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29" name="Text Box 189"/>
          <p:cNvSpPr txBox="1">
            <a:spLocks noChangeArrowheads="1"/>
          </p:cNvSpPr>
          <p:nvPr/>
        </p:nvSpPr>
        <p:spPr bwMode="auto">
          <a:xfrm>
            <a:off x="4224338" y="5572125"/>
            <a:ext cx="8031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</a:pPr>
            <a:r>
              <a:rPr lang="de-DE" sz="160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Subscriber</a:t>
            </a:r>
            <a:endParaRPr lang="en-US" sz="160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1630" name="AutoShape 190"/>
          <p:cNvSpPr>
            <a:spLocks noChangeArrowheads="1"/>
          </p:cNvSpPr>
          <p:nvPr/>
        </p:nvSpPr>
        <p:spPr bwMode="auto">
          <a:xfrm>
            <a:off x="5237163" y="4991100"/>
            <a:ext cx="863600" cy="866775"/>
          </a:xfrm>
          <a:prstGeom prst="flowChartAlternateProcess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631" name="Picture 191" descr="x_big_image2"/>
          <p:cNvPicPr>
            <a:picLocks noChangeAspect="1" noChangeArrowheads="1"/>
          </p:cNvPicPr>
          <p:nvPr/>
        </p:nvPicPr>
        <p:blipFill>
          <a:blip r:embed="rId6">
            <a:lum bright="10000" contrast="40000"/>
          </a:blip>
          <a:srcRect/>
          <a:stretch>
            <a:fillRect/>
          </a:stretch>
        </p:blipFill>
        <p:spPr bwMode="auto">
          <a:xfrm>
            <a:off x="5360988" y="5108575"/>
            <a:ext cx="585787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32" name="Text Box 192"/>
          <p:cNvSpPr txBox="1">
            <a:spLocks noChangeArrowheads="1"/>
          </p:cNvSpPr>
          <p:nvPr/>
        </p:nvSpPr>
        <p:spPr bwMode="auto">
          <a:xfrm>
            <a:off x="5275263" y="5570538"/>
            <a:ext cx="8031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</a:pPr>
            <a:r>
              <a:rPr lang="de-DE" sz="160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Subscriber</a:t>
            </a:r>
            <a:endParaRPr lang="en-US" sz="160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grpSp>
        <p:nvGrpSpPr>
          <p:cNvPr id="29" name="Group 193"/>
          <p:cNvGrpSpPr>
            <a:grpSpLocks/>
          </p:cNvGrpSpPr>
          <p:nvPr/>
        </p:nvGrpSpPr>
        <p:grpSpPr bwMode="auto">
          <a:xfrm>
            <a:off x="6659563" y="2835275"/>
            <a:ext cx="681037" cy="765175"/>
            <a:chOff x="4309" y="1848"/>
            <a:chExt cx="499" cy="562"/>
          </a:xfrm>
        </p:grpSpPr>
        <p:sp>
          <p:nvSpPr>
            <p:cNvPr id="61634" name="Rectangle 194"/>
            <p:cNvSpPr>
              <a:spLocks noChangeArrowheads="1"/>
            </p:cNvSpPr>
            <p:nvPr/>
          </p:nvSpPr>
          <p:spPr bwMode="auto">
            <a:xfrm>
              <a:off x="4309" y="1848"/>
              <a:ext cx="499" cy="5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endParaRPr lang="en-US" sz="16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35" name="AutoShape 195"/>
            <p:cNvSpPr>
              <a:spLocks noChangeArrowheads="1"/>
            </p:cNvSpPr>
            <p:nvPr/>
          </p:nvSpPr>
          <p:spPr bwMode="auto">
            <a:xfrm>
              <a:off x="4355" y="2002"/>
              <a:ext cx="227" cy="136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" name="Group 196"/>
            <p:cNvGrpSpPr>
              <a:grpSpLocks/>
            </p:cNvGrpSpPr>
            <p:nvPr/>
          </p:nvGrpSpPr>
          <p:grpSpPr bwMode="auto">
            <a:xfrm>
              <a:off x="4627" y="1984"/>
              <a:ext cx="136" cy="290"/>
              <a:chOff x="4120" y="2308"/>
              <a:chExt cx="305" cy="415"/>
            </a:xfrm>
          </p:grpSpPr>
          <p:sp>
            <p:nvSpPr>
              <p:cNvPr id="61637" name="Freeform 197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638" name="Rectangle 198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639" name="Oval 199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1" name="Group 200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641" name="Line 201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42" name="Line 202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43" name="Line 203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44" name="Line 204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645" name="Freeform 205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646" name="Oval 206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647" name="Oval 207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pic>
          <p:nvPicPr>
            <p:cNvPr id="61648" name="Picture 208" descr="pcs_TECHNOL_4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55" y="2160"/>
              <a:ext cx="218" cy="227"/>
            </a:xfrm>
            <a:prstGeom prst="rect">
              <a:avLst/>
            </a:prstGeom>
            <a:noFill/>
          </p:spPr>
        </p:pic>
      </p:grpSp>
      <p:sp>
        <p:nvSpPr>
          <p:cNvPr id="61649" name="Line 209"/>
          <p:cNvSpPr>
            <a:spLocks noChangeShapeType="1"/>
          </p:cNvSpPr>
          <p:nvPr/>
        </p:nvSpPr>
        <p:spPr bwMode="auto">
          <a:xfrm>
            <a:off x="3197225" y="1265238"/>
            <a:ext cx="0" cy="4549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650" name="Text Box 210"/>
          <p:cNvSpPr txBox="1">
            <a:spLocks noChangeArrowheads="1"/>
          </p:cNvSpPr>
          <p:nvPr/>
        </p:nvSpPr>
        <p:spPr bwMode="auto">
          <a:xfrm>
            <a:off x="539750" y="1039813"/>
            <a:ext cx="2727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ts val="2400"/>
              </a:lnSpc>
            </a:pPr>
            <a:r>
              <a:rPr lang="de-DE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Legacy Architecture</a:t>
            </a:r>
            <a:endParaRPr lang="en-US" sz="2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651" name="Text Box 211"/>
          <p:cNvSpPr txBox="1">
            <a:spLocks noChangeArrowheads="1"/>
          </p:cNvSpPr>
          <p:nvPr/>
        </p:nvSpPr>
        <p:spPr bwMode="auto">
          <a:xfrm>
            <a:off x="3608388" y="1039813"/>
            <a:ext cx="4384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</a:pPr>
            <a:r>
              <a:rPr lang="de-DE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Mobile WiMAX Network Architecture</a:t>
            </a:r>
            <a:endParaRPr lang="en-US" sz="20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652" name="Picture 212" descr="sl45_transparen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800" y="5157788"/>
            <a:ext cx="1873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53" name="Picture 2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5213" y="5133975"/>
            <a:ext cx="3254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654" name="Picture 214" descr="sl45_transparen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01838" y="5143500"/>
            <a:ext cx="188912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55" name="Picture 2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55838" y="5118100"/>
            <a:ext cx="32385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656" name="AutoShape 216"/>
          <p:cNvSpPr>
            <a:spLocks noChangeArrowheads="1"/>
          </p:cNvSpPr>
          <p:nvPr/>
        </p:nvSpPr>
        <p:spPr bwMode="auto">
          <a:xfrm>
            <a:off x="6286500" y="4989513"/>
            <a:ext cx="862013" cy="866775"/>
          </a:xfrm>
          <a:prstGeom prst="flowChartAlternateProcess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657" name="Text Box 217"/>
          <p:cNvSpPr txBox="1">
            <a:spLocks noChangeArrowheads="1"/>
          </p:cNvSpPr>
          <p:nvPr/>
        </p:nvSpPr>
        <p:spPr bwMode="auto">
          <a:xfrm>
            <a:off x="6324600" y="5568950"/>
            <a:ext cx="8031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lnSpc>
                <a:spcPts val="2400"/>
              </a:lnSpc>
            </a:pPr>
            <a:r>
              <a:rPr lang="de-DE" sz="1600">
                <a:solidFill>
                  <a:schemeClr val="tx1"/>
                </a:solidFill>
                <a:latin typeface="Arial Narrow" pitchFamily="34" charset="0"/>
                <a:cs typeface="Arial" pitchFamily="34" charset="0"/>
              </a:rPr>
              <a:t>Subscriber</a:t>
            </a:r>
            <a:endParaRPr lang="en-US" sz="1600">
              <a:solidFill>
                <a:schemeClr val="tx1"/>
              </a:solidFill>
              <a:latin typeface="Arial Narrow" pitchFamily="34" charset="0"/>
              <a:cs typeface="Arial" pitchFamily="34" charset="0"/>
            </a:endParaRPr>
          </a:p>
        </p:txBody>
      </p:sp>
      <p:pic>
        <p:nvPicPr>
          <p:cNvPr id="61658" name="Picture 218" descr="sl45_transparen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32550" y="5141913"/>
            <a:ext cx="1873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59" name="Picture 21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6550" y="5116513"/>
            <a:ext cx="3238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1825" name="Group 220"/>
          <p:cNvGrpSpPr>
            <a:grpSpLocks/>
          </p:cNvGrpSpPr>
          <p:nvPr/>
        </p:nvGrpSpPr>
        <p:grpSpPr bwMode="auto">
          <a:xfrm>
            <a:off x="4689475" y="4729163"/>
            <a:ext cx="450850" cy="244475"/>
            <a:chOff x="3391" y="3208"/>
            <a:chExt cx="284" cy="154"/>
          </a:xfrm>
        </p:grpSpPr>
        <p:sp>
          <p:nvSpPr>
            <p:cNvPr id="61661" name="Text Box 221"/>
            <p:cNvSpPr txBox="1">
              <a:spLocks noChangeArrowheads="1"/>
            </p:cNvSpPr>
            <p:nvPr/>
          </p:nvSpPr>
          <p:spPr bwMode="auto">
            <a:xfrm>
              <a:off x="3512" y="3208"/>
              <a:ext cx="163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R1</a:t>
              </a:r>
            </a:p>
          </p:txBody>
        </p:sp>
        <p:sp>
          <p:nvSpPr>
            <p:cNvPr id="61662" name="Oval 222"/>
            <p:cNvSpPr>
              <a:spLocks noChangeArrowheads="1"/>
            </p:cNvSpPr>
            <p:nvPr/>
          </p:nvSpPr>
          <p:spPr bwMode="auto">
            <a:xfrm>
              <a:off x="3391" y="3233"/>
              <a:ext cx="97" cy="9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endParaRPr lang="en-US" sz="15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1663" name="Line 223"/>
          <p:cNvSpPr>
            <a:spLocks noChangeShapeType="1"/>
          </p:cNvSpPr>
          <p:nvPr/>
        </p:nvSpPr>
        <p:spPr bwMode="auto">
          <a:xfrm flipV="1">
            <a:off x="4959350" y="3608388"/>
            <a:ext cx="463550" cy="347662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664" name="Line 224"/>
          <p:cNvSpPr>
            <a:spLocks noChangeShapeType="1"/>
          </p:cNvSpPr>
          <p:nvPr/>
        </p:nvSpPr>
        <p:spPr bwMode="auto">
          <a:xfrm flipV="1">
            <a:off x="5794375" y="3222625"/>
            <a:ext cx="84931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665" name="Line 225"/>
          <p:cNvSpPr>
            <a:spLocks noChangeShapeType="1"/>
          </p:cNvSpPr>
          <p:nvPr/>
        </p:nvSpPr>
        <p:spPr bwMode="auto">
          <a:xfrm flipH="1" flipV="1">
            <a:off x="6967538" y="3608388"/>
            <a:ext cx="271462" cy="309562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666" name="Line 226"/>
          <p:cNvSpPr>
            <a:spLocks noChangeShapeType="1"/>
          </p:cNvSpPr>
          <p:nvPr/>
        </p:nvSpPr>
        <p:spPr bwMode="auto">
          <a:xfrm flipH="1" flipV="1">
            <a:off x="5462588" y="3608388"/>
            <a:ext cx="617537" cy="347662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829" name="Group 227"/>
          <p:cNvGrpSpPr>
            <a:grpSpLocks/>
          </p:cNvGrpSpPr>
          <p:nvPr/>
        </p:nvGrpSpPr>
        <p:grpSpPr bwMode="auto">
          <a:xfrm>
            <a:off x="5118106" y="3657600"/>
            <a:ext cx="454026" cy="246063"/>
            <a:chOff x="3661" y="2533"/>
            <a:chExt cx="286" cy="155"/>
          </a:xfrm>
        </p:grpSpPr>
        <p:sp>
          <p:nvSpPr>
            <p:cNvPr id="61668" name="Oval 228"/>
            <p:cNvSpPr>
              <a:spLocks noChangeArrowheads="1"/>
            </p:cNvSpPr>
            <p:nvPr/>
          </p:nvSpPr>
          <p:spPr bwMode="auto">
            <a:xfrm>
              <a:off x="3661" y="2558"/>
              <a:ext cx="97" cy="97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endParaRPr lang="en-US" sz="15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69" name="Text Box 229"/>
            <p:cNvSpPr txBox="1">
              <a:spLocks noChangeArrowheads="1"/>
            </p:cNvSpPr>
            <p:nvPr/>
          </p:nvSpPr>
          <p:spPr bwMode="auto">
            <a:xfrm>
              <a:off x="3782" y="2533"/>
              <a:ext cx="165" cy="1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R3</a:t>
              </a:r>
            </a:p>
          </p:txBody>
        </p:sp>
      </p:grpSp>
      <p:sp>
        <p:nvSpPr>
          <p:cNvPr id="61670" name="Line 230"/>
          <p:cNvSpPr>
            <a:spLocks noChangeShapeType="1"/>
          </p:cNvSpPr>
          <p:nvPr/>
        </p:nvSpPr>
        <p:spPr bwMode="auto">
          <a:xfrm flipV="1">
            <a:off x="5268913" y="4265613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837" name="Group 231"/>
          <p:cNvGrpSpPr>
            <a:grpSpLocks/>
          </p:cNvGrpSpPr>
          <p:nvPr/>
        </p:nvGrpSpPr>
        <p:grpSpPr bwMode="auto">
          <a:xfrm>
            <a:off x="5313363" y="4149725"/>
            <a:ext cx="450850" cy="244475"/>
            <a:chOff x="3784" y="2843"/>
            <a:chExt cx="284" cy="154"/>
          </a:xfrm>
        </p:grpSpPr>
        <p:sp>
          <p:nvSpPr>
            <p:cNvPr id="61672" name="Oval 232"/>
            <p:cNvSpPr>
              <a:spLocks noChangeArrowheads="1"/>
            </p:cNvSpPr>
            <p:nvPr/>
          </p:nvSpPr>
          <p:spPr bwMode="auto">
            <a:xfrm>
              <a:off x="3784" y="2868"/>
              <a:ext cx="97" cy="9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endParaRPr lang="en-US" sz="15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73" name="Text Box 233"/>
            <p:cNvSpPr txBox="1">
              <a:spLocks noChangeArrowheads="1"/>
            </p:cNvSpPr>
            <p:nvPr/>
          </p:nvSpPr>
          <p:spPr bwMode="auto">
            <a:xfrm>
              <a:off x="3905" y="2843"/>
              <a:ext cx="163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R4</a:t>
              </a:r>
            </a:p>
          </p:txBody>
        </p:sp>
      </p:grpSp>
      <p:grpSp>
        <p:nvGrpSpPr>
          <p:cNvPr id="61840" name="Group 234"/>
          <p:cNvGrpSpPr>
            <a:grpSpLocks/>
          </p:cNvGrpSpPr>
          <p:nvPr/>
        </p:nvGrpSpPr>
        <p:grpSpPr bwMode="auto">
          <a:xfrm>
            <a:off x="5965825" y="3106738"/>
            <a:ext cx="450850" cy="244475"/>
            <a:chOff x="4195" y="2186"/>
            <a:chExt cx="284" cy="154"/>
          </a:xfrm>
        </p:grpSpPr>
        <p:sp>
          <p:nvSpPr>
            <p:cNvPr id="61675" name="Oval 235"/>
            <p:cNvSpPr>
              <a:spLocks noChangeArrowheads="1"/>
            </p:cNvSpPr>
            <p:nvPr/>
          </p:nvSpPr>
          <p:spPr bwMode="auto">
            <a:xfrm>
              <a:off x="4195" y="2211"/>
              <a:ext cx="97" cy="96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endParaRPr lang="en-US" sz="15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76" name="Text Box 236"/>
            <p:cNvSpPr txBox="1">
              <a:spLocks noChangeArrowheads="1"/>
            </p:cNvSpPr>
            <p:nvPr/>
          </p:nvSpPr>
          <p:spPr bwMode="auto">
            <a:xfrm>
              <a:off x="4316" y="2186"/>
              <a:ext cx="163" cy="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R5</a:t>
              </a:r>
            </a:p>
          </p:txBody>
        </p:sp>
      </p:grpSp>
      <p:grpSp>
        <p:nvGrpSpPr>
          <p:cNvPr id="61844" name="Group 237"/>
          <p:cNvGrpSpPr>
            <a:grpSpLocks/>
          </p:cNvGrpSpPr>
          <p:nvPr/>
        </p:nvGrpSpPr>
        <p:grpSpPr bwMode="auto">
          <a:xfrm>
            <a:off x="3963988" y="3532188"/>
            <a:ext cx="1266825" cy="1466850"/>
            <a:chOff x="2934" y="2454"/>
            <a:chExt cx="798" cy="924"/>
          </a:xfrm>
        </p:grpSpPr>
        <p:sp>
          <p:nvSpPr>
            <p:cNvPr id="61678" name="Freeform 238"/>
            <p:cNvSpPr>
              <a:spLocks/>
            </p:cNvSpPr>
            <p:nvPr/>
          </p:nvSpPr>
          <p:spPr bwMode="auto">
            <a:xfrm>
              <a:off x="3143" y="2454"/>
              <a:ext cx="589" cy="924"/>
            </a:xfrm>
            <a:custGeom>
              <a:avLst/>
              <a:gdLst/>
              <a:ahLst/>
              <a:cxnLst>
                <a:cxn ang="0">
                  <a:pos x="175" y="1077"/>
                </a:cxn>
                <a:cxn ang="0">
                  <a:pos x="5" y="624"/>
                </a:cxn>
                <a:cxn ang="0">
                  <a:pos x="147" y="199"/>
                </a:cxn>
                <a:cxn ang="0">
                  <a:pos x="686" y="0"/>
                </a:cxn>
              </a:cxnLst>
              <a:rect l="0" t="0" r="r" b="b"/>
              <a:pathLst>
                <a:path w="686" h="1077">
                  <a:moveTo>
                    <a:pt x="175" y="1077"/>
                  </a:moveTo>
                  <a:cubicBezTo>
                    <a:pt x="92" y="923"/>
                    <a:pt x="10" y="770"/>
                    <a:pt x="5" y="624"/>
                  </a:cubicBezTo>
                  <a:cubicBezTo>
                    <a:pt x="0" y="478"/>
                    <a:pt x="33" y="303"/>
                    <a:pt x="147" y="199"/>
                  </a:cubicBezTo>
                  <a:cubicBezTo>
                    <a:pt x="261" y="95"/>
                    <a:pt x="596" y="33"/>
                    <a:pt x="686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lIns="0" tIns="0" rIns="0" bIns="0"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79" name="Oval 239"/>
            <p:cNvSpPr>
              <a:spLocks noChangeArrowheads="1"/>
            </p:cNvSpPr>
            <p:nvPr/>
          </p:nvSpPr>
          <p:spPr bwMode="auto">
            <a:xfrm>
              <a:off x="3099" y="2868"/>
              <a:ext cx="97" cy="97"/>
            </a:xfrm>
            <a:prstGeom prst="ellipse">
              <a:avLst/>
            </a:prstGeom>
            <a:solidFill>
              <a:srgbClr val="FF0000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>
                <a:spcBef>
                  <a:spcPct val="50000"/>
                </a:spcBef>
              </a:pPr>
              <a:endParaRPr lang="en-US" sz="15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80" name="Text Box 240"/>
            <p:cNvSpPr txBox="1">
              <a:spLocks noChangeArrowheads="1"/>
            </p:cNvSpPr>
            <p:nvPr/>
          </p:nvSpPr>
          <p:spPr bwMode="auto">
            <a:xfrm>
              <a:off x="2934" y="2844"/>
              <a:ext cx="165" cy="1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R2</a:t>
              </a:r>
            </a:p>
          </p:txBody>
        </p:sp>
      </p:grpSp>
      <p:sp>
        <p:nvSpPr>
          <p:cNvPr id="61681" name="Line 241"/>
          <p:cNvSpPr>
            <a:spLocks noChangeShapeType="1"/>
          </p:cNvSpPr>
          <p:nvPr/>
        </p:nvSpPr>
        <p:spPr bwMode="auto">
          <a:xfrm flipH="1" flipV="1">
            <a:off x="4225925" y="3608388"/>
            <a:ext cx="655638" cy="347662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682" name="Line 242"/>
          <p:cNvSpPr>
            <a:spLocks noChangeShapeType="1"/>
          </p:cNvSpPr>
          <p:nvPr/>
        </p:nvSpPr>
        <p:spPr bwMode="auto">
          <a:xfrm flipH="1" flipV="1">
            <a:off x="4533900" y="3222625"/>
            <a:ext cx="5810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683" name="Line 243"/>
          <p:cNvSpPr>
            <a:spLocks noChangeShapeType="1"/>
          </p:cNvSpPr>
          <p:nvPr/>
        </p:nvSpPr>
        <p:spPr bwMode="auto">
          <a:xfrm flipH="1" flipV="1">
            <a:off x="5153025" y="4651375"/>
            <a:ext cx="579438" cy="347663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684" name="Line 244"/>
          <p:cNvSpPr>
            <a:spLocks noChangeShapeType="1"/>
          </p:cNvSpPr>
          <p:nvPr/>
        </p:nvSpPr>
        <p:spPr bwMode="auto">
          <a:xfrm flipV="1">
            <a:off x="6775450" y="4651375"/>
            <a:ext cx="347663" cy="309563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853" name="Group 245"/>
          <p:cNvGrpSpPr>
            <a:grpSpLocks/>
          </p:cNvGrpSpPr>
          <p:nvPr/>
        </p:nvGrpSpPr>
        <p:grpSpPr bwMode="auto">
          <a:xfrm>
            <a:off x="3876675" y="1482725"/>
            <a:ext cx="619125" cy="749300"/>
            <a:chOff x="4496" y="884"/>
            <a:chExt cx="454" cy="550"/>
          </a:xfrm>
        </p:grpSpPr>
        <p:sp>
          <p:nvSpPr>
            <p:cNvPr id="61686" name="Rectangle 246"/>
            <p:cNvSpPr>
              <a:spLocks noChangeArrowheads="1"/>
            </p:cNvSpPr>
            <p:nvPr/>
          </p:nvSpPr>
          <p:spPr bwMode="auto">
            <a:xfrm>
              <a:off x="4496" y="884"/>
              <a:ext cx="454" cy="5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endParaRPr lang="en-US" sz="16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1856" name="Group 247"/>
            <p:cNvGrpSpPr>
              <a:grpSpLocks/>
            </p:cNvGrpSpPr>
            <p:nvPr/>
          </p:nvGrpSpPr>
          <p:grpSpPr bwMode="auto">
            <a:xfrm>
              <a:off x="4541" y="1026"/>
              <a:ext cx="170" cy="290"/>
              <a:chOff x="4120" y="2308"/>
              <a:chExt cx="305" cy="415"/>
            </a:xfrm>
          </p:grpSpPr>
          <p:sp>
            <p:nvSpPr>
              <p:cNvPr id="61688" name="Freeform 248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689" name="Rectangle 249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690" name="Oval 250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1860" name="Group 251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692" name="Line 252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93" name="Line 253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94" name="Line 254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695" name="Line 255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696" name="Freeform 256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697" name="Oval 257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698" name="Oval 258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877" name="Group 259"/>
            <p:cNvGrpSpPr>
              <a:grpSpLocks/>
            </p:cNvGrpSpPr>
            <p:nvPr/>
          </p:nvGrpSpPr>
          <p:grpSpPr bwMode="auto">
            <a:xfrm>
              <a:off x="4632" y="1072"/>
              <a:ext cx="170" cy="290"/>
              <a:chOff x="4120" y="2308"/>
              <a:chExt cx="305" cy="415"/>
            </a:xfrm>
          </p:grpSpPr>
          <p:sp>
            <p:nvSpPr>
              <p:cNvPr id="61700" name="Freeform 260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01" name="Rectangle 261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02" name="Oval 262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1880" name="Group 263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704" name="Line 264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05" name="Line 265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06" name="Line 266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07" name="Line 267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708" name="Freeform 268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09" name="Oval 269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10" name="Oval 270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881" name="Group 271"/>
            <p:cNvGrpSpPr>
              <a:grpSpLocks/>
            </p:cNvGrpSpPr>
            <p:nvPr/>
          </p:nvGrpSpPr>
          <p:grpSpPr bwMode="auto">
            <a:xfrm>
              <a:off x="4722" y="1117"/>
              <a:ext cx="170" cy="290"/>
              <a:chOff x="4120" y="2308"/>
              <a:chExt cx="305" cy="415"/>
            </a:xfrm>
          </p:grpSpPr>
          <p:sp>
            <p:nvSpPr>
              <p:cNvPr id="61712" name="Freeform 272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13" name="Rectangle 273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14" name="Oval 274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1882" name="Group 275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716" name="Line 276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17" name="Line 277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18" name="Line 278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19" name="Line 279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720" name="Freeform 280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21" name="Oval 281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22" name="Oval 282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1883" name="Group 283"/>
          <p:cNvGrpSpPr>
            <a:grpSpLocks/>
          </p:cNvGrpSpPr>
          <p:nvPr/>
        </p:nvGrpSpPr>
        <p:grpSpPr bwMode="auto">
          <a:xfrm>
            <a:off x="4881563" y="1482725"/>
            <a:ext cx="619125" cy="749300"/>
            <a:chOff x="4496" y="884"/>
            <a:chExt cx="454" cy="550"/>
          </a:xfrm>
        </p:grpSpPr>
        <p:sp>
          <p:nvSpPr>
            <p:cNvPr id="61724" name="Rectangle 284"/>
            <p:cNvSpPr>
              <a:spLocks noChangeArrowheads="1"/>
            </p:cNvSpPr>
            <p:nvPr/>
          </p:nvSpPr>
          <p:spPr bwMode="auto">
            <a:xfrm>
              <a:off x="4496" y="884"/>
              <a:ext cx="454" cy="5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endParaRPr lang="en-US" sz="16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1898" name="Group 285"/>
            <p:cNvGrpSpPr>
              <a:grpSpLocks/>
            </p:cNvGrpSpPr>
            <p:nvPr/>
          </p:nvGrpSpPr>
          <p:grpSpPr bwMode="auto">
            <a:xfrm>
              <a:off x="4541" y="1026"/>
              <a:ext cx="170" cy="290"/>
              <a:chOff x="4120" y="2308"/>
              <a:chExt cx="305" cy="415"/>
            </a:xfrm>
          </p:grpSpPr>
          <p:sp>
            <p:nvSpPr>
              <p:cNvPr id="61726" name="Freeform 286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27" name="Rectangle 287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28" name="Oval 288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1910" name="Group 289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730" name="Line 290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31" name="Line 291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32" name="Line 292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33" name="Line 293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734" name="Freeform 294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35" name="Oval 295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36" name="Oval 296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911" name="Group 297"/>
            <p:cNvGrpSpPr>
              <a:grpSpLocks/>
            </p:cNvGrpSpPr>
            <p:nvPr/>
          </p:nvGrpSpPr>
          <p:grpSpPr bwMode="auto">
            <a:xfrm>
              <a:off x="4632" y="1072"/>
              <a:ext cx="170" cy="290"/>
              <a:chOff x="4120" y="2308"/>
              <a:chExt cx="305" cy="415"/>
            </a:xfrm>
          </p:grpSpPr>
          <p:sp>
            <p:nvSpPr>
              <p:cNvPr id="61738" name="Freeform 298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39" name="Rectangle 299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40" name="Oval 300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1912" name="Group 301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742" name="Line 302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43" name="Line 303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44" name="Line 304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45" name="Line 305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746" name="Freeform 306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47" name="Oval 307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48" name="Oval 308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913" name="Group 309"/>
            <p:cNvGrpSpPr>
              <a:grpSpLocks/>
            </p:cNvGrpSpPr>
            <p:nvPr/>
          </p:nvGrpSpPr>
          <p:grpSpPr bwMode="auto">
            <a:xfrm>
              <a:off x="4722" y="1117"/>
              <a:ext cx="170" cy="290"/>
              <a:chOff x="4120" y="2308"/>
              <a:chExt cx="305" cy="415"/>
            </a:xfrm>
          </p:grpSpPr>
          <p:sp>
            <p:nvSpPr>
              <p:cNvPr id="61750" name="Freeform 310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51" name="Rectangle 311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52" name="Oval 312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1928" name="Group 313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754" name="Line 314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55" name="Line 315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56" name="Line 316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57" name="Line 317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758" name="Freeform 318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59" name="Oval 319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60" name="Oval 320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1944" name="Group 321"/>
          <p:cNvGrpSpPr>
            <a:grpSpLocks/>
          </p:cNvGrpSpPr>
          <p:nvPr/>
        </p:nvGrpSpPr>
        <p:grpSpPr bwMode="auto">
          <a:xfrm>
            <a:off x="5848350" y="1482725"/>
            <a:ext cx="617538" cy="749300"/>
            <a:chOff x="4496" y="884"/>
            <a:chExt cx="454" cy="550"/>
          </a:xfrm>
        </p:grpSpPr>
        <p:sp>
          <p:nvSpPr>
            <p:cNvPr id="61762" name="Rectangle 322"/>
            <p:cNvSpPr>
              <a:spLocks noChangeArrowheads="1"/>
            </p:cNvSpPr>
            <p:nvPr/>
          </p:nvSpPr>
          <p:spPr bwMode="auto">
            <a:xfrm>
              <a:off x="4496" y="884"/>
              <a:ext cx="454" cy="5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endParaRPr lang="en-US" sz="16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1945" name="Group 323"/>
            <p:cNvGrpSpPr>
              <a:grpSpLocks/>
            </p:cNvGrpSpPr>
            <p:nvPr/>
          </p:nvGrpSpPr>
          <p:grpSpPr bwMode="auto">
            <a:xfrm>
              <a:off x="4541" y="1026"/>
              <a:ext cx="170" cy="290"/>
              <a:chOff x="4120" y="2308"/>
              <a:chExt cx="305" cy="415"/>
            </a:xfrm>
          </p:grpSpPr>
          <p:sp>
            <p:nvSpPr>
              <p:cNvPr id="61764" name="Freeform 324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65" name="Rectangle 325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66" name="Oval 326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1946" name="Group 327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768" name="Line 328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69" name="Line 329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70" name="Line 330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71" name="Line 331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772" name="Freeform 332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73" name="Oval 333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74" name="Oval 334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947" name="Group 335"/>
            <p:cNvGrpSpPr>
              <a:grpSpLocks/>
            </p:cNvGrpSpPr>
            <p:nvPr/>
          </p:nvGrpSpPr>
          <p:grpSpPr bwMode="auto">
            <a:xfrm>
              <a:off x="4632" y="1072"/>
              <a:ext cx="170" cy="290"/>
              <a:chOff x="4120" y="2308"/>
              <a:chExt cx="305" cy="415"/>
            </a:xfrm>
          </p:grpSpPr>
          <p:sp>
            <p:nvSpPr>
              <p:cNvPr id="61776" name="Freeform 336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77" name="Rectangle 337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78" name="Oval 338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1948" name="Group 339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780" name="Line 340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81" name="Line 341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82" name="Line 342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83" name="Line 343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784" name="Freeform 344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85" name="Oval 345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86" name="Oval 346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949" name="Group 347"/>
            <p:cNvGrpSpPr>
              <a:grpSpLocks/>
            </p:cNvGrpSpPr>
            <p:nvPr/>
          </p:nvGrpSpPr>
          <p:grpSpPr bwMode="auto">
            <a:xfrm>
              <a:off x="4722" y="1117"/>
              <a:ext cx="170" cy="290"/>
              <a:chOff x="4120" y="2308"/>
              <a:chExt cx="305" cy="415"/>
            </a:xfrm>
          </p:grpSpPr>
          <p:sp>
            <p:nvSpPr>
              <p:cNvPr id="61788" name="Freeform 348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89" name="Rectangle 349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90" name="Oval 350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1950" name="Group 351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792" name="Line 352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93" name="Line 353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94" name="Line 354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795" name="Line 355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796" name="Freeform 356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97" name="Oval 357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798" name="Oval 358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1951" name="Group 359"/>
          <p:cNvGrpSpPr>
            <a:grpSpLocks/>
          </p:cNvGrpSpPr>
          <p:nvPr/>
        </p:nvGrpSpPr>
        <p:grpSpPr bwMode="auto">
          <a:xfrm>
            <a:off x="6851650" y="1482725"/>
            <a:ext cx="619125" cy="749300"/>
            <a:chOff x="4496" y="884"/>
            <a:chExt cx="454" cy="550"/>
          </a:xfrm>
        </p:grpSpPr>
        <p:sp>
          <p:nvSpPr>
            <p:cNvPr id="61800" name="Rectangle 360"/>
            <p:cNvSpPr>
              <a:spLocks noChangeArrowheads="1"/>
            </p:cNvSpPr>
            <p:nvPr/>
          </p:nvSpPr>
          <p:spPr bwMode="auto">
            <a:xfrm>
              <a:off x="4496" y="884"/>
              <a:ext cx="454" cy="5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endParaRPr lang="en-US" sz="16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1440" name="Group 361"/>
            <p:cNvGrpSpPr>
              <a:grpSpLocks/>
            </p:cNvGrpSpPr>
            <p:nvPr/>
          </p:nvGrpSpPr>
          <p:grpSpPr bwMode="auto">
            <a:xfrm>
              <a:off x="4541" y="1026"/>
              <a:ext cx="170" cy="290"/>
              <a:chOff x="4120" y="2308"/>
              <a:chExt cx="305" cy="415"/>
            </a:xfrm>
          </p:grpSpPr>
          <p:sp>
            <p:nvSpPr>
              <p:cNvPr id="61802" name="Freeform 362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03" name="Rectangle 363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04" name="Oval 364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1441" name="Group 365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806" name="Line 366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07" name="Line 367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08" name="Line 368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09" name="Line 369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810" name="Freeform 370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11" name="Oval 371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12" name="Oval 372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456" name="Group 373"/>
            <p:cNvGrpSpPr>
              <a:grpSpLocks/>
            </p:cNvGrpSpPr>
            <p:nvPr/>
          </p:nvGrpSpPr>
          <p:grpSpPr bwMode="auto">
            <a:xfrm>
              <a:off x="4632" y="1072"/>
              <a:ext cx="170" cy="290"/>
              <a:chOff x="4120" y="2308"/>
              <a:chExt cx="305" cy="415"/>
            </a:xfrm>
          </p:grpSpPr>
          <p:sp>
            <p:nvSpPr>
              <p:cNvPr id="61814" name="Freeform 374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15" name="Rectangle 375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16" name="Oval 376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1457" name="Group 377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818" name="Line 378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19" name="Line 379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20" name="Line 380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21" name="Line 381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822" name="Freeform 382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23" name="Oval 383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24" name="Oval 384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1458" name="Group 385"/>
            <p:cNvGrpSpPr>
              <a:grpSpLocks/>
            </p:cNvGrpSpPr>
            <p:nvPr/>
          </p:nvGrpSpPr>
          <p:grpSpPr bwMode="auto">
            <a:xfrm>
              <a:off x="4722" y="1117"/>
              <a:ext cx="170" cy="290"/>
              <a:chOff x="4120" y="2308"/>
              <a:chExt cx="305" cy="415"/>
            </a:xfrm>
          </p:grpSpPr>
          <p:sp>
            <p:nvSpPr>
              <p:cNvPr id="61826" name="Freeform 386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27" name="Rectangle 387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28" name="Oval 388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1459" name="Group 389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830" name="Line 390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31" name="Line 391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32" name="Line 392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33" name="Line 393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834" name="Freeform 394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35" name="Oval 395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36" name="Oval 396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61474" name="Group 397"/>
          <p:cNvGrpSpPr>
            <a:grpSpLocks/>
          </p:cNvGrpSpPr>
          <p:nvPr/>
        </p:nvGrpSpPr>
        <p:grpSpPr bwMode="auto">
          <a:xfrm>
            <a:off x="3876675" y="2840038"/>
            <a:ext cx="681038" cy="766762"/>
            <a:chOff x="4309" y="1848"/>
            <a:chExt cx="499" cy="562"/>
          </a:xfrm>
        </p:grpSpPr>
        <p:sp>
          <p:nvSpPr>
            <p:cNvPr id="61838" name="Rectangle 398"/>
            <p:cNvSpPr>
              <a:spLocks noChangeArrowheads="1"/>
            </p:cNvSpPr>
            <p:nvPr/>
          </p:nvSpPr>
          <p:spPr bwMode="auto">
            <a:xfrm>
              <a:off x="4309" y="1848"/>
              <a:ext cx="499" cy="5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endParaRPr lang="en-US" sz="16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839" name="AutoShape 399"/>
            <p:cNvSpPr>
              <a:spLocks noChangeArrowheads="1"/>
            </p:cNvSpPr>
            <p:nvPr/>
          </p:nvSpPr>
          <p:spPr bwMode="auto">
            <a:xfrm>
              <a:off x="4355" y="2002"/>
              <a:ext cx="227" cy="136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1488" name="Group 400"/>
            <p:cNvGrpSpPr>
              <a:grpSpLocks/>
            </p:cNvGrpSpPr>
            <p:nvPr/>
          </p:nvGrpSpPr>
          <p:grpSpPr bwMode="auto">
            <a:xfrm>
              <a:off x="4627" y="1984"/>
              <a:ext cx="136" cy="290"/>
              <a:chOff x="4120" y="2308"/>
              <a:chExt cx="305" cy="415"/>
            </a:xfrm>
          </p:grpSpPr>
          <p:sp>
            <p:nvSpPr>
              <p:cNvPr id="61841" name="Freeform 401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42" name="Rectangle 402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43" name="Oval 403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1492" name="Group 404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845" name="Line 405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46" name="Line 406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47" name="Line 407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48" name="Line 408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849" name="Freeform 409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50" name="Oval 410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51" name="Oval 411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pic>
          <p:nvPicPr>
            <p:cNvPr id="61852" name="Picture 412" descr="pcs_TECHNOL_4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55" y="2160"/>
              <a:ext cx="218" cy="227"/>
            </a:xfrm>
            <a:prstGeom prst="rect">
              <a:avLst/>
            </a:prstGeom>
            <a:noFill/>
          </p:spPr>
        </p:pic>
      </p:grpSp>
      <p:grpSp>
        <p:nvGrpSpPr>
          <p:cNvPr id="61500" name="Group 413"/>
          <p:cNvGrpSpPr>
            <a:grpSpLocks/>
          </p:cNvGrpSpPr>
          <p:nvPr/>
        </p:nvGrpSpPr>
        <p:grpSpPr bwMode="auto">
          <a:xfrm>
            <a:off x="5114925" y="2835275"/>
            <a:ext cx="679450" cy="765175"/>
            <a:chOff x="4309" y="1848"/>
            <a:chExt cx="499" cy="562"/>
          </a:xfrm>
        </p:grpSpPr>
        <p:sp>
          <p:nvSpPr>
            <p:cNvPr id="61854" name="Rectangle 414"/>
            <p:cNvSpPr>
              <a:spLocks noChangeArrowheads="1"/>
            </p:cNvSpPr>
            <p:nvPr/>
          </p:nvSpPr>
          <p:spPr bwMode="auto">
            <a:xfrm>
              <a:off x="4309" y="1848"/>
              <a:ext cx="499" cy="56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endParaRPr lang="en-US" sz="16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855" name="AutoShape 415"/>
            <p:cNvSpPr>
              <a:spLocks noChangeArrowheads="1"/>
            </p:cNvSpPr>
            <p:nvPr/>
          </p:nvSpPr>
          <p:spPr bwMode="auto">
            <a:xfrm>
              <a:off x="4355" y="2002"/>
              <a:ext cx="227" cy="136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sz="16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61504" name="Group 416"/>
            <p:cNvGrpSpPr>
              <a:grpSpLocks/>
            </p:cNvGrpSpPr>
            <p:nvPr/>
          </p:nvGrpSpPr>
          <p:grpSpPr bwMode="auto">
            <a:xfrm>
              <a:off x="4627" y="1984"/>
              <a:ext cx="136" cy="290"/>
              <a:chOff x="4120" y="2308"/>
              <a:chExt cx="305" cy="415"/>
            </a:xfrm>
          </p:grpSpPr>
          <p:sp>
            <p:nvSpPr>
              <p:cNvPr id="61857" name="Freeform 417"/>
              <p:cNvSpPr>
                <a:spLocks/>
              </p:cNvSpPr>
              <p:nvPr/>
            </p:nvSpPr>
            <p:spPr bwMode="auto">
              <a:xfrm flipH="1">
                <a:off x="4378" y="2308"/>
                <a:ext cx="47" cy="415"/>
              </a:xfrm>
              <a:custGeom>
                <a:avLst/>
                <a:gdLst/>
                <a:ahLst/>
                <a:cxnLst>
                  <a:cxn ang="0">
                    <a:pos x="90" y="546"/>
                  </a:cxn>
                  <a:cxn ang="0">
                    <a:pos x="0" y="432"/>
                  </a:cxn>
                  <a:cxn ang="0">
                    <a:pos x="0" y="0"/>
                  </a:cxn>
                  <a:cxn ang="0">
                    <a:pos x="84" y="42"/>
                  </a:cxn>
                  <a:cxn ang="0">
                    <a:pos x="90" y="546"/>
                  </a:cxn>
                </a:cxnLst>
                <a:rect l="0" t="0" r="r" b="b"/>
                <a:pathLst>
                  <a:path w="90" h="546">
                    <a:moveTo>
                      <a:pt x="90" y="546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84" y="42"/>
                    </a:lnTo>
                    <a:lnTo>
                      <a:pt x="90" y="546"/>
                    </a:lnTo>
                    <a:close/>
                  </a:path>
                </a:pathLst>
              </a:custGeom>
              <a:solidFill>
                <a:srgbClr val="006699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58" name="Rectangle 418"/>
              <p:cNvSpPr>
                <a:spLocks noChangeArrowheads="1"/>
              </p:cNvSpPr>
              <p:nvPr/>
            </p:nvSpPr>
            <p:spPr bwMode="auto">
              <a:xfrm flipH="1">
                <a:off x="4127" y="2340"/>
                <a:ext cx="255" cy="383"/>
              </a:xfrm>
              <a:prstGeom prst="rect">
                <a:avLst/>
              </a:prstGeom>
              <a:solidFill>
                <a:srgbClr val="0078AA"/>
              </a:solidFill>
              <a:ln w="1588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59" name="Oval 419"/>
              <p:cNvSpPr>
                <a:spLocks noChangeArrowheads="1"/>
              </p:cNvSpPr>
              <p:nvPr/>
            </p:nvSpPr>
            <p:spPr bwMode="auto">
              <a:xfrm flipH="1">
                <a:off x="4278" y="2390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1512" name="Group 420"/>
              <p:cNvGrpSpPr>
                <a:grpSpLocks/>
              </p:cNvGrpSpPr>
              <p:nvPr/>
            </p:nvGrpSpPr>
            <p:grpSpPr bwMode="auto">
              <a:xfrm flipH="1">
                <a:off x="4164" y="2500"/>
                <a:ext cx="152" cy="109"/>
                <a:chOff x="3216" y="2784"/>
                <a:chExt cx="192" cy="144"/>
              </a:xfrm>
            </p:grpSpPr>
            <p:sp>
              <p:nvSpPr>
                <p:cNvPr id="61861" name="Line 421"/>
                <p:cNvSpPr>
                  <a:spLocks noChangeShapeType="1"/>
                </p:cNvSpPr>
                <p:nvPr/>
              </p:nvSpPr>
              <p:spPr bwMode="auto">
                <a:xfrm>
                  <a:off x="3216" y="2784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62" name="Line 422"/>
                <p:cNvSpPr>
                  <a:spLocks noChangeShapeType="1"/>
                </p:cNvSpPr>
                <p:nvPr/>
              </p:nvSpPr>
              <p:spPr bwMode="auto">
                <a:xfrm>
                  <a:off x="3216" y="2832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63" name="Line 423"/>
                <p:cNvSpPr>
                  <a:spLocks noChangeShapeType="1"/>
                </p:cNvSpPr>
                <p:nvPr/>
              </p:nvSpPr>
              <p:spPr bwMode="auto">
                <a:xfrm>
                  <a:off x="3216" y="2880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864" name="Line 424"/>
                <p:cNvSpPr>
                  <a:spLocks noChangeShapeType="1"/>
                </p:cNvSpPr>
                <p:nvPr/>
              </p:nvSpPr>
              <p:spPr bwMode="auto">
                <a:xfrm>
                  <a:off x="3216" y="2928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rgbClr val="CCEC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865" name="Freeform 425"/>
              <p:cNvSpPr>
                <a:spLocks/>
              </p:cNvSpPr>
              <p:nvPr/>
            </p:nvSpPr>
            <p:spPr bwMode="auto">
              <a:xfrm>
                <a:off x="4120" y="2311"/>
                <a:ext cx="301" cy="35"/>
              </a:xfrm>
              <a:custGeom>
                <a:avLst/>
                <a:gdLst/>
                <a:ahLst/>
                <a:cxnLst>
                  <a:cxn ang="0">
                    <a:pos x="259" y="35"/>
                  </a:cxn>
                  <a:cxn ang="0">
                    <a:pos x="0" y="35"/>
                  </a:cxn>
                  <a:cxn ang="0">
                    <a:pos x="81" y="0"/>
                  </a:cxn>
                  <a:cxn ang="0">
                    <a:pos x="301" y="0"/>
                  </a:cxn>
                  <a:cxn ang="0">
                    <a:pos x="259" y="35"/>
                  </a:cxn>
                </a:cxnLst>
                <a:rect l="0" t="0" r="r" b="b"/>
                <a:pathLst>
                  <a:path w="301" h="35">
                    <a:moveTo>
                      <a:pt x="259" y="35"/>
                    </a:moveTo>
                    <a:lnTo>
                      <a:pt x="0" y="35"/>
                    </a:lnTo>
                    <a:lnTo>
                      <a:pt x="81" y="0"/>
                    </a:lnTo>
                    <a:lnTo>
                      <a:pt x="301" y="0"/>
                    </a:lnTo>
                    <a:lnTo>
                      <a:pt x="259" y="35"/>
                    </a:lnTo>
                    <a:close/>
                  </a:path>
                </a:pathLst>
              </a:custGeom>
              <a:solidFill>
                <a:srgbClr val="00B4FF"/>
              </a:solidFill>
              <a:ln w="1588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66" name="Oval 426"/>
              <p:cNvSpPr>
                <a:spLocks noChangeArrowheads="1"/>
              </p:cNvSpPr>
              <p:nvPr/>
            </p:nvSpPr>
            <p:spPr bwMode="auto">
              <a:xfrm flipH="1">
                <a:off x="4170" y="2386"/>
                <a:ext cx="37" cy="36"/>
              </a:xfrm>
              <a:prstGeom prst="ellipse">
                <a:avLst/>
              </a:prstGeom>
              <a:solidFill>
                <a:srgbClr val="FFC9C9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867" name="Oval 427"/>
              <p:cNvSpPr>
                <a:spLocks noChangeArrowheads="1"/>
              </p:cNvSpPr>
              <p:nvPr/>
            </p:nvSpPr>
            <p:spPr bwMode="auto">
              <a:xfrm flipH="1">
                <a:off x="4224" y="2386"/>
                <a:ext cx="37" cy="36"/>
              </a:xfrm>
              <a:prstGeom prst="ellipse">
                <a:avLst/>
              </a:prstGeom>
              <a:solidFill>
                <a:srgbClr val="CCFF33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pic>
          <p:nvPicPr>
            <p:cNvPr id="61868" name="Picture 428" descr="pcs_TECHNOL_4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55" y="2160"/>
              <a:ext cx="218" cy="227"/>
            </a:xfrm>
            <a:prstGeom prst="rect">
              <a:avLst/>
            </a:prstGeom>
            <a:noFill/>
          </p:spPr>
        </p:pic>
      </p:grpSp>
      <p:sp>
        <p:nvSpPr>
          <p:cNvPr id="61869" name="Line 429"/>
          <p:cNvSpPr>
            <a:spLocks noChangeShapeType="1"/>
          </p:cNvSpPr>
          <p:nvPr/>
        </p:nvSpPr>
        <p:spPr bwMode="auto">
          <a:xfrm flipH="1">
            <a:off x="4225925" y="2565400"/>
            <a:ext cx="655638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870" name="Line 430"/>
          <p:cNvSpPr>
            <a:spLocks noChangeShapeType="1"/>
          </p:cNvSpPr>
          <p:nvPr/>
        </p:nvSpPr>
        <p:spPr bwMode="auto">
          <a:xfrm flipH="1" flipV="1">
            <a:off x="6389688" y="2603500"/>
            <a:ext cx="541337" cy="2317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871" name="Line 431"/>
          <p:cNvSpPr>
            <a:spLocks noChangeShapeType="1"/>
          </p:cNvSpPr>
          <p:nvPr/>
        </p:nvSpPr>
        <p:spPr bwMode="auto">
          <a:xfrm flipH="1" flipV="1">
            <a:off x="4264025" y="2217738"/>
            <a:ext cx="541338" cy="19208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872" name="Line 432"/>
          <p:cNvSpPr>
            <a:spLocks noChangeShapeType="1"/>
          </p:cNvSpPr>
          <p:nvPr/>
        </p:nvSpPr>
        <p:spPr bwMode="auto">
          <a:xfrm flipH="1" flipV="1">
            <a:off x="5114925" y="2217738"/>
            <a:ext cx="38100" cy="15398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873" name="Line 433"/>
          <p:cNvSpPr>
            <a:spLocks noChangeShapeType="1"/>
          </p:cNvSpPr>
          <p:nvPr/>
        </p:nvSpPr>
        <p:spPr bwMode="auto">
          <a:xfrm flipV="1">
            <a:off x="6080125" y="2217738"/>
            <a:ext cx="39688" cy="11588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874" name="Line 434"/>
          <p:cNvSpPr>
            <a:spLocks noChangeShapeType="1"/>
          </p:cNvSpPr>
          <p:nvPr/>
        </p:nvSpPr>
        <p:spPr bwMode="auto">
          <a:xfrm flipH="1">
            <a:off x="6619875" y="2217738"/>
            <a:ext cx="425450" cy="2698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875" name="Line 435"/>
          <p:cNvSpPr>
            <a:spLocks noChangeShapeType="1"/>
          </p:cNvSpPr>
          <p:nvPr/>
        </p:nvSpPr>
        <p:spPr bwMode="auto">
          <a:xfrm flipH="1" flipV="1">
            <a:off x="5384800" y="2681288"/>
            <a:ext cx="38100" cy="15398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876" name="Line 436"/>
          <p:cNvSpPr>
            <a:spLocks noChangeShapeType="1"/>
          </p:cNvSpPr>
          <p:nvPr/>
        </p:nvSpPr>
        <p:spPr bwMode="auto">
          <a:xfrm flipV="1">
            <a:off x="7007225" y="2217738"/>
            <a:ext cx="153988" cy="61753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516" name="Group 437"/>
          <p:cNvGrpSpPr>
            <a:grpSpLocks/>
          </p:cNvGrpSpPr>
          <p:nvPr/>
        </p:nvGrpSpPr>
        <p:grpSpPr bwMode="auto">
          <a:xfrm>
            <a:off x="6813550" y="3917950"/>
            <a:ext cx="700088" cy="733425"/>
            <a:chOff x="2937" y="2642"/>
            <a:chExt cx="513" cy="580"/>
          </a:xfrm>
        </p:grpSpPr>
        <p:sp>
          <p:nvSpPr>
            <p:cNvPr id="61878" name="Rectangle 438"/>
            <p:cNvSpPr>
              <a:spLocks noChangeArrowheads="1"/>
            </p:cNvSpPr>
            <p:nvPr/>
          </p:nvSpPr>
          <p:spPr bwMode="auto">
            <a:xfrm>
              <a:off x="2937" y="2642"/>
              <a:ext cx="513" cy="5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</a:pPr>
              <a:endParaRPr lang="en-US" sz="16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1879" name="Picture 439" descr="pcs_TECHNOL_47"/>
            <p:cNvPicPr>
              <a:picLocks noChangeAspect="1" noChangeArrowheads="1"/>
            </p:cNvPicPr>
            <p:nvPr/>
          </p:nvPicPr>
          <p:blipFill>
            <a:blip r:embed="rId4">
              <a:lum bright="28000" contrast="-16000"/>
            </a:blip>
            <a:srcRect/>
            <a:stretch>
              <a:fillRect/>
            </a:stretch>
          </p:blipFill>
          <p:spPr bwMode="auto">
            <a:xfrm>
              <a:off x="2968" y="2967"/>
              <a:ext cx="183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1529" name="Group 440"/>
            <p:cNvGrpSpPr>
              <a:grpSpLocks noChangeAspect="1"/>
            </p:cNvGrpSpPr>
            <p:nvPr/>
          </p:nvGrpSpPr>
          <p:grpSpPr bwMode="auto">
            <a:xfrm flipH="1">
              <a:off x="2997" y="2712"/>
              <a:ext cx="417" cy="470"/>
              <a:chOff x="5" y="2480"/>
              <a:chExt cx="237" cy="430"/>
            </a:xfrm>
          </p:grpSpPr>
          <p:grpSp>
            <p:nvGrpSpPr>
              <p:cNvPr id="61530" name="Group 441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61531" name="Group 442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61532" name="Group 443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61884" name="Line 44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1885" name="Line 44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1886" name="Line 44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1887" name="Line 44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1888" name="Line 44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1889" name="Line 44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1890" name="Line 45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61891" name="Line 45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92" name="Line 45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93" name="Line 45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94" name="Line 45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95" name="Line 45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96" name="Line 456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897" name="Line 4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61547" name="Group 458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61899" name="Line 45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900" name="Line 46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901" name="Line 46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902" name="Line 4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903" name="Line 4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61904" name="Oval 464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905" name="Arc 465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906" name="Arc 466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907" name="Arc 467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61908" name="Rectangle 468"/>
          <p:cNvSpPr>
            <a:spLocks noChangeArrowheads="1"/>
          </p:cNvSpPr>
          <p:nvPr/>
        </p:nvSpPr>
        <p:spPr bwMode="auto">
          <a:xfrm>
            <a:off x="5772150" y="3956050"/>
            <a:ext cx="655638" cy="65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</a:pPr>
            <a:endParaRPr lang="en-US" sz="16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909" name="Picture 469" descr="pcs_TECHNOL_47"/>
          <p:cNvPicPr>
            <a:picLocks noChangeAspect="1" noChangeArrowheads="1"/>
          </p:cNvPicPr>
          <p:nvPr/>
        </p:nvPicPr>
        <p:blipFill>
          <a:blip r:embed="rId4">
            <a:lum bright="28000" contrast="-16000"/>
          </a:blip>
          <a:srcRect/>
          <a:stretch>
            <a:fillRect/>
          </a:stretch>
        </p:blipFill>
        <p:spPr bwMode="auto">
          <a:xfrm>
            <a:off x="5813425" y="4329113"/>
            <a:ext cx="2492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561" name="Group 470"/>
          <p:cNvGrpSpPr>
            <a:grpSpLocks noChangeAspect="1"/>
          </p:cNvGrpSpPr>
          <p:nvPr/>
        </p:nvGrpSpPr>
        <p:grpSpPr bwMode="auto">
          <a:xfrm flipH="1">
            <a:off x="5853113" y="4006850"/>
            <a:ext cx="568325" cy="595313"/>
            <a:chOff x="5" y="2480"/>
            <a:chExt cx="237" cy="430"/>
          </a:xfrm>
        </p:grpSpPr>
        <p:grpSp>
          <p:nvGrpSpPr>
            <p:cNvPr id="61565" name="Group 471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61573" name="Group 472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61577" name="Group 473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61914" name="Line 47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915" name="Line 47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916" name="Line 47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917" name="Line 4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918" name="Line 4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919" name="Line 4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1920" name="Line 4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61921" name="Line 48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922" name="Line 482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923" name="Line 483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924" name="Line 48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925" name="Line 485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926" name="Line 48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927" name="Line 487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61585" name="Group 488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61929" name="Line 48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930" name="Line 490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931" name="Line 49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932" name="Line 492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1933" name="Line 493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1934" name="Oval 494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1935" name="Arc 495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936" name="Arc 496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937" name="Arc 497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1938" name="Line 498"/>
          <p:cNvSpPr>
            <a:spLocks noChangeShapeType="1"/>
          </p:cNvSpPr>
          <p:nvPr/>
        </p:nvSpPr>
        <p:spPr bwMode="auto">
          <a:xfrm flipH="1" flipV="1">
            <a:off x="5616575" y="3608388"/>
            <a:ext cx="1466850" cy="309562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1939" name="Text Box 499"/>
          <p:cNvSpPr txBox="1">
            <a:spLocks noChangeArrowheads="1"/>
          </p:cNvSpPr>
          <p:nvPr/>
        </p:nvSpPr>
        <p:spPr bwMode="auto">
          <a:xfrm>
            <a:off x="3968750" y="2795588"/>
            <a:ext cx="504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CSN</a:t>
            </a:r>
          </a:p>
        </p:txBody>
      </p:sp>
      <p:sp>
        <p:nvSpPr>
          <p:cNvPr id="61940" name="Text Box 500"/>
          <p:cNvSpPr txBox="1">
            <a:spLocks noChangeArrowheads="1"/>
          </p:cNvSpPr>
          <p:nvPr/>
        </p:nvSpPr>
        <p:spPr bwMode="auto">
          <a:xfrm>
            <a:off x="5183188" y="2790825"/>
            <a:ext cx="504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CSN</a:t>
            </a:r>
          </a:p>
        </p:txBody>
      </p:sp>
      <p:sp>
        <p:nvSpPr>
          <p:cNvPr id="61941" name="Text Box 501"/>
          <p:cNvSpPr txBox="1">
            <a:spLocks noChangeArrowheads="1"/>
          </p:cNvSpPr>
          <p:nvPr/>
        </p:nvSpPr>
        <p:spPr bwMode="auto">
          <a:xfrm>
            <a:off x="6748463" y="2790825"/>
            <a:ext cx="504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CSN</a:t>
            </a:r>
          </a:p>
        </p:txBody>
      </p:sp>
      <p:sp>
        <p:nvSpPr>
          <p:cNvPr id="61942" name="Text Box 502"/>
          <p:cNvSpPr txBox="1">
            <a:spLocks noChangeArrowheads="1"/>
          </p:cNvSpPr>
          <p:nvPr/>
        </p:nvSpPr>
        <p:spPr bwMode="auto">
          <a:xfrm>
            <a:off x="4867275" y="3897313"/>
            <a:ext cx="50482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ASN</a:t>
            </a:r>
          </a:p>
        </p:txBody>
      </p:sp>
      <p:sp>
        <p:nvSpPr>
          <p:cNvPr id="61943" name="Text Box 503"/>
          <p:cNvSpPr txBox="1">
            <a:spLocks noChangeArrowheads="1"/>
          </p:cNvSpPr>
          <p:nvPr/>
        </p:nvSpPr>
        <p:spPr bwMode="auto">
          <a:xfrm>
            <a:off x="6022975" y="3897313"/>
            <a:ext cx="50482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12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Entities of the WiMAX Network Reference Model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006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100" dirty="0" smtClean="0">
                <a:latin typeface="Arial" pitchFamily="34" charset="0"/>
              </a:rPr>
              <a:t>CSN: Connectivity Serving Network</a:t>
            </a:r>
            <a:br>
              <a:rPr lang="en-US" sz="2100" dirty="0" smtClean="0">
                <a:latin typeface="Arial" pitchFamily="34" charset="0"/>
              </a:rPr>
            </a:br>
            <a:r>
              <a:rPr lang="en-US" sz="2100" dirty="0" smtClean="0">
                <a:latin typeface="Arial" pitchFamily="34" charset="0"/>
              </a:rPr>
              <a:t>Logical representation of the functions of a NSP, e.g.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itchFamily="34" charset="0"/>
              </a:rPr>
              <a:t>Connectivity to the Internet, ASPs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itchFamily="34" charset="0"/>
              </a:rPr>
              <a:t>Authentication, authorization and accounting</a:t>
            </a:r>
            <a:endParaRPr lang="en-GB" sz="2000" dirty="0" smtClean="0">
              <a:latin typeface="Arial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itchFamily="34" charset="0"/>
              </a:rPr>
              <a:t>IP address management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itchFamily="34" charset="0"/>
              </a:rPr>
              <a:t>Mobility and roaming between ASNs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itchFamily="34" charset="0"/>
              </a:rPr>
              <a:t>Policy &amp; </a:t>
            </a:r>
            <a:r>
              <a:rPr lang="en-US" sz="2000" dirty="0" err="1" smtClean="0">
                <a:latin typeface="Arial" pitchFamily="34" charset="0"/>
              </a:rPr>
              <a:t>QoS</a:t>
            </a:r>
            <a:r>
              <a:rPr lang="en-US" sz="2000" dirty="0" smtClean="0">
                <a:latin typeface="Arial" pitchFamily="34" charset="0"/>
              </a:rPr>
              <a:t> management based on a SLA</a:t>
            </a:r>
          </a:p>
          <a:p>
            <a:pPr>
              <a:lnSpc>
                <a:spcPct val="80000"/>
              </a:lnSpc>
            </a:pPr>
            <a:r>
              <a:rPr lang="en-US" sz="2100" dirty="0" smtClean="0">
                <a:latin typeface="Arial" pitchFamily="34" charset="0"/>
              </a:rPr>
              <a:t>ASN: Access Serving Network</a:t>
            </a:r>
            <a:br>
              <a:rPr lang="en-US" sz="2100" dirty="0" smtClean="0">
                <a:latin typeface="Arial" pitchFamily="34" charset="0"/>
              </a:rPr>
            </a:br>
            <a:r>
              <a:rPr lang="en-US" sz="2100" dirty="0" smtClean="0">
                <a:latin typeface="Arial" pitchFamily="34" charset="0"/>
              </a:rPr>
              <a:t>Logical representation of the functions of a NAP, e.g.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itchFamily="34" charset="0"/>
              </a:rPr>
              <a:t>802.16 interface w/ network entry and handover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itchFamily="34" charset="0"/>
              </a:rPr>
              <a:t>Radio Resource Management &amp; Admission ctrl.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itchFamily="34" charset="0"/>
              </a:rPr>
              <a:t>L2 Session/mobility management </a:t>
            </a:r>
          </a:p>
          <a:p>
            <a:pPr lvl="1">
              <a:lnSpc>
                <a:spcPct val="80000"/>
              </a:lnSpc>
            </a:pPr>
            <a:r>
              <a:rPr lang="en-US" sz="2000" dirty="0" err="1" smtClean="0">
                <a:latin typeface="Arial" pitchFamily="34" charset="0"/>
              </a:rPr>
              <a:t>QoS</a:t>
            </a:r>
            <a:r>
              <a:rPr lang="en-US" sz="2000" dirty="0" smtClean="0">
                <a:latin typeface="Arial" pitchFamily="34" charset="0"/>
              </a:rPr>
              <a:t> and Policy Enforcement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itchFamily="34" charset="0"/>
              </a:rPr>
              <a:t>Mobile Access Gateway (MAG)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itchFamily="34" charset="0"/>
              </a:rPr>
              <a:t>Forwarding to selected CSN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z="3200" dirty="0" smtClean="0">
                <a:latin typeface="Arial" pitchFamily="34" charset="0"/>
              </a:rPr>
              <a:t>Mobile </a:t>
            </a:r>
            <a:r>
              <a:rPr lang="en-US" sz="3200" dirty="0" err="1" smtClean="0">
                <a:latin typeface="Arial" pitchFamily="34" charset="0"/>
              </a:rPr>
              <a:t>WiMAX</a:t>
            </a:r>
            <a:r>
              <a:rPr lang="en-US" sz="3200" dirty="0" smtClean="0">
                <a:latin typeface="Arial" pitchFamily="34" charset="0"/>
              </a:rPr>
              <a:t> Network Reference Model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228600" y="5943600"/>
            <a:ext cx="2954337" cy="5724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622300" indent="-622300">
              <a:lnSpc>
                <a:spcPct val="90000"/>
              </a:lnSpc>
              <a:spcBef>
                <a:spcPct val="20000"/>
              </a:spcBef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MS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	Mobile subscriber station</a:t>
            </a:r>
          </a:p>
          <a:p>
            <a:pPr marL="622300" indent="-622300"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ASN:	Access Serving Network</a:t>
            </a:r>
          </a:p>
          <a:p>
            <a:pPr marL="622300" indent="-622300">
              <a:lnSpc>
                <a:spcPct val="90000"/>
              </a:lnSpc>
              <a:spcBef>
                <a:spcPct val="20000"/>
              </a:spcBef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CSN:	Connectivity Serving Network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533650" y="1898650"/>
            <a:ext cx="1277938" cy="1439862"/>
          </a:xfrm>
          <a:prstGeom prst="rect">
            <a:avLst/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762000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533650" y="1989137"/>
            <a:ext cx="360363" cy="4032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 defTabSz="762000"/>
            <a:r>
              <a:rPr lang="de-DE" b="1">
                <a:latin typeface="Arial" pitchFamily="34" charset="0"/>
                <a:cs typeface="Arial" pitchFamily="34" charset="0"/>
              </a:rPr>
              <a:t>BS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 flipH="1">
            <a:off x="1724025" y="2212975"/>
            <a:ext cx="809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533650" y="2843212"/>
            <a:ext cx="360363" cy="4032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 defTabSz="762000"/>
            <a:r>
              <a:rPr lang="de-DE" b="1">
                <a:latin typeface="Arial" pitchFamily="34" charset="0"/>
                <a:cs typeface="Arial" pitchFamily="34" charset="0"/>
              </a:rPr>
              <a:t>BS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389313" y="2259012"/>
            <a:ext cx="422275" cy="6477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 defTabSz="762000"/>
            <a:r>
              <a:rPr lang="de-DE" b="1">
                <a:latin typeface="Arial" pitchFamily="34" charset="0"/>
                <a:cs typeface="Arial" pitchFamily="34" charset="0"/>
              </a:rPr>
              <a:t>ASN GW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894013" y="2212975"/>
            <a:ext cx="495300" cy="404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2894013" y="2617787"/>
            <a:ext cx="495300" cy="450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384550" y="1898650"/>
            <a:ext cx="379912" cy="2154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Ctr="1">
            <a:spAutoFit/>
          </a:bodyPr>
          <a:lstStyle/>
          <a:p>
            <a:pPr algn="ctr" defTabSz="762000"/>
            <a:r>
              <a:rPr lang="de-DE" sz="1400" b="1">
                <a:latin typeface="Arial" pitchFamily="34" charset="0"/>
                <a:cs typeface="Arial" pitchFamily="34" charset="0"/>
              </a:rPr>
              <a:t>ASN</a:t>
            </a:r>
            <a:endParaRPr lang="en-US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2894013" y="2168525"/>
            <a:ext cx="495300" cy="4048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 flipV="1">
            <a:off x="2894013" y="2573337"/>
            <a:ext cx="495300" cy="4508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auto">
          <a:xfrm flipH="1">
            <a:off x="1724025" y="2168525"/>
            <a:ext cx="8096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>
            <a:off x="2714625" y="2393950"/>
            <a:ext cx="0" cy="4492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1228725" y="1943100"/>
            <a:ext cx="495300" cy="5397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defTabSz="762000"/>
            <a:r>
              <a:rPr lang="de-DE" b="1">
                <a:latin typeface="Arial" pitchFamily="34" charset="0"/>
                <a:cs typeface="Arial" pitchFamily="34" charset="0"/>
              </a:rPr>
              <a:t>MS</a:t>
            </a:r>
            <a:endParaRPr lang="en-US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2533650" y="3833812"/>
            <a:ext cx="1260475" cy="674688"/>
          </a:xfrm>
          <a:prstGeom prst="rect">
            <a:avLst/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762000"/>
            <a:r>
              <a:rPr lang="de-DE" sz="1400">
                <a:latin typeface="Arial" pitchFamily="34" charset="0"/>
                <a:cs typeface="Arial" pitchFamily="34" charset="0"/>
              </a:rPr>
              <a:t>Another ASN</a:t>
            </a:r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3614738" y="2906712"/>
            <a:ext cx="0" cy="927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3568700" y="2906712"/>
            <a:ext cx="0" cy="9271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Line 18"/>
          <p:cNvSpPr>
            <a:spLocks noChangeShapeType="1"/>
          </p:cNvSpPr>
          <p:nvPr/>
        </p:nvSpPr>
        <p:spPr bwMode="auto">
          <a:xfrm>
            <a:off x="2038350" y="2124075"/>
            <a:ext cx="0" cy="13493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19"/>
          <p:cNvSpPr>
            <a:spLocks noChangeShapeType="1"/>
          </p:cNvSpPr>
          <p:nvPr/>
        </p:nvSpPr>
        <p:spPr bwMode="auto">
          <a:xfrm>
            <a:off x="2668588" y="2617787"/>
            <a:ext cx="90487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 flipV="1">
            <a:off x="3074988" y="2347912"/>
            <a:ext cx="90487" cy="904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Line 21"/>
          <p:cNvSpPr>
            <a:spLocks noChangeShapeType="1"/>
          </p:cNvSpPr>
          <p:nvPr/>
        </p:nvSpPr>
        <p:spPr bwMode="auto">
          <a:xfrm>
            <a:off x="3074988" y="2798762"/>
            <a:ext cx="90487" cy="904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Line 22"/>
          <p:cNvSpPr>
            <a:spLocks noChangeShapeType="1"/>
          </p:cNvSpPr>
          <p:nvPr/>
        </p:nvSpPr>
        <p:spPr bwMode="auto">
          <a:xfrm>
            <a:off x="3524250" y="3563937"/>
            <a:ext cx="134938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3074988" y="2154237"/>
            <a:ext cx="19556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Ctr="1">
            <a:spAutoFit/>
          </a:bodyPr>
          <a:lstStyle/>
          <a:p>
            <a:pPr algn="ctr" defTabSz="762000"/>
            <a:r>
              <a:rPr lang="de-DE">
                <a:latin typeface="Arial" pitchFamily="34" charset="0"/>
                <a:cs typeface="Arial" pitchFamily="34" charset="0"/>
              </a:rPr>
              <a:t>R6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3074988" y="2874962"/>
            <a:ext cx="19556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Ctr="1">
            <a:spAutoFit/>
          </a:bodyPr>
          <a:lstStyle/>
          <a:p>
            <a:pPr algn="ctr" defTabSz="762000"/>
            <a:r>
              <a:rPr lang="de-DE">
                <a:latin typeface="Arial" pitchFamily="34" charset="0"/>
                <a:cs typeface="Arial" pitchFamily="34" charset="0"/>
              </a:rPr>
              <a:t>R6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2759075" y="2528887"/>
            <a:ext cx="19556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Ctr="1">
            <a:spAutoFit/>
          </a:bodyPr>
          <a:lstStyle/>
          <a:p>
            <a:pPr algn="ctr" defTabSz="762000"/>
            <a:r>
              <a:rPr lang="de-DE">
                <a:latin typeface="Arial" pitchFamily="34" charset="0"/>
                <a:cs typeface="Arial" pitchFamily="34" charset="0"/>
              </a:rPr>
              <a:t>R8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1949450" y="1957387"/>
            <a:ext cx="19556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Ctr="1">
            <a:spAutoFit/>
          </a:bodyPr>
          <a:lstStyle/>
          <a:p>
            <a:pPr algn="ctr" defTabSz="762000"/>
            <a:r>
              <a:rPr lang="de-DE">
                <a:latin typeface="Arial" pitchFamily="34" charset="0"/>
                <a:cs typeface="Arial" pitchFamily="34" charset="0"/>
              </a:rPr>
              <a:t>R1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3313113" y="3473450"/>
            <a:ext cx="19556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Ctr="1">
            <a:spAutoFit/>
          </a:bodyPr>
          <a:lstStyle/>
          <a:p>
            <a:pPr algn="ctr" defTabSz="762000"/>
            <a:r>
              <a:rPr lang="de-DE">
                <a:latin typeface="Arial" pitchFamily="34" charset="0"/>
                <a:cs typeface="Arial" pitchFamily="34" charset="0"/>
              </a:rPr>
              <a:t>R4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4514850" y="2185987"/>
            <a:ext cx="1260475" cy="1152525"/>
          </a:xfrm>
          <a:prstGeom prst="rect">
            <a:avLst/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3200" rIns="90000" bIns="43200" anchor="ctr"/>
          <a:lstStyle/>
          <a:p>
            <a:pPr algn="ctr" defTabSz="762000"/>
            <a:r>
              <a:rPr lang="de-DE" sz="1400" b="1">
                <a:latin typeface="Arial" pitchFamily="34" charset="0"/>
                <a:cs typeface="Arial" pitchFamily="34" charset="0"/>
              </a:rPr>
              <a:t>CSN</a:t>
            </a:r>
            <a:endParaRPr lang="en-US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29"/>
          <p:cNvSpPr>
            <a:spLocks noChangeArrowheads="1"/>
          </p:cNvSpPr>
          <p:nvPr/>
        </p:nvSpPr>
        <p:spPr bwMode="auto">
          <a:xfrm>
            <a:off x="6494463" y="1898650"/>
            <a:ext cx="1260475" cy="1152525"/>
          </a:xfrm>
          <a:prstGeom prst="rect">
            <a:avLst/>
          </a:prstGeom>
          <a:solidFill>
            <a:srgbClr val="EAEAEA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3200" rIns="90000" bIns="43200" anchor="ctr"/>
          <a:lstStyle/>
          <a:p>
            <a:pPr algn="ctr" defTabSz="762000"/>
            <a:r>
              <a:rPr lang="de-DE" sz="1400" b="1">
                <a:latin typeface="Arial" pitchFamily="34" charset="0"/>
                <a:cs typeface="Arial" pitchFamily="34" charset="0"/>
              </a:rPr>
              <a:t>CSN</a:t>
            </a:r>
            <a:endParaRPr lang="en-US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Line 30"/>
          <p:cNvSpPr>
            <a:spLocks noChangeShapeType="1"/>
          </p:cNvSpPr>
          <p:nvPr/>
        </p:nvSpPr>
        <p:spPr bwMode="auto">
          <a:xfrm>
            <a:off x="3811588" y="2787650"/>
            <a:ext cx="703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>
            <a:off x="5775325" y="278765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4100513" y="2698750"/>
            <a:ext cx="0" cy="13493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Line 33"/>
          <p:cNvSpPr>
            <a:spLocks noChangeShapeType="1"/>
          </p:cNvSpPr>
          <p:nvPr/>
        </p:nvSpPr>
        <p:spPr bwMode="auto">
          <a:xfrm>
            <a:off x="3811588" y="2743200"/>
            <a:ext cx="7032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Line 34"/>
          <p:cNvSpPr>
            <a:spLocks noChangeShapeType="1"/>
          </p:cNvSpPr>
          <p:nvPr/>
        </p:nvSpPr>
        <p:spPr bwMode="auto">
          <a:xfrm>
            <a:off x="5775325" y="2743200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Line 35"/>
          <p:cNvSpPr>
            <a:spLocks noChangeShapeType="1"/>
          </p:cNvSpPr>
          <p:nvPr/>
        </p:nvSpPr>
        <p:spPr bwMode="auto">
          <a:xfrm>
            <a:off x="6135688" y="2698750"/>
            <a:ext cx="0" cy="13493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36"/>
          <p:cNvSpPr txBox="1">
            <a:spLocks noChangeArrowheads="1"/>
          </p:cNvSpPr>
          <p:nvPr/>
        </p:nvSpPr>
        <p:spPr bwMode="auto">
          <a:xfrm>
            <a:off x="3978275" y="2474912"/>
            <a:ext cx="19556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Ctr="1">
            <a:spAutoFit/>
          </a:bodyPr>
          <a:lstStyle/>
          <a:p>
            <a:pPr algn="ctr" defTabSz="762000"/>
            <a:r>
              <a:rPr lang="de-DE">
                <a:latin typeface="Arial" pitchFamily="34" charset="0"/>
                <a:cs typeface="Arial" pitchFamily="34" charset="0"/>
              </a:rPr>
              <a:t>R3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37"/>
          <p:cNvSpPr txBox="1">
            <a:spLocks noChangeArrowheads="1"/>
          </p:cNvSpPr>
          <p:nvPr/>
        </p:nvSpPr>
        <p:spPr bwMode="auto">
          <a:xfrm>
            <a:off x="6045200" y="2532062"/>
            <a:ext cx="19556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Ctr="1">
            <a:spAutoFit/>
          </a:bodyPr>
          <a:lstStyle/>
          <a:p>
            <a:pPr algn="ctr" defTabSz="762000"/>
            <a:r>
              <a:rPr lang="de-DE">
                <a:latin typeface="Arial" pitchFamily="34" charset="0"/>
                <a:cs typeface="Arial" pitchFamily="34" charset="0"/>
              </a:rPr>
              <a:t>R5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Line 38"/>
          <p:cNvSpPr>
            <a:spLocks noChangeShapeType="1"/>
          </p:cNvSpPr>
          <p:nvPr/>
        </p:nvSpPr>
        <p:spPr bwMode="auto">
          <a:xfrm>
            <a:off x="2038350" y="1447800"/>
            <a:ext cx="0" cy="9048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 Box 39"/>
          <p:cNvSpPr txBox="1">
            <a:spLocks noChangeArrowheads="1"/>
          </p:cNvSpPr>
          <p:nvPr/>
        </p:nvSpPr>
        <p:spPr bwMode="auto">
          <a:xfrm>
            <a:off x="1949450" y="1538287"/>
            <a:ext cx="195566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Ctr="1">
            <a:spAutoFit/>
          </a:bodyPr>
          <a:lstStyle/>
          <a:p>
            <a:pPr algn="ctr" defTabSz="762000"/>
            <a:r>
              <a:rPr lang="de-DE">
                <a:latin typeface="Arial" pitchFamily="34" charset="0"/>
                <a:cs typeface="Arial" pitchFamily="34" charset="0"/>
              </a:rPr>
              <a:t>R2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Freeform 40"/>
          <p:cNvSpPr>
            <a:spLocks/>
          </p:cNvSpPr>
          <p:nvPr/>
        </p:nvSpPr>
        <p:spPr bwMode="auto">
          <a:xfrm>
            <a:off x="1508125" y="1493837"/>
            <a:ext cx="5616575" cy="449263"/>
          </a:xfrm>
          <a:custGeom>
            <a:avLst/>
            <a:gdLst/>
            <a:ahLst/>
            <a:cxnLst>
              <a:cxn ang="0">
                <a:pos x="0" y="283"/>
              </a:cxn>
              <a:cxn ang="0">
                <a:pos x="0" y="0"/>
              </a:cxn>
              <a:cxn ang="0">
                <a:pos x="3600" y="0"/>
              </a:cxn>
              <a:cxn ang="0">
                <a:pos x="3600" y="255"/>
              </a:cxn>
            </a:cxnLst>
            <a:rect l="0" t="0" r="r" b="b"/>
            <a:pathLst>
              <a:path w="3600" h="283">
                <a:moveTo>
                  <a:pt x="0" y="283"/>
                </a:moveTo>
                <a:lnTo>
                  <a:pt x="0" y="0"/>
                </a:lnTo>
                <a:lnTo>
                  <a:pt x="3600" y="0"/>
                </a:lnTo>
                <a:lnTo>
                  <a:pt x="3600" y="25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41"/>
          <p:cNvSpPr>
            <a:spLocks noChangeArrowheads="1"/>
          </p:cNvSpPr>
          <p:nvPr/>
        </p:nvSpPr>
        <p:spPr bwMode="auto">
          <a:xfrm>
            <a:off x="4514850" y="3833812"/>
            <a:ext cx="1260475" cy="6746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762000"/>
            <a:r>
              <a:rPr lang="de-DE" sz="1400">
                <a:latin typeface="Arial" pitchFamily="34" charset="0"/>
                <a:cs typeface="Arial" pitchFamily="34" charset="0"/>
              </a:rPr>
              <a:t>ASP Network</a:t>
            </a:r>
          </a:p>
          <a:p>
            <a:pPr algn="ctr" defTabSz="762000"/>
            <a:r>
              <a:rPr lang="de-DE" sz="1400">
                <a:latin typeface="Arial" pitchFamily="34" charset="0"/>
                <a:cs typeface="Arial" pitchFamily="34" charset="0"/>
              </a:rPr>
              <a:t>OR Internet</a:t>
            </a:r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2"/>
          <p:cNvSpPr>
            <a:spLocks noChangeArrowheads="1"/>
          </p:cNvSpPr>
          <p:nvPr/>
        </p:nvSpPr>
        <p:spPr bwMode="auto">
          <a:xfrm>
            <a:off x="6494463" y="3833812"/>
            <a:ext cx="1260475" cy="67468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762000"/>
            <a:r>
              <a:rPr lang="de-DE" sz="1400">
                <a:latin typeface="Arial" pitchFamily="34" charset="0"/>
                <a:cs typeface="Arial" pitchFamily="34" charset="0"/>
              </a:rPr>
              <a:t>ASP Network</a:t>
            </a:r>
          </a:p>
          <a:p>
            <a:pPr algn="ctr" defTabSz="762000"/>
            <a:r>
              <a:rPr lang="de-DE" sz="1400">
                <a:latin typeface="Arial" pitchFamily="34" charset="0"/>
                <a:cs typeface="Arial" pitchFamily="34" charset="0"/>
              </a:rPr>
              <a:t>OR Internet</a:t>
            </a:r>
            <a:endParaRPr 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Line 43"/>
          <p:cNvSpPr>
            <a:spLocks noChangeShapeType="1"/>
          </p:cNvSpPr>
          <p:nvPr/>
        </p:nvSpPr>
        <p:spPr bwMode="auto">
          <a:xfrm>
            <a:off x="5145088" y="3338512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Line 44"/>
          <p:cNvSpPr>
            <a:spLocks noChangeShapeType="1"/>
          </p:cNvSpPr>
          <p:nvPr/>
        </p:nvSpPr>
        <p:spPr bwMode="auto">
          <a:xfrm>
            <a:off x="7124700" y="3051175"/>
            <a:ext cx="0" cy="782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 Box 45"/>
          <p:cNvSpPr txBox="1">
            <a:spLocks noChangeArrowheads="1"/>
          </p:cNvSpPr>
          <p:nvPr/>
        </p:nvSpPr>
        <p:spPr bwMode="auto">
          <a:xfrm>
            <a:off x="2516188" y="4846637"/>
            <a:ext cx="5256212" cy="460375"/>
          </a:xfrm>
          <a:prstGeom prst="rect">
            <a:avLst/>
          </a:prstGeom>
          <a:noFill/>
          <a:ln w="3175" cap="rnd" algn="ctr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72000" tIns="36000" rIns="72000" bIns="36000">
            <a:spAutoFit/>
          </a:bodyPr>
          <a:lstStyle/>
          <a:p>
            <a:pPr algn="l" defTabSz="76200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de-DE" b="1">
                <a:latin typeface="Arial" pitchFamily="34" charset="0"/>
                <a:cs typeface="Arial" pitchFamily="34" charset="0"/>
              </a:rPr>
              <a:t>Mobile WiMAX Network Reference Point</a:t>
            </a:r>
          </a:p>
          <a:p>
            <a:pPr algn="l" defTabSz="76200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de-DE" i="1">
                <a:latin typeface="Arial" pitchFamily="34" charset="0"/>
                <a:cs typeface="Arial" pitchFamily="34" charset="0"/>
              </a:rPr>
              <a:t>Control and Data Path			Control only</a:t>
            </a:r>
            <a:endParaRPr lang="en-US" i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Line 46"/>
          <p:cNvSpPr>
            <a:spLocks noChangeShapeType="1"/>
          </p:cNvSpPr>
          <p:nvPr/>
        </p:nvSpPr>
        <p:spPr bwMode="auto">
          <a:xfrm>
            <a:off x="4244975" y="5207000"/>
            <a:ext cx="404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Line 47"/>
          <p:cNvSpPr>
            <a:spLocks noChangeShapeType="1"/>
          </p:cNvSpPr>
          <p:nvPr/>
        </p:nvSpPr>
        <p:spPr bwMode="auto">
          <a:xfrm>
            <a:off x="4244975" y="5160962"/>
            <a:ext cx="4048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Line 48"/>
          <p:cNvSpPr>
            <a:spLocks noChangeShapeType="1"/>
          </p:cNvSpPr>
          <p:nvPr/>
        </p:nvSpPr>
        <p:spPr bwMode="auto">
          <a:xfrm>
            <a:off x="4470400" y="5116512"/>
            <a:ext cx="0" cy="13493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Line 49"/>
          <p:cNvSpPr>
            <a:spLocks noChangeShapeType="1"/>
          </p:cNvSpPr>
          <p:nvPr/>
        </p:nvSpPr>
        <p:spPr bwMode="auto">
          <a:xfrm>
            <a:off x="6575425" y="5183187"/>
            <a:ext cx="4048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Line 50"/>
          <p:cNvSpPr>
            <a:spLocks noChangeShapeType="1"/>
          </p:cNvSpPr>
          <p:nvPr/>
        </p:nvSpPr>
        <p:spPr bwMode="auto">
          <a:xfrm flipH="1">
            <a:off x="6799263" y="5138737"/>
            <a:ext cx="1587" cy="904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Freeform 51"/>
          <p:cNvSpPr>
            <a:spLocks/>
          </p:cNvSpPr>
          <p:nvPr/>
        </p:nvSpPr>
        <p:spPr bwMode="auto">
          <a:xfrm>
            <a:off x="3811588" y="2114550"/>
            <a:ext cx="2665412" cy="287337"/>
          </a:xfrm>
          <a:custGeom>
            <a:avLst/>
            <a:gdLst/>
            <a:ahLst/>
            <a:cxnLst>
              <a:cxn ang="0">
                <a:pos x="1679" y="0"/>
              </a:cxn>
              <a:cxn ang="0">
                <a:pos x="318" y="0"/>
              </a:cxn>
              <a:cxn ang="0">
                <a:pos x="318" y="181"/>
              </a:cxn>
              <a:cxn ang="0">
                <a:pos x="0" y="181"/>
              </a:cxn>
            </a:cxnLst>
            <a:rect l="0" t="0" r="r" b="b"/>
            <a:pathLst>
              <a:path w="1679" h="181">
                <a:moveTo>
                  <a:pt x="1679" y="0"/>
                </a:moveTo>
                <a:lnTo>
                  <a:pt x="318" y="0"/>
                </a:lnTo>
                <a:lnTo>
                  <a:pt x="318" y="181"/>
                </a:lnTo>
                <a:lnTo>
                  <a:pt x="0" y="18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Freeform 52"/>
          <p:cNvSpPr>
            <a:spLocks/>
          </p:cNvSpPr>
          <p:nvPr/>
        </p:nvSpPr>
        <p:spPr bwMode="auto">
          <a:xfrm>
            <a:off x="3811588" y="2071687"/>
            <a:ext cx="2665412" cy="287338"/>
          </a:xfrm>
          <a:custGeom>
            <a:avLst/>
            <a:gdLst/>
            <a:ahLst/>
            <a:cxnLst>
              <a:cxn ang="0">
                <a:pos x="1679" y="0"/>
              </a:cxn>
              <a:cxn ang="0">
                <a:pos x="290" y="0"/>
              </a:cxn>
              <a:cxn ang="0">
                <a:pos x="287" y="180"/>
              </a:cxn>
              <a:cxn ang="0">
                <a:pos x="0" y="181"/>
              </a:cxn>
            </a:cxnLst>
            <a:rect l="0" t="0" r="r" b="b"/>
            <a:pathLst>
              <a:path w="1679" h="181">
                <a:moveTo>
                  <a:pt x="1679" y="0"/>
                </a:moveTo>
                <a:lnTo>
                  <a:pt x="290" y="0"/>
                </a:lnTo>
                <a:lnTo>
                  <a:pt x="287" y="180"/>
                </a:lnTo>
                <a:lnTo>
                  <a:pt x="0" y="181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Line 53"/>
          <p:cNvSpPr>
            <a:spLocks noChangeShapeType="1"/>
          </p:cNvSpPr>
          <p:nvPr/>
        </p:nvSpPr>
        <p:spPr bwMode="auto">
          <a:xfrm>
            <a:off x="4100513" y="2311400"/>
            <a:ext cx="0" cy="13493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 rIns="0" bIns="0" anchor="ctr" anchorCtr="1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WiMAX Reference Points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105400"/>
            <a:ext cx="8382000" cy="1219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NRM Reference Points represent a bundle of protocols between peer entities</a:t>
            </a:r>
          </a:p>
          <a:p>
            <a:pPr lvl="1"/>
            <a:r>
              <a:rPr lang="en-US" dirty="0" smtClean="0"/>
              <a:t>Similar to a real IP network interface</a:t>
            </a:r>
          </a:p>
          <a:p>
            <a:r>
              <a:rPr lang="en-US" dirty="0" smtClean="0"/>
              <a:t>The implementation of a particular protocols over a reference point is optional</a:t>
            </a:r>
          </a:p>
          <a:p>
            <a:pPr lvl="1"/>
            <a:r>
              <a:rPr lang="en-US" dirty="0" smtClean="0"/>
              <a:t>If a particular protocol is present, it must conform to the </a:t>
            </a:r>
            <a:r>
              <a:rPr lang="en-US" dirty="0" err="1" smtClean="0"/>
              <a:t>WiMAX</a:t>
            </a:r>
            <a:r>
              <a:rPr lang="en-US" dirty="0" smtClean="0"/>
              <a:t> specification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977900" y="1400175"/>
            <a:ext cx="773113" cy="308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anchorCtr="1"/>
          <a:lstStyle/>
          <a:p>
            <a:pPr algn="ctr" eaLnBrk="0" hangingPunct="0"/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MS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2692400" y="1400175"/>
            <a:ext cx="2659063" cy="308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anchorCtr="1"/>
          <a:lstStyle/>
          <a:p>
            <a:pPr algn="ctr" eaLnBrk="0" hangingPunct="0"/>
            <a:r>
              <a:rPr lang="en-US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ASN</a:t>
            </a: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6456363" y="1400175"/>
            <a:ext cx="1068387" cy="308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anchorCtr="1"/>
          <a:lstStyle/>
          <a:p>
            <a:pPr algn="ctr" eaLnBrk="0" hangingPunct="0"/>
            <a:r>
              <a:rPr lang="en-US" sz="24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CSN</a:t>
            </a:r>
          </a:p>
        </p:txBody>
      </p:sp>
      <p:sp>
        <p:nvSpPr>
          <p:cNvPr id="65543" name="Line 7"/>
          <p:cNvSpPr>
            <a:spLocks noChangeShapeType="1"/>
          </p:cNvSpPr>
          <p:nvPr/>
        </p:nvSpPr>
        <p:spPr bwMode="auto">
          <a:xfrm>
            <a:off x="969963" y="4048125"/>
            <a:ext cx="773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2692400" y="4048125"/>
            <a:ext cx="2659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6456363" y="4048125"/>
            <a:ext cx="1068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6492875" y="3052762"/>
            <a:ext cx="993775" cy="220663"/>
          </a:xfrm>
          <a:prstGeom prst="rect">
            <a:avLst/>
          </a:prstGeom>
          <a:solidFill>
            <a:srgbClr val="BEBB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Authentication</a:t>
            </a:r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6492875" y="2720975"/>
            <a:ext cx="993775" cy="220662"/>
          </a:xfrm>
          <a:prstGeom prst="rect">
            <a:avLst/>
          </a:prstGeom>
          <a:solidFill>
            <a:srgbClr val="BEBB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Authorization</a:t>
            </a:r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6492875" y="2390775"/>
            <a:ext cx="993775" cy="220662"/>
          </a:xfrm>
          <a:prstGeom prst="rect">
            <a:avLst/>
          </a:prstGeom>
          <a:solidFill>
            <a:srgbClr val="BEBB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Pag. &amp; Loc</a:t>
            </a:r>
          </a:p>
        </p:txBody>
      </p:sp>
      <p:sp>
        <p:nvSpPr>
          <p:cNvPr id="65549" name="Rectangle 13"/>
          <p:cNvSpPr>
            <a:spLocks noChangeArrowheads="1"/>
          </p:cNvSpPr>
          <p:nvPr/>
        </p:nvSpPr>
        <p:spPr bwMode="auto">
          <a:xfrm>
            <a:off x="6492875" y="3384550"/>
            <a:ext cx="993775" cy="222250"/>
          </a:xfrm>
          <a:prstGeom prst="rect">
            <a:avLst/>
          </a:prstGeom>
          <a:solidFill>
            <a:srgbClr val="BEBB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QoS Ctrl</a:t>
            </a:r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V="1">
            <a:off x="5351463" y="4230687"/>
            <a:ext cx="11049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5454650" y="3921125"/>
            <a:ext cx="996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tx1"/>
                </a:solidFill>
                <a:latin typeface="Arial Narrow" pitchFamily="34" charset="0"/>
              </a:rPr>
              <a:t>DataPath</a:t>
            </a:r>
          </a:p>
        </p:txBody>
      </p:sp>
      <p:sp>
        <p:nvSpPr>
          <p:cNvPr id="65552" name="Rectangle 16"/>
          <p:cNvSpPr>
            <a:spLocks noChangeArrowheads="1"/>
          </p:cNvSpPr>
          <p:nvPr/>
        </p:nvSpPr>
        <p:spPr bwMode="auto">
          <a:xfrm>
            <a:off x="6492875" y="3678237"/>
            <a:ext cx="993775" cy="220663"/>
          </a:xfrm>
          <a:prstGeom prst="rect">
            <a:avLst/>
          </a:prstGeom>
          <a:solidFill>
            <a:srgbClr val="BEBB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Mob Mgmt</a:t>
            </a:r>
          </a:p>
        </p:txBody>
      </p: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4284663" y="3052762"/>
            <a:ext cx="993775" cy="220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Authentication</a:t>
            </a:r>
          </a:p>
        </p:txBody>
      </p:sp>
      <p:sp>
        <p:nvSpPr>
          <p:cNvPr id="65554" name="Rectangle 18"/>
          <p:cNvSpPr>
            <a:spLocks noChangeArrowheads="1"/>
          </p:cNvSpPr>
          <p:nvPr/>
        </p:nvSpPr>
        <p:spPr bwMode="auto">
          <a:xfrm>
            <a:off x="4284663" y="2720975"/>
            <a:ext cx="993775" cy="220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Authorization</a:t>
            </a:r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4284663" y="2390775"/>
            <a:ext cx="993775" cy="220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Pag. &amp; Loc</a:t>
            </a:r>
          </a:p>
        </p:txBody>
      </p:sp>
      <p:sp>
        <p:nvSpPr>
          <p:cNvPr id="65556" name="Rectangle 20"/>
          <p:cNvSpPr>
            <a:spLocks noChangeArrowheads="1"/>
          </p:cNvSpPr>
          <p:nvPr/>
        </p:nvSpPr>
        <p:spPr bwMode="auto">
          <a:xfrm>
            <a:off x="4284663" y="3384550"/>
            <a:ext cx="993775" cy="222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QoS Ctrl</a:t>
            </a:r>
          </a:p>
        </p:txBody>
      </p:sp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4284663" y="3678237"/>
            <a:ext cx="993775" cy="2206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Mob Mgmt</a:t>
            </a:r>
          </a:p>
        </p:txBody>
      </p:sp>
      <p:sp>
        <p:nvSpPr>
          <p:cNvPr id="65558" name="Line 22"/>
          <p:cNvSpPr>
            <a:spLocks noChangeShapeType="1"/>
          </p:cNvSpPr>
          <p:nvPr/>
        </p:nvSpPr>
        <p:spPr bwMode="auto">
          <a:xfrm>
            <a:off x="5351463" y="2500312"/>
            <a:ext cx="1104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59" name="Line 23"/>
          <p:cNvSpPr>
            <a:spLocks noChangeShapeType="1"/>
          </p:cNvSpPr>
          <p:nvPr/>
        </p:nvSpPr>
        <p:spPr bwMode="auto">
          <a:xfrm>
            <a:off x="5351463" y="2832100"/>
            <a:ext cx="1104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0" name="Line 24"/>
          <p:cNvSpPr>
            <a:spLocks noChangeShapeType="1"/>
          </p:cNvSpPr>
          <p:nvPr/>
        </p:nvSpPr>
        <p:spPr bwMode="auto">
          <a:xfrm>
            <a:off x="5351463" y="3163887"/>
            <a:ext cx="1104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>
            <a:off x="5351463" y="3494087"/>
            <a:ext cx="1104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5351463" y="3789362"/>
            <a:ext cx="1104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3" name="Oval 27"/>
          <p:cNvSpPr>
            <a:spLocks noChangeArrowheads="1"/>
          </p:cNvSpPr>
          <p:nvPr/>
        </p:nvSpPr>
        <p:spPr bwMode="auto">
          <a:xfrm>
            <a:off x="5719763" y="2241550"/>
            <a:ext cx="295275" cy="2247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5683250" y="1935162"/>
            <a:ext cx="42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tx1"/>
                </a:solidFill>
                <a:latin typeface="Arial Narrow" pitchFamily="34" charset="0"/>
              </a:rPr>
              <a:t>R3</a:t>
            </a:r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1754188" y="3921125"/>
            <a:ext cx="996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tx1"/>
                </a:solidFill>
                <a:latin typeface="Arial Narrow" pitchFamily="34" charset="0"/>
              </a:rPr>
              <a:t>DataPath</a:t>
            </a:r>
          </a:p>
        </p:txBody>
      </p:sp>
      <p:sp>
        <p:nvSpPr>
          <p:cNvPr id="65566" name="Line 30"/>
          <p:cNvSpPr>
            <a:spLocks noChangeShapeType="1"/>
          </p:cNvSpPr>
          <p:nvPr/>
        </p:nvSpPr>
        <p:spPr bwMode="auto">
          <a:xfrm flipV="1">
            <a:off x="1743075" y="4230687"/>
            <a:ext cx="9572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7" name="Line 31"/>
          <p:cNvSpPr>
            <a:spLocks noChangeShapeType="1"/>
          </p:cNvSpPr>
          <p:nvPr/>
        </p:nvSpPr>
        <p:spPr bwMode="auto">
          <a:xfrm>
            <a:off x="1743075" y="2500312"/>
            <a:ext cx="957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8" name="Line 32"/>
          <p:cNvSpPr>
            <a:spLocks noChangeShapeType="1"/>
          </p:cNvSpPr>
          <p:nvPr/>
        </p:nvSpPr>
        <p:spPr bwMode="auto">
          <a:xfrm>
            <a:off x="1743075" y="3163887"/>
            <a:ext cx="957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69" name="Line 33"/>
          <p:cNvSpPr>
            <a:spLocks noChangeShapeType="1"/>
          </p:cNvSpPr>
          <p:nvPr/>
        </p:nvSpPr>
        <p:spPr bwMode="auto">
          <a:xfrm>
            <a:off x="1743075" y="3494087"/>
            <a:ext cx="957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0" name="Line 34"/>
          <p:cNvSpPr>
            <a:spLocks noChangeShapeType="1"/>
          </p:cNvSpPr>
          <p:nvPr/>
        </p:nvSpPr>
        <p:spPr bwMode="auto">
          <a:xfrm>
            <a:off x="1743075" y="3789362"/>
            <a:ext cx="957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71" name="Oval 35"/>
          <p:cNvSpPr>
            <a:spLocks noChangeArrowheads="1"/>
          </p:cNvSpPr>
          <p:nvPr/>
        </p:nvSpPr>
        <p:spPr bwMode="auto">
          <a:xfrm>
            <a:off x="2109788" y="2241550"/>
            <a:ext cx="295275" cy="2247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72" name="Text Box 36"/>
          <p:cNvSpPr txBox="1">
            <a:spLocks noChangeArrowheads="1"/>
          </p:cNvSpPr>
          <p:nvPr/>
        </p:nvSpPr>
        <p:spPr bwMode="auto">
          <a:xfrm>
            <a:off x="2073275" y="1935162"/>
            <a:ext cx="42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tx1"/>
                </a:solidFill>
                <a:latin typeface="Arial Narrow" pitchFamily="34" charset="0"/>
              </a:rPr>
              <a:t>R1</a:t>
            </a:r>
          </a:p>
        </p:txBody>
      </p:sp>
      <p:sp>
        <p:nvSpPr>
          <p:cNvPr id="65573" name="Rectangle 37"/>
          <p:cNvSpPr>
            <a:spLocks noChangeArrowheads="1"/>
          </p:cNvSpPr>
          <p:nvPr/>
        </p:nvSpPr>
        <p:spPr bwMode="auto">
          <a:xfrm>
            <a:off x="2736850" y="3678237"/>
            <a:ext cx="588963" cy="220663"/>
          </a:xfrm>
          <a:prstGeom prst="rect">
            <a:avLst/>
          </a:prstGeom>
          <a:solidFill>
            <a:srgbClr val="BBE3C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HO</a:t>
            </a:r>
          </a:p>
        </p:txBody>
      </p:sp>
      <p:sp>
        <p:nvSpPr>
          <p:cNvPr id="65574" name="Rectangle 38"/>
          <p:cNvSpPr>
            <a:spLocks noChangeArrowheads="1"/>
          </p:cNvSpPr>
          <p:nvPr/>
        </p:nvSpPr>
        <p:spPr bwMode="auto">
          <a:xfrm>
            <a:off x="2736850" y="3384550"/>
            <a:ext cx="588963" cy="220662"/>
          </a:xfrm>
          <a:prstGeom prst="rect">
            <a:avLst/>
          </a:prstGeom>
          <a:solidFill>
            <a:srgbClr val="BBE3C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QoS</a:t>
            </a:r>
          </a:p>
        </p:txBody>
      </p:sp>
      <p:sp>
        <p:nvSpPr>
          <p:cNvPr id="65575" name="Rectangle 39"/>
          <p:cNvSpPr>
            <a:spLocks noChangeArrowheads="1"/>
          </p:cNvSpPr>
          <p:nvPr/>
        </p:nvSpPr>
        <p:spPr bwMode="auto">
          <a:xfrm>
            <a:off x="2736850" y="3052762"/>
            <a:ext cx="588963" cy="220663"/>
          </a:xfrm>
          <a:prstGeom prst="rect">
            <a:avLst/>
          </a:prstGeom>
          <a:solidFill>
            <a:srgbClr val="BBE3C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PKM</a:t>
            </a:r>
          </a:p>
        </p:txBody>
      </p:sp>
      <p:sp>
        <p:nvSpPr>
          <p:cNvPr id="65576" name="Rectangle 40"/>
          <p:cNvSpPr>
            <a:spLocks noChangeArrowheads="1"/>
          </p:cNvSpPr>
          <p:nvPr/>
        </p:nvSpPr>
        <p:spPr bwMode="auto">
          <a:xfrm>
            <a:off x="2736850" y="2390775"/>
            <a:ext cx="588963" cy="220662"/>
          </a:xfrm>
          <a:prstGeom prst="rect">
            <a:avLst/>
          </a:prstGeom>
          <a:solidFill>
            <a:srgbClr val="BBE3C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Pg/SM</a:t>
            </a:r>
          </a:p>
        </p:txBody>
      </p:sp>
      <p:sp>
        <p:nvSpPr>
          <p:cNvPr id="65577" name="Rectangle 41"/>
          <p:cNvSpPr>
            <a:spLocks noChangeArrowheads="1"/>
          </p:cNvSpPr>
          <p:nvPr/>
        </p:nvSpPr>
        <p:spPr bwMode="auto">
          <a:xfrm>
            <a:off x="1116013" y="2390775"/>
            <a:ext cx="590550" cy="220662"/>
          </a:xfrm>
          <a:prstGeom prst="rect">
            <a:avLst/>
          </a:prstGeom>
          <a:solidFill>
            <a:srgbClr val="C8E3B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Pg/SM</a:t>
            </a:r>
          </a:p>
        </p:txBody>
      </p:sp>
      <p:sp>
        <p:nvSpPr>
          <p:cNvPr id="65578" name="Rectangle 42"/>
          <p:cNvSpPr>
            <a:spLocks noChangeArrowheads="1"/>
          </p:cNvSpPr>
          <p:nvPr/>
        </p:nvSpPr>
        <p:spPr bwMode="auto">
          <a:xfrm>
            <a:off x="1116013" y="3052762"/>
            <a:ext cx="590550" cy="220663"/>
          </a:xfrm>
          <a:prstGeom prst="rect">
            <a:avLst/>
          </a:prstGeom>
          <a:solidFill>
            <a:srgbClr val="C8E3B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PKM</a:t>
            </a:r>
          </a:p>
        </p:txBody>
      </p:sp>
      <p:sp>
        <p:nvSpPr>
          <p:cNvPr id="65579" name="Rectangle 43"/>
          <p:cNvSpPr>
            <a:spLocks noChangeArrowheads="1"/>
          </p:cNvSpPr>
          <p:nvPr/>
        </p:nvSpPr>
        <p:spPr bwMode="auto">
          <a:xfrm>
            <a:off x="1116013" y="3384550"/>
            <a:ext cx="590550" cy="220662"/>
          </a:xfrm>
          <a:prstGeom prst="rect">
            <a:avLst/>
          </a:prstGeom>
          <a:solidFill>
            <a:srgbClr val="C8E3B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QoS</a:t>
            </a:r>
          </a:p>
        </p:txBody>
      </p:sp>
      <p:sp>
        <p:nvSpPr>
          <p:cNvPr id="65580" name="Rectangle 44"/>
          <p:cNvSpPr>
            <a:spLocks noChangeArrowheads="1"/>
          </p:cNvSpPr>
          <p:nvPr/>
        </p:nvSpPr>
        <p:spPr bwMode="auto">
          <a:xfrm>
            <a:off x="1116013" y="3678237"/>
            <a:ext cx="590550" cy="220663"/>
          </a:xfrm>
          <a:prstGeom prst="rect">
            <a:avLst/>
          </a:prstGeom>
          <a:solidFill>
            <a:srgbClr val="C8E3B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HO</a:t>
            </a:r>
          </a:p>
        </p:txBody>
      </p:sp>
      <p:sp>
        <p:nvSpPr>
          <p:cNvPr id="65581" name="Text Box 45"/>
          <p:cNvSpPr txBox="1">
            <a:spLocks noChangeArrowheads="1"/>
          </p:cNvSpPr>
          <p:nvPr/>
        </p:nvSpPr>
        <p:spPr bwMode="auto">
          <a:xfrm>
            <a:off x="3306763" y="3927475"/>
            <a:ext cx="996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b="1">
                <a:solidFill>
                  <a:schemeClr val="tx1"/>
                </a:solidFill>
                <a:latin typeface="Arial Narrow" pitchFamily="34" charset="0"/>
              </a:rPr>
              <a:t>DataPath</a:t>
            </a:r>
          </a:p>
        </p:txBody>
      </p:sp>
      <p:sp>
        <p:nvSpPr>
          <p:cNvPr id="65582" name="Line 46"/>
          <p:cNvSpPr>
            <a:spLocks noChangeShapeType="1"/>
          </p:cNvSpPr>
          <p:nvPr/>
        </p:nvSpPr>
        <p:spPr bwMode="auto">
          <a:xfrm>
            <a:off x="3340100" y="4237037"/>
            <a:ext cx="942975" cy="1587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83" name="Line 47"/>
          <p:cNvSpPr>
            <a:spLocks noChangeShapeType="1"/>
          </p:cNvSpPr>
          <p:nvPr/>
        </p:nvSpPr>
        <p:spPr bwMode="auto">
          <a:xfrm>
            <a:off x="3325813" y="2506662"/>
            <a:ext cx="957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84" name="Line 48"/>
          <p:cNvSpPr>
            <a:spLocks noChangeShapeType="1"/>
          </p:cNvSpPr>
          <p:nvPr/>
        </p:nvSpPr>
        <p:spPr bwMode="auto">
          <a:xfrm>
            <a:off x="3325813" y="3170237"/>
            <a:ext cx="957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85" name="Line 49"/>
          <p:cNvSpPr>
            <a:spLocks noChangeShapeType="1"/>
          </p:cNvSpPr>
          <p:nvPr/>
        </p:nvSpPr>
        <p:spPr bwMode="auto">
          <a:xfrm>
            <a:off x="3325813" y="3500437"/>
            <a:ext cx="957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86" name="Line 50"/>
          <p:cNvSpPr>
            <a:spLocks noChangeShapeType="1"/>
          </p:cNvSpPr>
          <p:nvPr/>
        </p:nvSpPr>
        <p:spPr bwMode="auto">
          <a:xfrm>
            <a:off x="3325813" y="3795712"/>
            <a:ext cx="957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87" name="Oval 51"/>
          <p:cNvSpPr>
            <a:spLocks noChangeArrowheads="1"/>
          </p:cNvSpPr>
          <p:nvPr/>
        </p:nvSpPr>
        <p:spPr bwMode="auto">
          <a:xfrm>
            <a:off x="3694113" y="1976437"/>
            <a:ext cx="277812" cy="2519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88" name="Text Box 52"/>
          <p:cNvSpPr txBox="1">
            <a:spLocks noChangeArrowheads="1"/>
          </p:cNvSpPr>
          <p:nvPr/>
        </p:nvSpPr>
        <p:spPr bwMode="auto">
          <a:xfrm>
            <a:off x="3619500" y="1651000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chemeClr val="tx1"/>
                </a:solidFill>
                <a:latin typeface="Arial Narrow" pitchFamily="34" charset="0"/>
              </a:rPr>
              <a:t>R6</a:t>
            </a:r>
          </a:p>
        </p:txBody>
      </p:sp>
      <p:sp>
        <p:nvSpPr>
          <p:cNvPr id="65589" name="Rectangle 53"/>
          <p:cNvSpPr>
            <a:spLocks noChangeArrowheads="1"/>
          </p:cNvSpPr>
          <p:nvPr/>
        </p:nvSpPr>
        <p:spPr bwMode="auto">
          <a:xfrm>
            <a:off x="2751138" y="4135437"/>
            <a:ext cx="590550" cy="220663"/>
          </a:xfrm>
          <a:prstGeom prst="rect">
            <a:avLst/>
          </a:prstGeom>
          <a:solidFill>
            <a:srgbClr val="BBE3C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Encaps</a:t>
            </a:r>
          </a:p>
        </p:txBody>
      </p:sp>
      <p:sp>
        <p:nvSpPr>
          <p:cNvPr id="65590" name="Rectangle 54"/>
          <p:cNvSpPr>
            <a:spLocks noChangeArrowheads="1"/>
          </p:cNvSpPr>
          <p:nvPr/>
        </p:nvSpPr>
        <p:spPr bwMode="auto">
          <a:xfrm>
            <a:off x="4283075" y="4135437"/>
            <a:ext cx="1003300" cy="234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Encaps</a:t>
            </a:r>
          </a:p>
        </p:txBody>
      </p:sp>
      <p:sp>
        <p:nvSpPr>
          <p:cNvPr id="65591" name="Rectangle 55"/>
          <p:cNvSpPr>
            <a:spLocks noChangeArrowheads="1"/>
          </p:cNvSpPr>
          <p:nvPr/>
        </p:nvSpPr>
        <p:spPr bwMode="auto">
          <a:xfrm>
            <a:off x="4283075" y="2028825"/>
            <a:ext cx="993775" cy="220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RRM-S</a:t>
            </a:r>
          </a:p>
        </p:txBody>
      </p:sp>
      <p:sp>
        <p:nvSpPr>
          <p:cNvPr id="65592" name="Rectangle 56"/>
          <p:cNvSpPr>
            <a:spLocks noChangeArrowheads="1"/>
          </p:cNvSpPr>
          <p:nvPr/>
        </p:nvSpPr>
        <p:spPr bwMode="auto">
          <a:xfrm>
            <a:off x="2735263" y="2028825"/>
            <a:ext cx="588962" cy="220662"/>
          </a:xfrm>
          <a:prstGeom prst="rect">
            <a:avLst/>
          </a:prstGeom>
          <a:solidFill>
            <a:srgbClr val="BBE3C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RRM-C</a:t>
            </a:r>
          </a:p>
        </p:txBody>
      </p:sp>
      <p:sp>
        <p:nvSpPr>
          <p:cNvPr id="65593" name="Line 57"/>
          <p:cNvSpPr>
            <a:spLocks noChangeShapeType="1"/>
          </p:cNvSpPr>
          <p:nvPr/>
        </p:nvSpPr>
        <p:spPr bwMode="auto">
          <a:xfrm>
            <a:off x="3324225" y="2146300"/>
            <a:ext cx="957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94" name="Line 58"/>
          <p:cNvSpPr>
            <a:spLocks noChangeShapeType="1"/>
          </p:cNvSpPr>
          <p:nvPr/>
        </p:nvSpPr>
        <p:spPr bwMode="auto">
          <a:xfrm>
            <a:off x="3325813" y="2840037"/>
            <a:ext cx="957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595" name="Rectangle 59"/>
          <p:cNvSpPr>
            <a:spLocks noChangeArrowheads="1"/>
          </p:cNvSpPr>
          <p:nvPr/>
        </p:nvSpPr>
        <p:spPr bwMode="auto">
          <a:xfrm>
            <a:off x="2751138" y="2720975"/>
            <a:ext cx="590550" cy="220662"/>
          </a:xfrm>
          <a:prstGeom prst="rect">
            <a:avLst/>
          </a:prstGeom>
          <a:solidFill>
            <a:srgbClr val="BBE3C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b="1">
                <a:solidFill>
                  <a:schemeClr val="tx1"/>
                </a:solidFill>
                <a:latin typeface="Arial Narrow" pitchFamily="34" charset="0"/>
              </a:rPr>
              <a:t>Config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0</TotalTime>
  <Words>1245</Words>
  <Application>Microsoft Office PowerPoint</Application>
  <PresentationFormat>On-screen Show (4:3)</PresentationFormat>
  <Paragraphs>415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Template</vt:lpstr>
      <vt:lpstr>Clip</vt:lpstr>
      <vt:lpstr>Slide 1</vt:lpstr>
      <vt:lpstr>WiMAX Networking Paradigms Base for heterogeneous networking in IEEE802?</vt:lpstr>
      <vt:lpstr>ToC</vt:lpstr>
      <vt:lpstr>The Mobile Network Operator Value Chain</vt:lpstr>
      <vt:lpstr>The Broadband Operator Value Pattern</vt:lpstr>
      <vt:lpstr>Mobile Network Architectures</vt:lpstr>
      <vt:lpstr>Entities of the WiMAX Network Reference Model</vt:lpstr>
      <vt:lpstr>Mobile WiMAX Network Reference Model</vt:lpstr>
      <vt:lpstr>WiMAX Reference Points</vt:lpstr>
      <vt:lpstr>WiMAX Networking Considerations</vt:lpstr>
      <vt:lpstr>Anchoring of the Customer/Terminal in the CSN</vt:lpstr>
      <vt:lpstr>Main Control Plane Functions</vt:lpstr>
      <vt:lpstr>Control Plane Functions (2)</vt:lpstr>
      <vt:lpstr>Heterogeneous Networking with 3GPP</vt:lpstr>
      <vt:lpstr>WiMAX Interworking with 3GPP EPC</vt:lpstr>
      <vt:lpstr>Mobile WiMAX Specification Framework</vt:lpstr>
      <vt:lpstr>Leveraging WiMAX Specifications for heterogeneous networking in IEEE802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78</cp:revision>
  <cp:lastPrinted>1998-02-10T13:28:06Z</cp:lastPrinted>
  <dcterms:created xsi:type="dcterms:W3CDTF">2011-12-30T17:06:23Z</dcterms:created>
  <dcterms:modified xsi:type="dcterms:W3CDTF">2012-05-10T13:27:16Z</dcterms:modified>
</cp:coreProperties>
</file>