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0"/>
  </p:notesMasterIdLst>
  <p:sldIdLst>
    <p:sldId id="256" r:id="rId3"/>
    <p:sldId id="289" r:id="rId4"/>
    <p:sldId id="290" r:id="rId5"/>
    <p:sldId id="294" r:id="rId6"/>
    <p:sldId id="293" r:id="rId7"/>
    <p:sldId id="295" r:id="rId8"/>
    <p:sldId id="296" r:id="rId9"/>
  </p:sldIdLst>
  <p:sldSz cx="9144000" cy="6858000" type="screen4x3"/>
  <p:notesSz cx="6858000" cy="9144000"/>
  <p:defaultTextStyle>
    <a:defPPr>
      <a:defRPr lang="en-US"/>
    </a:defPPr>
    <a:lvl1pPr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1pPr>
    <a:lvl2pPr marL="4572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2pPr>
    <a:lvl3pPr marL="9144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3pPr>
    <a:lvl4pPr marL="13716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4pPr>
    <a:lvl5pPr marL="18288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5pPr>
    <a:lvl6pPr marL="22860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6pPr>
    <a:lvl7pPr marL="27432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7pPr>
    <a:lvl8pPr marL="32004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8pPr>
    <a:lvl9pPr marL="36576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B2B2B2"/>
    <a:srgbClr val="FF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98" autoAdjust="0"/>
    <p:restoredTop sz="98826" autoAdjust="0"/>
  </p:normalViewPr>
  <p:slideViewPr>
    <p:cSldViewPr>
      <p:cViewPr>
        <p:scale>
          <a:sx n="75" d="100"/>
          <a:sy n="75" d="100"/>
        </p:scale>
        <p:origin x="-174"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kumimoji="0" sz="1200">
                <a:ea typeface="+mn-ea"/>
              </a:defRPr>
            </a:lvl1pPr>
          </a:lstStyle>
          <a:p>
            <a:pPr>
              <a:defRPr/>
            </a:pPr>
            <a:endParaRPr lang="ja-JP" altLang="ja-JP"/>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kumimoji="0" sz="1200">
                <a:ea typeface="+mn-ea"/>
              </a:defRPr>
            </a:lvl1pPr>
          </a:lstStyle>
          <a:p>
            <a:pPr>
              <a:defRPr/>
            </a:pPr>
            <a:fld id="{392147EF-37A6-4397-9118-AE7A3BD0AE4D}" type="datetimeFigureOut">
              <a:rPr lang="en-US" altLang="ja-JP"/>
              <a:pPr>
                <a:defRPr/>
              </a:pPr>
              <a:t>3/16/2012</a:t>
            </a:fld>
            <a:endParaRPr lang="en-US" altLang="ja-JP"/>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kumimoji="0" sz="1200">
                <a:ea typeface="+mn-ea"/>
              </a:defRPr>
            </a:lvl1pPr>
          </a:lstStyle>
          <a:p>
            <a:pPr>
              <a:defRPr/>
            </a:pPr>
            <a:endParaRPr lang="ja-JP" altLang="ja-JP"/>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kumimoji="0" sz="1200">
                <a:ea typeface="+mn-ea"/>
              </a:defRPr>
            </a:lvl1pPr>
          </a:lstStyle>
          <a:p>
            <a:pPr>
              <a:defRPr/>
            </a:pPr>
            <a:fld id="{D8B98581-CD94-4739-836B-7E77FC997782}"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20484" name="Slide Number Placeholder 3"/>
          <p:cNvSpPr>
            <a:spLocks noGrp="1"/>
          </p:cNvSpPr>
          <p:nvPr>
            <p:ph type="sldNum" sz="quarter" idx="5"/>
          </p:nvPr>
        </p:nvSpPr>
        <p:spPr bwMode="auto">
          <a:ln>
            <a:miter lim="800000"/>
            <a:headEnd/>
            <a:tailEnd/>
          </a:ln>
        </p:spPr>
        <p:txBody>
          <a:bodyPr/>
          <a:lstStyle/>
          <a:p>
            <a:pPr>
              <a:defRPr/>
            </a:pPr>
            <a:fld id="{C80D39D7-2146-4505-BC0A-50CAC8E8EEA0}" type="slidenum">
              <a:rPr lang="en-US" altLang="ja-JP"/>
              <a:pPr>
                <a:defRPr/>
              </a:pPr>
              <a:t>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B93C433A-7479-47FF-8BD0-A55376AB3394}"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70A30DE1-4175-4F0C-9527-ECFA2284C453}"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72C0E2A0-B520-4CDF-B598-A7BB7EBCEC53}"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363B092B-7C57-43E7-A0C0-85113CD41476}"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lvl1pPr>
              <a:defRPr sz="3600" b="1">
                <a:latin typeface="Trebuchet MS"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rebuchet MS" pitchFamily="34" charset="0"/>
              </a:defRPr>
            </a:lvl1pPr>
            <a:lvl2pPr>
              <a:defRPr>
                <a:latin typeface="Trebuchet MS" pitchFamily="34" charset="0"/>
              </a:defRPr>
            </a:lvl2pPr>
            <a:lvl3pPr>
              <a:defRPr>
                <a:latin typeface="Trebuchet MS" pitchFamily="34" charset="0"/>
              </a:defRPr>
            </a:lvl3pPr>
            <a:lvl4pPr>
              <a:defRPr>
                <a:latin typeface="Trebuchet MS" pitchFamily="34" charset="0"/>
              </a:defRPr>
            </a:lvl4pPr>
            <a:lvl5pPr>
              <a:defRPr>
                <a:latin typeface="Trebuchet M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sym typeface="Times"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D86BAAC4-C5FB-4D06-B436-E0F40E227914}"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テキスト ボックス 4"/>
          <p:cNvSpPr txBox="1"/>
          <p:nvPr userDrawn="1"/>
        </p:nvSpPr>
        <p:spPr>
          <a:xfrm>
            <a:off x="4191000" y="6519863"/>
            <a:ext cx="673100" cy="338137"/>
          </a:xfrm>
          <a:prstGeom prst="rect">
            <a:avLst/>
          </a:prstGeom>
          <a:noFill/>
        </p:spPr>
        <p:txBody>
          <a:bodyPr>
            <a:spAutoFit/>
          </a:bodyPr>
          <a:lstStyle/>
          <a:p>
            <a:pPr algn="ctr">
              <a:defRPr/>
            </a:pPr>
            <a:fld id="{99CC0468-58C0-4300-98A2-FEEFECDB1545}"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テキスト ボックス 6"/>
          <p:cNvSpPr txBox="1"/>
          <p:nvPr userDrawn="1"/>
        </p:nvSpPr>
        <p:spPr>
          <a:xfrm>
            <a:off x="4191000" y="6519863"/>
            <a:ext cx="673100" cy="338137"/>
          </a:xfrm>
          <a:prstGeom prst="rect">
            <a:avLst/>
          </a:prstGeom>
          <a:noFill/>
        </p:spPr>
        <p:txBody>
          <a:bodyPr>
            <a:spAutoFit/>
          </a:bodyPr>
          <a:lstStyle/>
          <a:p>
            <a:pPr algn="ctr">
              <a:defRPr/>
            </a:pPr>
            <a:fld id="{1D9E20BC-9D23-4927-82D9-7F2674AC26F4}"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テキスト ボックス 2"/>
          <p:cNvSpPr txBox="1"/>
          <p:nvPr userDrawn="1"/>
        </p:nvSpPr>
        <p:spPr>
          <a:xfrm>
            <a:off x="4191000" y="6519863"/>
            <a:ext cx="673100" cy="338137"/>
          </a:xfrm>
          <a:prstGeom prst="rect">
            <a:avLst/>
          </a:prstGeom>
          <a:noFill/>
        </p:spPr>
        <p:txBody>
          <a:bodyPr>
            <a:spAutoFit/>
          </a:bodyPr>
          <a:lstStyle/>
          <a:p>
            <a:pPr algn="ctr">
              <a:defRPr/>
            </a:pPr>
            <a:fld id="{A153926E-02A8-4F48-8288-0EE40B768D28}"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テキスト ボックス 1"/>
          <p:cNvSpPr txBox="1"/>
          <p:nvPr userDrawn="1"/>
        </p:nvSpPr>
        <p:spPr>
          <a:xfrm>
            <a:off x="4191000" y="6519863"/>
            <a:ext cx="673100" cy="338137"/>
          </a:xfrm>
          <a:prstGeom prst="rect">
            <a:avLst/>
          </a:prstGeom>
          <a:noFill/>
        </p:spPr>
        <p:txBody>
          <a:bodyPr>
            <a:spAutoFit/>
          </a:bodyPr>
          <a:lstStyle/>
          <a:p>
            <a:pPr algn="ctr">
              <a:defRPr/>
            </a:pPr>
            <a:fld id="{934F2DC5-CBCB-46CE-9979-B03334FBAC23}"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テキスト ボックス 4"/>
          <p:cNvSpPr txBox="1"/>
          <p:nvPr userDrawn="1"/>
        </p:nvSpPr>
        <p:spPr>
          <a:xfrm>
            <a:off x="4191000" y="6519863"/>
            <a:ext cx="673100" cy="338137"/>
          </a:xfrm>
          <a:prstGeom prst="rect">
            <a:avLst/>
          </a:prstGeom>
          <a:noFill/>
        </p:spPr>
        <p:txBody>
          <a:bodyPr>
            <a:spAutoFit/>
          </a:bodyPr>
          <a:lstStyle/>
          <a:p>
            <a:pPr algn="ctr">
              <a:defRPr/>
            </a:pPr>
            <a:fld id="{1A18E067-3F2A-4FF3-98E8-2FC9B5279ACB}"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テキスト ボックス 4"/>
          <p:cNvSpPr txBox="1"/>
          <p:nvPr userDrawn="1"/>
        </p:nvSpPr>
        <p:spPr>
          <a:xfrm>
            <a:off x="4191000" y="6519863"/>
            <a:ext cx="673100" cy="338137"/>
          </a:xfrm>
          <a:prstGeom prst="rect">
            <a:avLst/>
          </a:prstGeom>
          <a:noFill/>
        </p:spPr>
        <p:txBody>
          <a:bodyPr>
            <a:spAutoFit/>
          </a:bodyPr>
          <a:lstStyle/>
          <a:p>
            <a:pPr algn="ctr">
              <a:defRPr/>
            </a:pPr>
            <a:fld id="{97F2D055-B4C4-43DF-B2D3-6AD6467543D6}"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テキスト ボックス 1"/>
          <p:cNvSpPr txBox="1"/>
          <p:nvPr userDrawn="1"/>
        </p:nvSpPr>
        <p:spPr>
          <a:xfrm>
            <a:off x="4191000" y="6519863"/>
            <a:ext cx="673100" cy="338137"/>
          </a:xfrm>
          <a:prstGeom prst="rect">
            <a:avLst/>
          </a:prstGeom>
          <a:noFill/>
        </p:spPr>
        <p:txBody>
          <a:bodyPr>
            <a:spAutoFit/>
          </a:bodyPr>
          <a:lstStyle/>
          <a:p>
            <a:pPr algn="ctr">
              <a:defRPr/>
            </a:pPr>
            <a:fld id="{05885C0B-E69F-47A1-B720-28E50568C59A}"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テキスト ボックス 1"/>
          <p:cNvSpPr txBox="1"/>
          <p:nvPr userDrawn="1"/>
        </p:nvSpPr>
        <p:spPr>
          <a:xfrm>
            <a:off x="4191000" y="6519863"/>
            <a:ext cx="673100" cy="338137"/>
          </a:xfrm>
          <a:prstGeom prst="rect">
            <a:avLst/>
          </a:prstGeom>
          <a:noFill/>
        </p:spPr>
        <p:txBody>
          <a:bodyPr>
            <a:spAutoFit/>
          </a:bodyPr>
          <a:lstStyle/>
          <a:p>
            <a:pPr algn="ctr">
              <a:defRPr/>
            </a:pPr>
            <a:fld id="{222DD561-90AE-4C0E-999B-F30E73223413}"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 id="2147483661" r:id="rId12"/>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p:cNvSpPr>
          <p:nvPr/>
        </p:nvSpPr>
        <p:spPr bwMode="auto">
          <a:xfrm>
            <a:off x="0" y="0"/>
            <a:ext cx="9144000" cy="5410200"/>
          </a:xfrm>
          <a:prstGeom prst="rect">
            <a:avLst/>
          </a:prstGeom>
          <a:noFill/>
          <a:ln w="12700">
            <a:noFill/>
            <a:miter lim="800000"/>
            <a:headEnd/>
            <a:tailEnd/>
          </a:ln>
        </p:spPr>
        <p:txBody>
          <a:bodyPr lIns="0" tIns="0" rIns="40639" bIns="0"/>
          <a:lstStyle/>
          <a:p>
            <a:pPr marL="382588" algn="ctr"/>
            <a:r>
              <a:rPr kumimoji="0" lang="en-US" altLang="ja-JP" sz="1800">
                <a:solidFill>
                  <a:schemeClr val="tx1"/>
                </a:solidFill>
                <a:cs typeface="Times New Roman" pitchFamily="18" charset="0"/>
              </a:rPr>
              <a:t>ITU-R Liaison Group Report - Session #78 Closing Plenary</a:t>
            </a:r>
          </a:p>
          <a:p>
            <a:pPr marL="382588" algn="ctr"/>
            <a:endParaRPr kumimoji="0" lang="en-US" altLang="ja-JP" sz="1200">
              <a:solidFill>
                <a:schemeClr val="tx1"/>
              </a:solidFill>
              <a:latin typeface="Times" pitchFamily="18" charset="0"/>
              <a:cs typeface="Times" pitchFamily="18" charset="0"/>
              <a:sym typeface="Times" pitchFamily="18" charset="0"/>
            </a:endParaRPr>
          </a:p>
          <a:p>
            <a:pPr marL="382588"/>
            <a:r>
              <a:rPr kumimoji="0" lang="en-US" altLang="ja-JP" sz="1200" b="1">
                <a:solidFill>
                  <a:schemeClr val="tx1"/>
                </a:solidFill>
                <a:latin typeface="Times" pitchFamily="18" charset="0"/>
                <a:cs typeface="Times" pitchFamily="18" charset="0"/>
                <a:sym typeface="Times" pitchFamily="18" charset="0"/>
              </a:rPr>
              <a:t>IEEE 802.16 Presentation Submission Template (Rev. 9)</a:t>
            </a:r>
            <a:r>
              <a:rPr kumimoji="0" lang="en-US" altLang="ja-JP" sz="1200">
                <a:solidFill>
                  <a:schemeClr val="tx1"/>
                </a:solidFill>
                <a:latin typeface="Times" pitchFamily="18" charset="0"/>
                <a:cs typeface="Times" pitchFamily="18" charset="0"/>
                <a:sym typeface="Times" pitchFamily="18" charset="0"/>
              </a:rPr>
              <a:t> </a:t>
            </a:r>
          </a:p>
          <a:p>
            <a:pPr marL="382588"/>
            <a:r>
              <a:rPr kumimoji="0" lang="en-US" altLang="ja-JP" sz="1200">
                <a:solidFill>
                  <a:schemeClr val="tx1"/>
                </a:solidFill>
                <a:latin typeface="Times" pitchFamily="18" charset="0"/>
                <a:cs typeface="Times" pitchFamily="18" charset="0"/>
                <a:sym typeface="Times" pitchFamily="18" charset="0"/>
              </a:rPr>
              <a:t>Document Number:</a:t>
            </a:r>
          </a:p>
          <a:p>
            <a:pPr marL="382588"/>
            <a:r>
              <a:rPr kumimoji="0" lang="en-US" altLang="ja-JP" sz="1200">
                <a:solidFill>
                  <a:schemeClr val="tx1"/>
                </a:solidFill>
                <a:latin typeface="Times" pitchFamily="18" charset="0"/>
                <a:cs typeface="Times" pitchFamily="18" charset="0"/>
                <a:sym typeface="Times" pitchFamily="18" charset="0"/>
              </a:rPr>
              <a:t>16-12-0261-01-Gdoc</a:t>
            </a:r>
          </a:p>
          <a:p>
            <a:pPr marL="382588"/>
            <a:r>
              <a:rPr kumimoji="0" lang="en-US" altLang="ja-JP" sz="1200">
                <a:solidFill>
                  <a:schemeClr val="tx1"/>
                </a:solidFill>
                <a:latin typeface="Times" pitchFamily="18" charset="0"/>
                <a:cs typeface="Times" pitchFamily="18" charset="0"/>
                <a:sym typeface="Times" pitchFamily="18" charset="0"/>
              </a:rPr>
              <a:t>Date Submitted:</a:t>
            </a:r>
          </a:p>
          <a:p>
            <a:pPr marL="382588"/>
            <a:r>
              <a:rPr kumimoji="0" lang="en-US" altLang="ja-JP" sz="1200">
                <a:solidFill>
                  <a:schemeClr val="tx1"/>
                </a:solidFill>
                <a:latin typeface="Times" pitchFamily="18" charset="0"/>
                <a:cs typeface="Times" pitchFamily="18" charset="0"/>
                <a:sym typeface="Times" pitchFamily="18" charset="0"/>
              </a:rPr>
              <a:t>2012-03-15</a:t>
            </a:r>
          </a:p>
          <a:p>
            <a:pPr marL="382588"/>
            <a:r>
              <a:rPr kumimoji="0" lang="en-US" altLang="ja-JP" sz="1200">
                <a:solidFill>
                  <a:schemeClr val="tx1"/>
                </a:solidFill>
                <a:latin typeface="Times" pitchFamily="18" charset="0"/>
                <a:cs typeface="Times" pitchFamily="18" charset="0"/>
                <a:sym typeface="Times" pitchFamily="18" charset="0"/>
              </a:rPr>
              <a:t>Source:</a:t>
            </a:r>
          </a:p>
          <a:p>
            <a:pPr marL="382588"/>
            <a:r>
              <a:rPr kumimoji="0" lang="en-US" altLang="ja-JP" sz="1200">
                <a:solidFill>
                  <a:schemeClr val="tx1"/>
                </a:solidFill>
                <a:latin typeface="Times" pitchFamily="18" charset="0"/>
                <a:cs typeface="Times" pitchFamily="18" charset="0"/>
                <a:sym typeface="Times" pitchFamily="18" charset="0"/>
              </a:rPr>
              <a:t>Satoshi Imata			Voice:	 +81 80 6744 6252</a:t>
            </a:r>
            <a:endParaRPr lang="en-US" altLang="ja-JP" sz="1200">
              <a:solidFill>
                <a:schemeClr val="tx1"/>
              </a:solidFill>
              <a:latin typeface="Times" pitchFamily="18" charset="0"/>
              <a:cs typeface="Times" pitchFamily="18" charset="0"/>
              <a:sym typeface="Times" pitchFamily="18" charset="0"/>
            </a:endParaRPr>
          </a:p>
          <a:p>
            <a:pPr marL="382588"/>
            <a:r>
              <a:rPr kumimoji="0" lang="en-US" altLang="ja-JP" sz="1200">
                <a:solidFill>
                  <a:schemeClr val="tx1"/>
                </a:solidFill>
                <a:latin typeface="Times" pitchFamily="18" charset="0"/>
                <a:cs typeface="Times" pitchFamily="18" charset="0"/>
                <a:sym typeface="Times" pitchFamily="18" charset="0"/>
              </a:rPr>
              <a:t>KDDI R&amp;D Laboratories		E-mail:	sa-imata@kddilabs.jp</a:t>
            </a:r>
          </a:p>
          <a:p>
            <a:pPr marL="382588"/>
            <a:endParaRPr kumimoji="0" lang="en-US" altLang="ja-JP" sz="1200">
              <a:solidFill>
                <a:schemeClr val="tx1"/>
              </a:solidFill>
              <a:latin typeface="Times" pitchFamily="18" charset="0"/>
              <a:cs typeface="Times" pitchFamily="18" charset="0"/>
              <a:sym typeface="Times" pitchFamily="18" charset="0"/>
            </a:endParaRPr>
          </a:p>
          <a:p>
            <a:pPr marL="382588"/>
            <a:r>
              <a:rPr kumimoji="0" lang="en-US" altLang="ja-JP" sz="1200">
                <a:solidFill>
                  <a:schemeClr val="tx1"/>
                </a:solidFill>
                <a:latin typeface="Times" pitchFamily="18" charset="0"/>
                <a:cs typeface="Times" pitchFamily="18" charset="0"/>
                <a:sym typeface="Times" pitchFamily="18" charset="0"/>
              </a:rPr>
              <a:t>Venue:</a:t>
            </a:r>
          </a:p>
          <a:p>
            <a:pPr marL="382588"/>
            <a:r>
              <a:rPr kumimoji="0" lang="en-US" altLang="ja-JP" sz="1200">
                <a:solidFill>
                  <a:schemeClr val="tx1"/>
                </a:solidFill>
                <a:latin typeface="Times" pitchFamily="18" charset="0"/>
                <a:cs typeface="Times" pitchFamily="18" charset="0"/>
                <a:sym typeface="Times" pitchFamily="18" charset="0"/>
              </a:rPr>
              <a:t>IEEE 802.16 Session #78, WG Closing Plenary</a:t>
            </a:r>
          </a:p>
          <a:p>
            <a:pPr marL="382588"/>
            <a:r>
              <a:rPr kumimoji="0" lang="en-US" altLang="ja-JP" sz="1200">
                <a:solidFill>
                  <a:schemeClr val="tx1"/>
                </a:solidFill>
                <a:latin typeface="Times" pitchFamily="18" charset="0"/>
                <a:cs typeface="Times" pitchFamily="18" charset="0"/>
                <a:sym typeface="Times" pitchFamily="18" charset="0"/>
              </a:rPr>
              <a:t>Base Contribution:</a:t>
            </a:r>
          </a:p>
          <a:p>
            <a:pPr marL="382588"/>
            <a:r>
              <a:rPr kumimoji="0" lang="en-US" altLang="ja-JP" sz="1200">
                <a:solidFill>
                  <a:schemeClr val="tx1"/>
                </a:solidFill>
                <a:latin typeface="Times" pitchFamily="18" charset="0"/>
                <a:cs typeface="Times" pitchFamily="18" charset="0"/>
                <a:sym typeface="Times" pitchFamily="18" charset="0"/>
              </a:rPr>
              <a:t>None.</a:t>
            </a:r>
          </a:p>
          <a:p>
            <a:pPr marL="382588"/>
            <a:r>
              <a:rPr kumimoji="0" lang="en-US" altLang="ja-JP" sz="1200">
                <a:solidFill>
                  <a:schemeClr val="tx1"/>
                </a:solidFill>
                <a:latin typeface="Times" pitchFamily="18" charset="0"/>
                <a:cs typeface="Times" pitchFamily="18" charset="0"/>
                <a:sym typeface="Times" pitchFamily="18" charset="0"/>
              </a:rPr>
              <a:t>Purpose:</a:t>
            </a:r>
          </a:p>
          <a:p>
            <a:pPr marL="382588"/>
            <a:r>
              <a:rPr kumimoji="0" lang="en-US" altLang="ja-JP" sz="1200">
                <a:solidFill>
                  <a:schemeClr val="tx1"/>
                </a:solidFill>
                <a:latin typeface="Times" pitchFamily="18" charset="0"/>
                <a:cs typeface="Times" pitchFamily="18" charset="0"/>
                <a:sym typeface="Times" pitchFamily="18" charset="0"/>
              </a:rPr>
              <a:t>ITU-R Liaison Group presentation to Closing Plenary of the WG, containing plan for the week</a:t>
            </a:r>
          </a:p>
          <a:p>
            <a:pPr marL="382588"/>
            <a:r>
              <a:rPr kumimoji="0" lang="en-US" altLang="ja-JP" sz="1200">
                <a:solidFill>
                  <a:schemeClr val="tx1"/>
                </a:solidFill>
                <a:latin typeface="Times" pitchFamily="18" charset="0"/>
                <a:cs typeface="Times" pitchFamily="18" charset="0"/>
                <a:sym typeface="Times" pitchFamily="18" charset="0"/>
              </a:rPr>
              <a:t>Notice:</a:t>
            </a:r>
          </a:p>
          <a:p>
            <a:pPr marL="382588"/>
            <a:r>
              <a:rPr kumimoji="0" lang="en-US" altLang="ja-JP" sz="1000" i="1">
                <a:solidFill>
                  <a:schemeClr val="tx1"/>
                </a:solidFill>
                <a:latin typeface="Times" pitchFamily="18" charset="0"/>
                <a:cs typeface="Times" pitchFamily="18" charset="0"/>
                <a:sym typeface="Times" pitchFamily="18" charset="0"/>
              </a:rPr>
              <a:t>This document does not represent the agreed views of the IEEE 802.16 Working Group or any of its subgroups</a:t>
            </a:r>
            <a:r>
              <a:rPr kumimoji="0" lang="en-US" altLang="ja-JP" sz="1000">
                <a:solidFill>
                  <a:schemeClr val="tx1"/>
                </a:solidFill>
                <a:latin typeface="Times" pitchFamily="18" charset="0"/>
                <a:cs typeface="Times" pitchFamily="18" charset="0"/>
                <a:sym typeface="Times" pitchFamily="18" charset="0"/>
              </a:rPr>
              <a:t>. It represents only the views of the participants listed in the “Source(s)” field above. It is offered as a basis for discussion. It is not binding on the contributor(s), who reserve(s) the right to add, amend or withdraw material contained herein.	</a:t>
            </a:r>
          </a:p>
          <a:p>
            <a:pPr marL="382588"/>
            <a:r>
              <a:rPr kumimoji="0" lang="en-US" altLang="ja-JP" sz="1200">
                <a:solidFill>
                  <a:schemeClr val="tx1"/>
                </a:solidFill>
                <a:latin typeface="Times" pitchFamily="18" charset="0"/>
                <a:cs typeface="Times" pitchFamily="18" charset="0"/>
                <a:sym typeface="Times" pitchFamily="18" charset="0"/>
              </a:rPr>
              <a:t>Release:</a:t>
            </a:r>
          </a:p>
          <a:p>
            <a:pPr marL="382588"/>
            <a:r>
              <a:rPr kumimoji="0" lang="en-US" altLang="ja-JP" sz="1000">
                <a:solidFill>
                  <a:schemeClr val="tx1"/>
                </a:solidFill>
                <a:latin typeface="Times" pitchFamily="18" charset="0"/>
                <a:cs typeface="Times" pitchFamily="18" charset="0"/>
                <a:sym typeface="Times"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802.16.</a:t>
            </a:r>
            <a:r>
              <a:rPr kumimoji="0" lang="en-US" altLang="ja-JP" sz="1200">
                <a:solidFill>
                  <a:schemeClr val="tx1"/>
                </a:solidFill>
                <a:latin typeface="Times" pitchFamily="18" charset="0"/>
                <a:cs typeface="Times" pitchFamily="18" charset="0"/>
                <a:sym typeface="Times" pitchFamily="18" charset="0"/>
              </a:rPr>
              <a:t>	</a:t>
            </a:r>
          </a:p>
          <a:p>
            <a:pPr marL="382588"/>
            <a:r>
              <a:rPr kumimoji="0" lang="en-US" altLang="ja-JP" sz="1200">
                <a:solidFill>
                  <a:schemeClr val="tx1"/>
                </a:solidFill>
                <a:latin typeface="Times" pitchFamily="18" charset="0"/>
                <a:cs typeface="Times" pitchFamily="18" charset="0"/>
                <a:sym typeface="Times" pitchFamily="18" charset="0"/>
              </a:rPr>
              <a:t>Patent Policy:</a:t>
            </a:r>
          </a:p>
          <a:p>
            <a:pPr marL="382588"/>
            <a:r>
              <a:rPr kumimoji="0" lang="en-US" altLang="ja-JP" sz="1000">
                <a:solidFill>
                  <a:schemeClr val="tx1"/>
                </a:solidFill>
                <a:latin typeface="Times" pitchFamily="18" charset="0"/>
                <a:cs typeface="Times" pitchFamily="18" charset="0"/>
                <a:sym typeface="Times" pitchFamily="18" charset="0"/>
              </a:rPr>
              <a:t>The contributor is familiar with the IEEE-SA Patent Policy and Procedures:</a:t>
            </a:r>
          </a:p>
          <a:p>
            <a:pPr marL="382588"/>
            <a:r>
              <a:rPr kumimoji="0" lang="en-US" altLang="ja-JP" sz="1000">
                <a:solidFill>
                  <a:schemeClr val="tx1"/>
                </a:solidFill>
                <a:latin typeface="Times" pitchFamily="18" charset="0"/>
                <a:cs typeface="Times" pitchFamily="18" charset="0"/>
                <a:sym typeface="Times" pitchFamily="18" charset="0"/>
              </a:rPr>
              <a:t>&lt;</a:t>
            </a:r>
            <a:r>
              <a:rPr kumimoji="0" lang="en-US" altLang="ja-JP" sz="1000" u="sng">
                <a:solidFill>
                  <a:srgbClr val="0000FF"/>
                </a:solidFill>
                <a:latin typeface="Times" pitchFamily="18" charset="0"/>
                <a:cs typeface="Times" pitchFamily="18" charset="0"/>
                <a:sym typeface="Times" pitchFamily="18" charset="0"/>
                <a:hlinkClick r:id="rId2"/>
              </a:rPr>
              <a:t>http://standards.ieee.org/guides/bylaws/sect6-7</a:t>
            </a:r>
            <a:r>
              <a:rPr kumimoji="0" lang="en-US" altLang="ja-JP" sz="1000" u="sng">
                <a:solidFill>
                  <a:srgbClr val="0000FF"/>
                </a:solidFill>
                <a:latin typeface="Times" pitchFamily="18" charset="0"/>
                <a:cs typeface="Times" pitchFamily="18" charset="0"/>
                <a:sym typeface="Times" pitchFamily="18" charset="0"/>
              </a:rPr>
              <a:t>.html#6</a:t>
            </a:r>
            <a:r>
              <a:rPr kumimoji="0" lang="en-US" altLang="ja-JP" sz="1000">
                <a:solidFill>
                  <a:schemeClr val="tx1"/>
                </a:solidFill>
                <a:latin typeface="Times" pitchFamily="18" charset="0"/>
                <a:cs typeface="Times" pitchFamily="18" charset="0"/>
                <a:sym typeface="Times" pitchFamily="18" charset="0"/>
              </a:rPr>
              <a:t>&gt; and &lt;</a:t>
            </a:r>
            <a:r>
              <a:rPr kumimoji="0" lang="en-US" altLang="ja-JP" sz="1000" u="sng">
                <a:solidFill>
                  <a:srgbClr val="0000FF"/>
                </a:solidFill>
                <a:latin typeface="Times" pitchFamily="18" charset="0"/>
                <a:cs typeface="Times" pitchFamily="18" charset="0"/>
                <a:sym typeface="Times" pitchFamily="18" charset="0"/>
              </a:rPr>
              <a:t>http://standards.ieee.org/guides/</a:t>
            </a:r>
            <a:r>
              <a:rPr kumimoji="0" lang="en-US" altLang="ja-JP" sz="1000" u="sng">
                <a:solidFill>
                  <a:srgbClr val="0000FF"/>
                </a:solidFill>
                <a:latin typeface="Times" pitchFamily="18" charset="0"/>
                <a:cs typeface="Times" pitchFamily="18" charset="0"/>
                <a:sym typeface="Times" pitchFamily="18" charset="0"/>
                <a:hlinkClick r:id="rId2"/>
              </a:rPr>
              <a:t>o</a:t>
            </a:r>
            <a:r>
              <a:rPr kumimoji="0" lang="en-US" altLang="ja-JP" sz="1000" u="sng">
                <a:solidFill>
                  <a:srgbClr val="0000FF"/>
                </a:solidFill>
                <a:latin typeface="Times" pitchFamily="18" charset="0"/>
                <a:cs typeface="Times" pitchFamily="18" charset="0"/>
                <a:sym typeface="Times" pitchFamily="18" charset="0"/>
              </a:rPr>
              <a:t>p</a:t>
            </a:r>
            <a:r>
              <a:rPr kumimoji="0" lang="en-US" altLang="ja-JP" sz="1000" u="sng">
                <a:solidFill>
                  <a:srgbClr val="0000FF"/>
                </a:solidFill>
                <a:latin typeface="Times" pitchFamily="18" charset="0"/>
                <a:cs typeface="Times" pitchFamily="18" charset="0"/>
                <a:sym typeface="Times" pitchFamily="18" charset="0"/>
                <a:hlinkClick r:id="rId2"/>
              </a:rPr>
              <a:t>man/se</a:t>
            </a:r>
            <a:r>
              <a:rPr kumimoji="0" lang="en-US" altLang="ja-JP" sz="1000" u="sng">
                <a:solidFill>
                  <a:srgbClr val="0000FF"/>
                </a:solidFill>
                <a:latin typeface="Times" pitchFamily="18" charset="0"/>
                <a:cs typeface="Times" pitchFamily="18" charset="0"/>
                <a:sym typeface="Times" pitchFamily="18" charset="0"/>
              </a:rPr>
              <a:t>ct6.html#6.3</a:t>
            </a:r>
            <a:r>
              <a:rPr kumimoji="0" lang="en-US" altLang="ja-JP" sz="1000">
                <a:solidFill>
                  <a:schemeClr val="tx1"/>
                </a:solidFill>
                <a:latin typeface="Times" pitchFamily="18" charset="0"/>
                <a:cs typeface="Times" pitchFamily="18" charset="0"/>
                <a:sym typeface="Times" pitchFamily="18" charset="0"/>
              </a:rPr>
              <a:t>&gt;</a:t>
            </a:r>
            <a:r>
              <a:rPr kumimoji="0" lang="en-US" altLang="ja-JP" sz="1000">
                <a:solidFill>
                  <a:schemeClr val="tx1"/>
                </a:solidFill>
                <a:latin typeface="Times" pitchFamily="18" charset="0"/>
                <a:cs typeface="Times" pitchFamily="18" charset="0"/>
                <a:sym typeface="Times" pitchFamily="18" charset="0"/>
                <a:hlinkClick r:id="rId3"/>
              </a:rPr>
              <a:t>.</a:t>
            </a:r>
          </a:p>
          <a:p>
            <a:pPr marL="382588"/>
            <a:r>
              <a:rPr kumimoji="0" lang="en-US" altLang="ja-JP" sz="1000">
                <a:solidFill>
                  <a:schemeClr val="tx1"/>
                </a:solidFill>
                <a:latin typeface="Times" pitchFamily="18" charset="0"/>
                <a:cs typeface="Times" pitchFamily="18" charset="0"/>
                <a:sym typeface="Times" pitchFamily="18" charset="0"/>
                <a:hlinkClick r:id="rId3"/>
              </a:rPr>
              <a:t>Further information is located at &lt;</a:t>
            </a:r>
            <a:r>
              <a:rPr kumimoji="0" lang="en-US" altLang="ja-JP" sz="1000" u="sng">
                <a:solidFill>
                  <a:srgbClr val="0000FF"/>
                </a:solidFill>
                <a:latin typeface="Times" pitchFamily="18" charset="0"/>
                <a:cs typeface="Times" pitchFamily="18" charset="0"/>
                <a:sym typeface="Times" pitchFamily="18" charset="0"/>
                <a:hlinkClick r:id="rId3"/>
              </a:rPr>
              <a:t>ht</a:t>
            </a:r>
            <a:r>
              <a:rPr kumimoji="0" lang="en-US" altLang="ja-JP" sz="1000" u="sng">
                <a:solidFill>
                  <a:srgbClr val="0000FF"/>
                </a:solidFill>
                <a:latin typeface="Times" pitchFamily="18" charset="0"/>
                <a:cs typeface="Times" pitchFamily="18" charset="0"/>
                <a:sym typeface="Times" pitchFamily="18" charset="0"/>
              </a:rPr>
              <a:t>tp://standards.ieee.org/board/pat/pat-m</a:t>
            </a:r>
            <a:r>
              <a:rPr kumimoji="0" lang="en-US" altLang="ja-JP" sz="1000" u="sng">
                <a:solidFill>
                  <a:srgbClr val="0000FF"/>
                </a:solidFill>
                <a:latin typeface="Times" pitchFamily="18" charset="0"/>
                <a:cs typeface="Times" pitchFamily="18" charset="0"/>
                <a:sym typeface="Times" pitchFamily="18" charset="0"/>
                <a:hlinkClick r:id="rId3"/>
              </a:rPr>
              <a:t>ateri</a:t>
            </a:r>
            <a:r>
              <a:rPr kumimoji="0" lang="en-US" altLang="ja-JP" sz="1000" u="sng">
                <a:solidFill>
                  <a:srgbClr val="0000FF"/>
                </a:solidFill>
                <a:latin typeface="Times" pitchFamily="18" charset="0"/>
                <a:cs typeface="Times" pitchFamily="18" charset="0"/>
                <a:sym typeface="Times" pitchFamily="18" charset="0"/>
              </a:rPr>
              <a:t>al.ht</a:t>
            </a:r>
            <a:r>
              <a:rPr kumimoji="0" lang="en-US" altLang="ja-JP" sz="1000" u="sng">
                <a:solidFill>
                  <a:srgbClr val="0000FF"/>
                </a:solidFill>
                <a:latin typeface="Times" pitchFamily="18" charset="0"/>
                <a:cs typeface="Times" pitchFamily="18" charset="0"/>
                <a:sym typeface="Times" pitchFamily="18" charset="0"/>
                <a:hlinkClick r:id="rId3"/>
              </a:rPr>
              <a:t>ml</a:t>
            </a:r>
            <a:r>
              <a:rPr kumimoji="0" lang="en-US" altLang="ja-JP" sz="1000">
                <a:solidFill>
                  <a:schemeClr val="tx1"/>
                </a:solidFill>
                <a:latin typeface="Times" pitchFamily="18" charset="0"/>
                <a:cs typeface="Times" pitchFamily="18" charset="0"/>
                <a:sym typeface="Times" pitchFamily="18" charset="0"/>
                <a:hlinkClick r:id="rId3"/>
              </a:rPr>
              <a:t>&gt; and &lt;</a:t>
            </a:r>
            <a:r>
              <a:rPr kumimoji="0" lang="en-US" altLang="ja-JP" sz="1000" u="sng">
                <a:solidFill>
                  <a:srgbClr val="0000FF"/>
                </a:solidFill>
                <a:latin typeface="Times" pitchFamily="18" charset="0"/>
                <a:cs typeface="Times" pitchFamily="18" charset="0"/>
                <a:sym typeface="Times" pitchFamily="18" charset="0"/>
              </a:rPr>
              <a:t>http://standards.ieee.org/board/pat </a:t>
            </a:r>
            <a:r>
              <a:rPr kumimoji="0" lang="en-US" altLang="ja-JP" sz="1000">
                <a:solidFill>
                  <a:schemeClr val="tx1"/>
                </a:solidFill>
                <a:latin typeface="Times" pitchFamily="18" charset="0"/>
                <a:cs typeface="Times" pitchFamily="18" charset="0"/>
                <a:sym typeface="Times" pitchFamily="18" charset="0"/>
              </a:rPr>
              <a:t>&gt;.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Grp="1" noChangeArrowheads="1"/>
          </p:cNvSpPr>
          <p:nvPr>
            <p:ph type="title"/>
          </p:nvPr>
        </p:nvSpPr>
        <p:spPr bwMode="auto">
          <a:xfrm>
            <a:off x="457200" y="223838"/>
            <a:ext cx="8229600" cy="12827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smtClean="0">
                <a:ea typeface="ＭＳ Ｐゴシック" charset="-128"/>
                <a:cs typeface="Arial" charset="0"/>
                <a:sym typeface="Arial" charset="0"/>
              </a:rPr>
              <a:t>ITU-R Liaison Group Report - </a:t>
            </a:r>
            <a:br>
              <a:rPr lang="en-US" altLang="ja-JP" smtClean="0">
                <a:ea typeface="ＭＳ Ｐゴシック" charset="-128"/>
                <a:cs typeface="Arial" charset="0"/>
                <a:sym typeface="Arial" charset="0"/>
              </a:rPr>
            </a:br>
            <a:r>
              <a:rPr lang="en-US" altLang="ja-JP" smtClean="0">
                <a:ea typeface="ＭＳ Ｐゴシック" charset="-128"/>
                <a:cs typeface="Arial" charset="0"/>
                <a:sym typeface="Arial" charset="0"/>
              </a:rPr>
              <a:t>Session #78 Closing Plenary</a:t>
            </a:r>
          </a:p>
        </p:txBody>
      </p:sp>
      <p:sp>
        <p:nvSpPr>
          <p:cNvPr id="28674" name="Rectangle 2"/>
          <p:cNvSpPr>
            <a:spLocks noGrp="1" noChangeArrowheads="1"/>
          </p:cNvSpPr>
          <p:nvPr>
            <p:ph type="body" idx="1"/>
          </p:nvPr>
        </p:nvSpPr>
        <p:spPr bwMode="auto">
          <a:xfrm>
            <a:off x="457200" y="12573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algn="ctr" eaLnBrk="1" hangingPunct="1">
              <a:lnSpc>
                <a:spcPct val="90000"/>
              </a:lnSpc>
              <a:buFont typeface="Times" pitchFamily="18" charset="0"/>
              <a:buNone/>
            </a:pPr>
            <a:endParaRPr lang="en-US" altLang="ja-JP"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smtClean="0">
              <a:ea typeface="ＭＳ Ｐゴシック" charset="-128"/>
              <a:cs typeface="Arial" charset="0"/>
              <a:sym typeface="Arial" charset="0"/>
            </a:endParaRPr>
          </a:p>
          <a:p>
            <a:pPr marL="0" lvl="1" indent="0" algn="ctr" eaLnBrk="1" hangingPunct="1">
              <a:lnSpc>
                <a:spcPct val="90000"/>
              </a:lnSpc>
              <a:buFont typeface="Times" pitchFamily="18" charset="0"/>
              <a:buNone/>
            </a:pPr>
            <a:r>
              <a:rPr lang="en-US" altLang="ja-JP" smtClean="0">
                <a:ea typeface="ＭＳ Ｐゴシック" charset="-128"/>
                <a:cs typeface="Arial" charset="0"/>
                <a:sym typeface="Arial" charset="0"/>
              </a:rPr>
              <a:t>Satoshi Imata</a:t>
            </a:r>
            <a:endParaRPr lang="en-US" altLang="ja-JP" smtClean="0">
              <a:ea typeface="ＭＳ Ｐゴシック" charset="-128"/>
              <a:sym typeface="Arial" charset="0"/>
            </a:endParaRPr>
          </a:p>
          <a:p>
            <a:pPr marL="0" lvl="1" indent="0" algn="ctr" eaLnBrk="1" hangingPunct="1">
              <a:lnSpc>
                <a:spcPct val="90000"/>
              </a:lnSpc>
              <a:buFont typeface="Times" pitchFamily="18" charset="0"/>
              <a:buNone/>
            </a:pPr>
            <a:r>
              <a:rPr lang="en-US" altLang="ja-JP" sz="2400" smtClean="0">
                <a:ea typeface="ＭＳ Ｐゴシック" charset="-128"/>
                <a:sym typeface="Arial" charset="0"/>
              </a:rPr>
              <a:t>Acting Chair, 802.16 ITU-R Liaison Group</a:t>
            </a:r>
          </a:p>
          <a:p>
            <a:pPr marL="0" lvl="1" indent="0" algn="ctr" eaLnBrk="1" hangingPunct="1">
              <a:lnSpc>
                <a:spcPct val="90000"/>
              </a:lnSpc>
              <a:buFont typeface="Times" pitchFamily="18" charset="0"/>
              <a:buNone/>
            </a:pPr>
            <a:endParaRPr lang="en-US" altLang="ja-JP"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smtClean="0">
              <a:ea typeface="ＭＳ Ｐゴシック" charset="-128"/>
              <a:sym typeface="Arial" charset="0"/>
            </a:endParaRPr>
          </a:p>
          <a:p>
            <a:pPr marL="0" lvl="1" indent="0" algn="ctr" eaLnBrk="1" hangingPunct="1">
              <a:lnSpc>
                <a:spcPct val="90000"/>
              </a:lnSpc>
              <a:buFont typeface="Times" pitchFamily="18" charset="0"/>
              <a:buNone/>
            </a:pPr>
            <a:r>
              <a:rPr lang="en-US" altLang="ja-JP" smtClean="0">
                <a:ea typeface="ＭＳ Ｐゴシック" charset="-128"/>
                <a:sym typeface="Arial" charset="0"/>
              </a:rPr>
              <a:t>IEEE 802.16 WG Session #78</a:t>
            </a:r>
          </a:p>
          <a:p>
            <a:pPr marL="0" lvl="1" indent="0" algn="ctr" eaLnBrk="1" hangingPunct="1">
              <a:lnSpc>
                <a:spcPct val="90000"/>
              </a:lnSpc>
              <a:buFont typeface="Times" pitchFamily="18" charset="0"/>
              <a:buNone/>
            </a:pPr>
            <a:r>
              <a:rPr lang="en-US" altLang="ja-JP" smtClean="0">
                <a:ea typeface="ＭＳ Ｐゴシック" charset="-128"/>
                <a:sym typeface="Arial" charset="0"/>
              </a:rPr>
              <a:t>Waikoloa, Hawaii, USA, 12-15 March 2012</a:t>
            </a:r>
          </a:p>
          <a:p>
            <a:pPr marL="0" lvl="1" indent="0" algn="ctr" eaLnBrk="1" hangingPunct="1">
              <a:lnSpc>
                <a:spcPct val="90000"/>
              </a:lnSpc>
              <a:buFont typeface="Times" pitchFamily="18" charset="0"/>
              <a:buNone/>
            </a:pPr>
            <a:endParaRPr lang="en-US" altLang="ja-JP"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i="1" smtClean="0">
              <a:ea typeface="ＭＳ Ｐゴシック" charset="-128"/>
              <a:sym typeface="Arial"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rIns="40639"/>
          <a:lstStyle/>
          <a:p>
            <a:pPr marL="39688" algn="ctr">
              <a:defRPr/>
            </a:pPr>
            <a:r>
              <a:rPr lang="en-US" altLang="ja-JP" sz="3200" b="1" dirty="0">
                <a:latin typeface="Trebuchet MS" pitchFamily="34" charset="0"/>
                <a:ea typeface="ＭＳ Ｐゴシック" pitchFamily="50" charset="-128"/>
              </a:rPr>
              <a:t>Agenda for the Week</a:t>
            </a:r>
            <a:endParaRPr kumimoji="0" lang="en-US" altLang="ja-JP" sz="3200" b="1" kern="0" dirty="0">
              <a:solidFill>
                <a:schemeClr val="tx1"/>
              </a:solidFill>
              <a:latin typeface="Trebuchet MS" pitchFamily="34" charset="0"/>
              <a:ea typeface="ＭＳ Ｐゴシック" pitchFamily="50" charset="-128"/>
              <a:cs typeface="+mj-cs"/>
              <a:sym typeface="Times" charset="0"/>
            </a:endParaRPr>
          </a:p>
        </p:txBody>
      </p:sp>
      <p:sp>
        <p:nvSpPr>
          <p:cNvPr id="30722" name="Content Placeholder 2"/>
          <p:cNvSpPr>
            <a:spLocks noGrp="1"/>
          </p:cNvSpPr>
          <p:nvPr>
            <p:ph idx="1"/>
          </p:nvPr>
        </p:nvSpPr>
        <p:spPr bwMode="auto">
          <a:xfrm>
            <a:off x="457200" y="1143000"/>
            <a:ext cx="8229600" cy="4983163"/>
          </a:xfrm>
          <a:noFill/>
          <a:ln>
            <a:miter lim="800000"/>
            <a:headEnd/>
            <a:tailEnd/>
          </a:ln>
        </p:spPr>
        <p:txBody>
          <a:bodyPr vert="horz" wrap="square" lIns="91440" tIns="45720" rIns="91440" bIns="45720" numCol="1" anchor="t" anchorCtr="0" compatLnSpc="1">
            <a:prstTxWarp prst="textNoShape">
              <a:avLst/>
            </a:prstTxWarp>
          </a:bodyPr>
          <a:lstStyle/>
          <a:p>
            <a:pPr eaLnBrk="1" hangingPunct="1">
              <a:buSzPct val="99000"/>
              <a:buFont typeface="Times" pitchFamily="18" charset="0"/>
              <a:buAutoNum type="arabicParenR"/>
            </a:pPr>
            <a:r>
              <a:rPr lang="en-US" altLang="ja-JP" sz="1800" smtClean="0">
                <a:latin typeface="Trebuchet MS" pitchFamily="34" charset="0"/>
                <a:ea typeface="ＭＳ Ｐゴシック" charset="-128"/>
              </a:rPr>
              <a:t>Introduction, approval of the agenda</a:t>
            </a:r>
          </a:p>
          <a:p>
            <a:pPr eaLnBrk="1" hangingPunct="1">
              <a:buSzPct val="99000"/>
              <a:buFont typeface="Times" pitchFamily="18" charset="0"/>
              <a:buAutoNum type="arabicParenR"/>
            </a:pPr>
            <a:r>
              <a:rPr lang="en-US" altLang="ja-JP" sz="1800" smtClean="0">
                <a:latin typeface="Trebuchet MS" pitchFamily="34" charset="0"/>
                <a:ea typeface="ＭＳ Ｐゴシック" charset="-128"/>
              </a:rPr>
              <a:t>Review and follow workplan of L802.16-11/0026r3</a:t>
            </a:r>
          </a:p>
          <a:p>
            <a:pPr eaLnBrk="1" hangingPunct="1">
              <a:buSzPct val="99000"/>
              <a:buFont typeface="Times" pitchFamily="18" charset="0"/>
              <a:buAutoNum type="arabicParenR"/>
            </a:pPr>
            <a:r>
              <a:rPr lang="en-US" altLang="ja-JP" sz="1800" smtClean="0">
                <a:latin typeface="Trebuchet MS" pitchFamily="34" charset="0"/>
                <a:ea typeface="ＭＳ Ｐゴシック" charset="-128"/>
              </a:rPr>
              <a:t>Work Items:</a:t>
            </a:r>
          </a:p>
          <a:p>
            <a:pPr marL="496888" lvl="1" indent="0" eaLnBrk="1" hangingPunct="1">
              <a:buSzPct val="99000"/>
              <a:buFont typeface="Times" pitchFamily="18" charset="0"/>
              <a:buNone/>
            </a:pPr>
            <a:r>
              <a:rPr lang="en-US" altLang="ja-JP" sz="1400" smtClean="0">
                <a:latin typeface="Trebuchet MS" pitchFamily="34" charset="0"/>
                <a:ea typeface="ＭＳ Ｐゴシック" charset="-128"/>
              </a:rPr>
              <a:t>3-1)	Finalize M.1457-11 Meeting X+2 contribution</a:t>
            </a:r>
          </a:p>
          <a:p>
            <a:pPr marL="496888" lvl="1" indent="0" eaLnBrk="1" hangingPunct="1">
              <a:buSzPct val="99000"/>
              <a:buFont typeface="Times" pitchFamily="18" charset="0"/>
              <a:buNone/>
            </a:pPr>
            <a:r>
              <a:rPr lang="en-US" altLang="ja-JP" sz="1400" smtClean="0">
                <a:latin typeface="Trebuchet MS" pitchFamily="34" charset="0"/>
                <a:ea typeface="ＭＳ Ｐゴシック" charset="-128"/>
              </a:rPr>
              <a:t>3-2)  Develop and finalize M.2012-1 Meeting Y contribution</a:t>
            </a:r>
          </a:p>
          <a:p>
            <a:pPr marL="496888" lvl="1" indent="0" eaLnBrk="1" hangingPunct="1">
              <a:buSzPct val="99000"/>
              <a:buFont typeface="Times" pitchFamily="18" charset="0"/>
              <a:buNone/>
            </a:pPr>
            <a:r>
              <a:rPr lang="en-US" altLang="ja-JP" sz="1400" smtClean="0">
                <a:latin typeface="Trebuchet MS" pitchFamily="34" charset="0"/>
                <a:ea typeface="ＭＳ Ｐゴシック" charset="-128"/>
              </a:rPr>
              <a:t>3-3)	Develop and [preliminarily] finalize contribution to WP 5A related to CRS</a:t>
            </a:r>
            <a:endParaRPr lang="en-US" altLang="ja-JP" sz="1800" i="1" smtClean="0">
              <a:latin typeface="Trebuchet MS" pitchFamily="34" charset="0"/>
              <a:ea typeface="ＭＳ Ｐゴシック" charset="-128"/>
            </a:endParaRPr>
          </a:p>
          <a:p>
            <a:pPr eaLnBrk="1" hangingPunct="1">
              <a:buSzPct val="99000"/>
              <a:buFont typeface="Times" pitchFamily="18" charset="0"/>
              <a:buAutoNum type="arabicParenR"/>
            </a:pPr>
            <a:r>
              <a:rPr lang="en-US" altLang="ja-JP" sz="1800" smtClean="0">
                <a:latin typeface="Trebuchet MS" pitchFamily="34" charset="0"/>
                <a:ea typeface="ＭＳ Ｐゴシック" charset="-128"/>
              </a:rPr>
              <a:t>Review inputs/liaisons, and prepare responses and any other output documents to external organizations as necessary</a:t>
            </a:r>
          </a:p>
          <a:p>
            <a:pPr eaLnBrk="1" hangingPunct="1">
              <a:buSzPct val="99000"/>
              <a:buFont typeface="Times" pitchFamily="18" charset="0"/>
              <a:buAutoNum type="arabicParenR"/>
            </a:pPr>
            <a:r>
              <a:rPr lang="en-US" altLang="ja-JP" sz="1800" smtClean="0">
                <a:latin typeface="Trebuchet MS" pitchFamily="34" charset="0"/>
                <a:ea typeface="ＭＳ Ｐゴシック" charset="-128"/>
              </a:rPr>
              <a:t>Update workplan</a:t>
            </a:r>
          </a:p>
          <a:p>
            <a:pPr eaLnBrk="1" hangingPunct="1">
              <a:buSzPct val="99000"/>
              <a:buFont typeface="Times" pitchFamily="18" charset="0"/>
              <a:buAutoNum type="arabicParenR"/>
            </a:pPr>
            <a:r>
              <a:rPr lang="en-US" altLang="ja-JP" sz="1800" smtClean="0">
                <a:latin typeface="Trebuchet MS" pitchFamily="34" charset="0"/>
                <a:ea typeface="ＭＳ Ｐゴシック" charset="-128"/>
              </a:rPr>
              <a:t>Approve all outgoing documents</a:t>
            </a:r>
          </a:p>
          <a:p>
            <a:pPr eaLnBrk="1" hangingPunct="1">
              <a:buSzPct val="99000"/>
              <a:buFont typeface="Times" pitchFamily="18" charset="0"/>
              <a:buAutoNum type="arabicParenR"/>
            </a:pPr>
            <a:r>
              <a:rPr lang="en-US" altLang="ja-JP" sz="1800" smtClean="0">
                <a:latin typeface="Trebuchet MS" pitchFamily="34" charset="0"/>
                <a:ea typeface="ＭＳ Ｐゴシック" charset="-128"/>
              </a:rPr>
              <a:t>Other business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smtClean="0">
                <a:latin typeface="Trebuchet MS" pitchFamily="34" charset="0"/>
                <a:ea typeface="ＭＳ Ｐゴシック" charset="-128"/>
              </a:rPr>
              <a:t>Outcomes of Session #78</a:t>
            </a:r>
          </a:p>
        </p:txBody>
      </p:sp>
      <p:sp>
        <p:nvSpPr>
          <p:cNvPr id="31746"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lnSpc>
                <a:spcPct val="80000"/>
              </a:lnSpc>
              <a:spcBef>
                <a:spcPts val="800"/>
              </a:spcBef>
              <a:buSzPct val="125000"/>
              <a:buFont typeface="Times" pitchFamily="18" charset="0"/>
              <a:buNone/>
            </a:pPr>
            <a:r>
              <a:rPr lang="en-US" altLang="ja-JP" sz="2000" b="1" u="sng" smtClean="0">
                <a:latin typeface="Trebuchet MS" pitchFamily="34" charset="0"/>
                <a:ea typeface="ＭＳ Ｐゴシック" charset="-128"/>
              </a:rPr>
              <a:t>Per Workplan</a:t>
            </a:r>
          </a:p>
          <a:p>
            <a:pPr marL="342900" eaLnBrk="1" hangingPunct="1">
              <a:lnSpc>
                <a:spcPct val="80000"/>
              </a:lnSpc>
              <a:buSzPct val="125000"/>
            </a:pPr>
            <a:r>
              <a:rPr lang="en-US" altLang="ja-JP" sz="1400" b="1" smtClean="0">
                <a:latin typeface="Trebuchet MS" pitchFamily="34" charset="0"/>
                <a:ea typeface="ＭＳ Ｐゴシック" charset="-128"/>
              </a:rPr>
              <a:t>Finalize M.1457-11 Meeting X+2 contribution</a:t>
            </a:r>
            <a:endParaRPr lang="en-US" altLang="ja-JP" sz="1400" b="1" i="1" smtClean="0">
              <a:solidFill>
                <a:srgbClr val="FF0000"/>
              </a:solidFill>
              <a:latin typeface="Trebuchet MS" pitchFamily="34" charset="0"/>
              <a:ea typeface="ＭＳ Ｐゴシック" charset="-128"/>
            </a:endParaRPr>
          </a:p>
          <a:p>
            <a:pPr marL="342900" eaLnBrk="1" hangingPunct="1">
              <a:lnSpc>
                <a:spcPct val="80000"/>
              </a:lnSpc>
              <a:buSzPct val="125000"/>
              <a:buFont typeface="Trebuchet MS" pitchFamily="34" charset="0"/>
              <a:buChar char="−"/>
            </a:pPr>
            <a:r>
              <a:rPr lang="en-US" altLang="ja-JP" sz="1400" b="1" i="1" smtClean="0">
                <a:latin typeface="Trebuchet MS" pitchFamily="34" charset="0"/>
                <a:ea typeface="ＭＳ Ｐゴシック" charset="-128"/>
              </a:rPr>
              <a:t>16-12-0248-01-Gdoc </a:t>
            </a:r>
            <a:r>
              <a:rPr lang="en-US" altLang="ja-JP" sz="1400" i="1" smtClean="0">
                <a:latin typeface="Trebuchet MS" pitchFamily="34" charset="0"/>
                <a:ea typeface="ＭＳ Ｐゴシック" charset="-128"/>
              </a:rPr>
              <a:t>- [Draft Contribution to WP 5D] IMT-2000 OFDMA TDD WMAN submission toward revision 11 of Recommendation ITU-R M.1457 (Meeting X+2)</a:t>
            </a:r>
          </a:p>
          <a:p>
            <a:pPr marL="342900" eaLnBrk="1" hangingPunct="1">
              <a:lnSpc>
                <a:spcPct val="80000"/>
              </a:lnSpc>
              <a:buSzPct val="125000"/>
            </a:pPr>
            <a:r>
              <a:rPr lang="en-US" altLang="ja-JP" sz="1400" b="1" smtClean="0">
                <a:latin typeface="Trebuchet MS" pitchFamily="34" charset="0"/>
                <a:ea typeface="ＭＳ Ｐゴシック" charset="-128"/>
              </a:rPr>
              <a:t>Develop and finalize M.2012-1 Meeting Y contribution</a:t>
            </a:r>
          </a:p>
          <a:p>
            <a:pPr marL="342900" eaLnBrk="1" hangingPunct="1">
              <a:lnSpc>
                <a:spcPct val="80000"/>
              </a:lnSpc>
              <a:buSzPct val="125000"/>
              <a:buFont typeface="Trebuchet MS" pitchFamily="34" charset="0"/>
              <a:buChar char="−"/>
            </a:pPr>
            <a:r>
              <a:rPr lang="en-US" altLang="ja-JP" sz="1400" b="1" i="1" smtClean="0">
                <a:latin typeface="Trebuchet MS" pitchFamily="34" charset="0"/>
                <a:ea typeface="ＭＳ Ｐゴシック" charset="-128"/>
              </a:rPr>
              <a:t>16-12-0264-00-Gdoc </a:t>
            </a:r>
            <a:r>
              <a:rPr lang="en-US" altLang="ja-JP" sz="1400" i="1" smtClean="0">
                <a:latin typeface="Trebuchet MS" pitchFamily="34" charset="0"/>
                <a:ea typeface="ＭＳ Ｐゴシック" charset="-128"/>
              </a:rPr>
              <a:t>- [Draft Contribution to WP 5D] Update of WirelessMAN-Advanced Radio Interface of Recommendation ITU-R M.2012 (Meeting Y)</a:t>
            </a:r>
          </a:p>
          <a:p>
            <a:pPr marL="342900" eaLnBrk="1" hangingPunct="1">
              <a:lnSpc>
                <a:spcPct val="80000"/>
              </a:lnSpc>
              <a:buSzPct val="125000"/>
            </a:pPr>
            <a:r>
              <a:rPr lang="en-US" altLang="ja-JP" sz="1400" b="1" smtClean="0">
                <a:latin typeface="Trebuchet MS" pitchFamily="34" charset="0"/>
                <a:ea typeface="ＭＳ Ｐゴシック" charset="-128"/>
              </a:rPr>
              <a:t>Develop and finalize contribution to WP 5A related to CRS</a:t>
            </a:r>
          </a:p>
          <a:p>
            <a:pPr marL="342900" eaLnBrk="1" hangingPunct="1">
              <a:lnSpc>
                <a:spcPct val="80000"/>
              </a:lnSpc>
              <a:buSzPct val="125000"/>
              <a:buFont typeface="Trebuchet MS" pitchFamily="34" charset="0"/>
              <a:buChar char="−"/>
            </a:pPr>
            <a:r>
              <a:rPr lang="en-US" altLang="ja-JP" sz="1400" b="1" i="1" smtClean="0">
                <a:latin typeface="Trebuchet MS" pitchFamily="34" charset="0"/>
                <a:ea typeface="ＭＳ Ｐゴシック" charset="-128"/>
              </a:rPr>
              <a:t>16-12-0251-02-Gdoc </a:t>
            </a:r>
            <a:r>
              <a:rPr lang="en-US" altLang="ja-JP" sz="1400" i="1" smtClean="0">
                <a:latin typeface="Trebuchet MS" pitchFamily="34" charset="0"/>
                <a:ea typeface="ＭＳ Ｐゴシック" charset="-128"/>
              </a:rPr>
              <a:t>- [Draft Contribution to WP 5A] proposed draft liaison statement to ITU-R WP 5A on “working document toward a preliminary draft new Report ITU-R [LMS.CRS2]”</a:t>
            </a:r>
            <a:endParaRPr lang="en-US" altLang="ja-JP" sz="1200" u="sng" smtClean="0">
              <a:latin typeface="Trebuchet MS" pitchFamily="34" charset="0"/>
              <a:ea typeface="ＭＳ Ｐゴシック" charset="-128"/>
            </a:endParaRPr>
          </a:p>
          <a:p>
            <a:pPr marL="342900" lvl="1" indent="-342900" eaLnBrk="1" hangingPunct="1">
              <a:lnSpc>
                <a:spcPct val="80000"/>
              </a:lnSpc>
              <a:buSzPct val="125000"/>
              <a:buFont typeface="Times" pitchFamily="18" charset="0"/>
              <a:buNone/>
            </a:pPr>
            <a:r>
              <a:rPr lang="en-US" altLang="ja-JP" sz="2000" b="1" u="sng" smtClean="0">
                <a:latin typeface="Trebuchet MS" pitchFamily="34" charset="0"/>
                <a:ea typeface="ＭＳ Ｐゴシック" charset="-128"/>
              </a:rPr>
              <a:t>Beyond Workplan</a:t>
            </a:r>
          </a:p>
          <a:p>
            <a:pPr marL="342900" eaLnBrk="1" hangingPunct="1">
              <a:lnSpc>
                <a:spcPct val="80000"/>
              </a:lnSpc>
              <a:buSzPct val="125000"/>
            </a:pPr>
            <a:r>
              <a:rPr lang="en-US" altLang="ja-JP" sz="1400" b="1" smtClean="0">
                <a:latin typeface="Trebuchet MS" pitchFamily="34" charset="0"/>
                <a:ea typeface="ＭＳ Ｐゴシック" charset="-128"/>
              </a:rPr>
              <a:t>Prepare LSs on Revisions of Rec. ITU-R M.2012 and M.1457</a:t>
            </a:r>
          </a:p>
          <a:p>
            <a:pPr marL="342900" eaLnBrk="1" hangingPunct="1">
              <a:lnSpc>
                <a:spcPct val="80000"/>
              </a:lnSpc>
              <a:buSzPct val="125000"/>
              <a:buFont typeface="Trebuchet MS" pitchFamily="34" charset="0"/>
              <a:buChar char="−"/>
            </a:pPr>
            <a:r>
              <a:rPr lang="en-US" altLang="ja-JP" sz="1400" b="1" i="1" smtClean="0">
                <a:latin typeface="Trebuchet MS" pitchFamily="34" charset="0"/>
                <a:ea typeface="ＭＳ Ｐゴシック" charset="-128"/>
              </a:rPr>
              <a:t>16-12-0254-00-Gdoc</a:t>
            </a:r>
            <a:r>
              <a:rPr lang="en-US" altLang="ja-JP" sz="1400" i="1" smtClean="0">
                <a:latin typeface="Trebuchet MS" pitchFamily="34" charset="0"/>
                <a:ea typeface="ＭＳ Ｐゴシック" charset="-128"/>
              </a:rPr>
              <a:t> – [LS to WATO members] WirelessMAN-Advanced in Revision 1 of Rec. ITU-R M.2012</a:t>
            </a:r>
          </a:p>
          <a:p>
            <a:pPr marL="342900" eaLnBrk="1" hangingPunct="1">
              <a:lnSpc>
                <a:spcPct val="80000"/>
              </a:lnSpc>
              <a:buSzPct val="125000"/>
              <a:buFont typeface="Trebuchet MS" pitchFamily="34" charset="0"/>
              <a:buChar char="−"/>
            </a:pPr>
            <a:r>
              <a:rPr lang="en-US" altLang="ja-JP" sz="1400" b="1" i="1" smtClean="0">
                <a:latin typeface="Trebuchet MS" pitchFamily="34" charset="0"/>
                <a:ea typeface="ＭＳ Ｐゴシック" charset="-128"/>
              </a:rPr>
              <a:t>16-12-0255-00-Gdoc</a:t>
            </a:r>
            <a:r>
              <a:rPr lang="en-US" altLang="ja-JP" sz="1400" i="1" smtClean="0">
                <a:latin typeface="Trebuchet MS" pitchFamily="34" charset="0"/>
                <a:ea typeface="ＭＳ Ｐゴシック" charset="-128"/>
              </a:rPr>
              <a:t> – [LS to WiMAX Forum] IMT-2000 OFDMA TDD WMAN Submission toward Revision 11 of Recommendation ITU-R M.1457</a:t>
            </a:r>
            <a:endParaRPr lang="en-US" altLang="ja-JP" sz="1400" b="1" smtClean="0">
              <a:latin typeface="Trebuchet MS" pitchFamily="34" charset="0"/>
              <a:ea typeface="ＭＳ Ｐゴシック" charset="-128"/>
            </a:endParaRPr>
          </a:p>
          <a:p>
            <a:pPr marL="342900" eaLnBrk="1" hangingPunct="1">
              <a:lnSpc>
                <a:spcPct val="80000"/>
              </a:lnSpc>
              <a:buSzPct val="125000"/>
            </a:pPr>
            <a:r>
              <a:rPr lang="en-US" altLang="ja-JP" sz="1400" b="1" smtClean="0">
                <a:latin typeface="Trebuchet MS" pitchFamily="34" charset="0"/>
                <a:ea typeface="ＭＳ Ｐゴシック" charset="-128"/>
              </a:rPr>
              <a:t>Review other LSs</a:t>
            </a:r>
          </a:p>
          <a:p>
            <a:pPr marL="342900" eaLnBrk="1" hangingPunct="1">
              <a:lnSpc>
                <a:spcPct val="80000"/>
              </a:lnSpc>
              <a:buSzPct val="125000"/>
              <a:buFont typeface="Trebuchet MS" pitchFamily="34" charset="0"/>
              <a:buChar char="−"/>
            </a:pPr>
            <a:r>
              <a:rPr lang="en-US" altLang="ja-JP" sz="1400" b="1" i="1" smtClean="0">
                <a:latin typeface="Trebuchet MS" pitchFamily="34" charset="0"/>
                <a:ea typeface="ＭＳ Ｐゴシック" charset="-128"/>
              </a:rPr>
              <a:t> Refer to Slide #5</a:t>
            </a:r>
            <a:endParaRPr lang="en-US" altLang="ja-JP" sz="1400" i="1" smtClean="0">
              <a:latin typeface="Trebuchet MS" pitchFamily="34" charset="0"/>
              <a:ea typeface="ＭＳ Ｐゴシック" charset="-128"/>
            </a:endParaRPr>
          </a:p>
          <a:p>
            <a:pPr marL="342900" eaLnBrk="1" hangingPunct="1">
              <a:lnSpc>
                <a:spcPct val="80000"/>
              </a:lnSpc>
              <a:buSzPct val="125000"/>
            </a:pPr>
            <a:r>
              <a:rPr lang="en-US" altLang="ja-JP" sz="1400" b="1" smtClean="0">
                <a:latin typeface="Trebuchet MS" pitchFamily="34" charset="0"/>
                <a:ea typeface="ＭＳ Ｐゴシック" charset="-128"/>
              </a:rPr>
              <a:t>Update ITU-R LG workplan</a:t>
            </a:r>
          </a:p>
          <a:p>
            <a:pPr marL="342900" eaLnBrk="1" hangingPunct="1">
              <a:lnSpc>
                <a:spcPct val="80000"/>
              </a:lnSpc>
              <a:buSzPct val="125000"/>
              <a:buFont typeface="Trebuchet MS" pitchFamily="34" charset="0"/>
              <a:buChar char="−"/>
            </a:pPr>
            <a:r>
              <a:rPr lang="en-US" altLang="ja-JP" sz="1400" b="1" i="1" smtClean="0">
                <a:latin typeface="Trebuchet MS" pitchFamily="34" charset="0"/>
                <a:ea typeface="ＭＳ Ｐゴシック" charset="-128"/>
              </a:rPr>
              <a:t>16-12-0260-01-Gdoc</a:t>
            </a:r>
            <a:r>
              <a:rPr lang="en-US" altLang="ja-JP" sz="1400" i="1" smtClean="0">
                <a:latin typeface="Trebuchet MS" pitchFamily="34" charset="0"/>
                <a:ea typeface="ＭＳ Ｐゴシック" charset="-128"/>
              </a:rPr>
              <a:t> - IEEE 802.16 ITU-R Liaison Group Workplan</a:t>
            </a:r>
          </a:p>
          <a:p>
            <a:pPr marL="342900" eaLnBrk="1" hangingPunct="1">
              <a:lnSpc>
                <a:spcPct val="80000"/>
              </a:lnSpc>
              <a:buSzPct val="125000"/>
              <a:buFont typeface="Trebuchet MS" pitchFamily="34" charset="0"/>
              <a:buChar char="−"/>
            </a:pPr>
            <a:endParaRPr lang="en-US" altLang="ja-JP" sz="1400" i="1" smtClean="0">
              <a:latin typeface="Trebuchet MS" pitchFamily="34" charset="0"/>
              <a:ea typeface="ＭＳ Ｐゴシック"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smtClean="0">
                <a:latin typeface="Trebuchet MS" pitchFamily="34" charset="0"/>
                <a:ea typeface="ＭＳ Ｐゴシック" charset="-128"/>
              </a:rPr>
              <a:t>Review Results of LSs from ITU-R</a:t>
            </a:r>
          </a:p>
        </p:txBody>
      </p:sp>
      <p:sp>
        <p:nvSpPr>
          <p:cNvPr id="32770" name="Rectangle 2"/>
          <p:cNvSpPr>
            <a:spLocks noGrp="1" noChangeArrowheads="1"/>
          </p:cNvSpPr>
          <p:nvPr>
            <p:ph type="body" idx="1"/>
          </p:nvPr>
        </p:nvSpPr>
        <p:spPr bwMode="auto">
          <a:xfrm>
            <a:off x="457200" y="762000"/>
            <a:ext cx="8229600" cy="5943600"/>
          </a:xfrm>
          <a:noFill/>
          <a:ln w="12700">
            <a:miter lim="800000"/>
            <a:headEnd/>
            <a:tailEnd/>
          </a:ln>
        </p:spPr>
        <p:txBody>
          <a:bodyPr vert="horz" wrap="square" lIns="91440" tIns="45720" rIns="40639" bIns="45720" numCol="1" anchor="t" anchorCtr="0" compatLnSpc="1">
            <a:prstTxWarp prst="textNoShape">
              <a:avLst/>
            </a:prstTxWarp>
          </a:bodyPr>
          <a:lstStyle/>
          <a:p>
            <a:pPr marL="342900" eaLnBrk="1" hangingPunct="1">
              <a:lnSpc>
                <a:spcPct val="80000"/>
              </a:lnSpc>
              <a:buSzPct val="125000"/>
              <a:buFont typeface="Times" pitchFamily="18" charset="0"/>
              <a:buNone/>
            </a:pPr>
            <a:r>
              <a:rPr lang="en-US" altLang="ja-JP" sz="2000" b="1" u="sng" smtClean="0">
                <a:latin typeface="Trebuchet MS" pitchFamily="34" charset="0"/>
                <a:ea typeface="ＭＳ Ｐゴシック" charset="-128"/>
              </a:rPr>
              <a:t>On WASN, PPDR and Digital LMS</a:t>
            </a:r>
          </a:p>
          <a:p>
            <a:pPr marL="342900" eaLnBrk="1" hangingPunct="1">
              <a:lnSpc>
                <a:spcPct val="80000"/>
              </a:lnSpc>
              <a:buSzPct val="125000"/>
            </a:pPr>
            <a:r>
              <a:rPr lang="en-US" altLang="ja-JP" sz="1800" b="1" smtClean="0">
                <a:latin typeface="Trebuchet MS" pitchFamily="34" charset="0"/>
                <a:ea typeface="ＭＳ Ｐゴシック" charset="-128"/>
              </a:rPr>
              <a:t>IEEE 802.16-12-0063-00-WGLS (from ITU-R WP 5A)</a:t>
            </a:r>
          </a:p>
          <a:p>
            <a:pPr marL="742950" lvl="1" eaLnBrk="1" hangingPunct="1">
              <a:lnSpc>
                <a:spcPct val="80000"/>
              </a:lnSpc>
              <a:buFont typeface="Times" pitchFamily="18" charset="0"/>
              <a:buNone/>
            </a:pPr>
            <a:r>
              <a:rPr lang="en-US" altLang="ja-JP" sz="1600" i="1" smtClean="0">
                <a:latin typeface="Trebuchet MS" pitchFamily="34" charset="0"/>
                <a:ea typeface="ＭＳ Ｐゴシック" charset="-128"/>
              </a:rPr>
              <a:t>Liaison Statement to External Organizations on WASN </a:t>
            </a:r>
            <a:r>
              <a:rPr lang="en-US" altLang="ja-JP" sz="1600" b="1" smtClean="0">
                <a:latin typeface="Trebuchet MS" pitchFamily="34" charset="0"/>
                <a:ea typeface="ＭＳ Ｐゴシック" charset="-128"/>
              </a:rPr>
              <a:t>-&gt; Noted</a:t>
            </a:r>
          </a:p>
          <a:p>
            <a:pPr marL="342900" eaLnBrk="1" hangingPunct="1">
              <a:lnSpc>
                <a:spcPct val="80000"/>
              </a:lnSpc>
              <a:buSzPct val="125000"/>
            </a:pPr>
            <a:r>
              <a:rPr lang="en-US" altLang="ja-JP" sz="1800" b="1" smtClean="0">
                <a:latin typeface="Trebuchet MS" pitchFamily="34" charset="0"/>
                <a:ea typeface="ＭＳ Ｐゴシック" charset="-128"/>
              </a:rPr>
              <a:t>IEEE 802.16-12-0064-00-WGLS (from ITU-R WP 5A)</a:t>
            </a:r>
          </a:p>
          <a:p>
            <a:pPr marL="742950" lvl="1" eaLnBrk="1" hangingPunct="1">
              <a:lnSpc>
                <a:spcPct val="80000"/>
              </a:lnSpc>
              <a:buFont typeface="Times" pitchFamily="18" charset="0"/>
              <a:buNone/>
            </a:pPr>
            <a:r>
              <a:rPr lang="en-US" altLang="ja-JP" sz="1600" i="1" smtClean="0">
                <a:latin typeface="Trebuchet MS" pitchFamily="34" charset="0"/>
                <a:ea typeface="ＭＳ Ｐゴシック" charset="-128"/>
              </a:rPr>
              <a:t>Liaison Statement on the Preliminary Draft New Report ITU-R M.[LMS.PPDR.UHF CHANNELS] </a:t>
            </a:r>
            <a:r>
              <a:rPr lang="en-US" altLang="ja-JP" sz="1600" b="1" smtClean="0">
                <a:latin typeface="Trebuchet MS" pitchFamily="34" charset="0"/>
                <a:ea typeface="ＭＳ Ｐゴシック" charset="-128"/>
              </a:rPr>
              <a:t>-&gt; Noted</a:t>
            </a:r>
          </a:p>
          <a:p>
            <a:pPr marL="342900" eaLnBrk="1" hangingPunct="1">
              <a:lnSpc>
                <a:spcPct val="80000"/>
              </a:lnSpc>
              <a:buSzPct val="125000"/>
            </a:pPr>
            <a:r>
              <a:rPr lang="en-US" altLang="ja-JP" sz="1800" b="1" smtClean="0">
                <a:latin typeface="Trebuchet MS" pitchFamily="34" charset="0"/>
                <a:ea typeface="ＭＳ Ｐゴシック" charset="-128"/>
              </a:rPr>
              <a:t>IEEE 802.16-12-0065-00-WGLS (from ITU-R WP 5A)</a:t>
            </a:r>
          </a:p>
          <a:p>
            <a:pPr marL="742950" lvl="1" eaLnBrk="1" hangingPunct="1">
              <a:lnSpc>
                <a:spcPct val="80000"/>
              </a:lnSpc>
              <a:buFont typeface="Times" pitchFamily="18" charset="0"/>
              <a:buNone/>
            </a:pPr>
            <a:r>
              <a:rPr lang="en-US" altLang="ja-JP" sz="1600" i="1" smtClean="0">
                <a:latin typeface="Trebuchet MS" pitchFamily="34" charset="0"/>
                <a:ea typeface="ＭＳ Ｐゴシック" charset="-128"/>
              </a:rPr>
              <a:t>Invitation to Review the Working Document towards the Revision of Report ITU-R M.2014-1 </a:t>
            </a:r>
            <a:r>
              <a:rPr lang="en-US" altLang="ja-JP" sz="1600" b="1" smtClean="0">
                <a:latin typeface="Trebuchet MS" pitchFamily="34" charset="0"/>
                <a:ea typeface="ＭＳ Ｐゴシック" charset="-128"/>
              </a:rPr>
              <a:t>-&gt; Noted</a:t>
            </a:r>
          </a:p>
          <a:p>
            <a:pPr marL="342900" eaLnBrk="1" hangingPunct="1">
              <a:lnSpc>
                <a:spcPct val="80000"/>
              </a:lnSpc>
              <a:buSzPct val="125000"/>
              <a:buFont typeface="Times" pitchFamily="18" charset="0"/>
              <a:buNone/>
            </a:pPr>
            <a:r>
              <a:rPr lang="en-US" altLang="ja-JP" sz="2000" b="1" u="sng" smtClean="0">
                <a:latin typeface="Trebuchet MS" pitchFamily="34" charset="0"/>
                <a:ea typeface="ＭＳ Ｐゴシック" charset="-128"/>
              </a:rPr>
              <a:t>On IMT-Advanced</a:t>
            </a:r>
          </a:p>
          <a:p>
            <a:pPr marL="342900" eaLnBrk="1" hangingPunct="1">
              <a:lnSpc>
                <a:spcPct val="80000"/>
              </a:lnSpc>
              <a:buSzPct val="125000"/>
            </a:pPr>
            <a:r>
              <a:rPr lang="en-US" altLang="ja-JP" sz="1800" b="1" smtClean="0">
                <a:latin typeface="Trebuchet MS" pitchFamily="34" charset="0"/>
                <a:ea typeface="ＭＳ Ｐゴシック" charset="-128"/>
              </a:rPr>
              <a:t>IEEE 802.16-12-0145-00-WGLS (from ITU-R WP 5D)</a:t>
            </a:r>
          </a:p>
          <a:p>
            <a:pPr marL="342900" eaLnBrk="1" hangingPunct="1">
              <a:lnSpc>
                <a:spcPct val="80000"/>
              </a:lnSpc>
              <a:buSzPct val="125000"/>
              <a:buFont typeface="Times" pitchFamily="18" charset="0"/>
              <a:buNone/>
            </a:pPr>
            <a:r>
              <a:rPr lang="en-US" altLang="ja-JP" sz="1600" i="1" smtClean="0">
                <a:latin typeface="Trebuchet MS" pitchFamily="34" charset="0"/>
                <a:ea typeface="ＭＳ Ｐゴシック" charset="-128"/>
              </a:rPr>
              <a:t>	Liaison statement to External Organizations on the schedule for updating Recommendation ITU-R M.2012 (2012-01-09)</a:t>
            </a:r>
            <a:br>
              <a:rPr lang="en-US" altLang="ja-JP" sz="1600" i="1" smtClean="0">
                <a:latin typeface="Trebuchet MS" pitchFamily="34" charset="0"/>
                <a:ea typeface="ＭＳ Ｐゴシック" charset="-128"/>
              </a:rPr>
            </a:br>
            <a:r>
              <a:rPr lang="en-US" altLang="ja-JP" sz="1600" b="1" smtClean="0">
                <a:latin typeface="Trebuchet MS" pitchFamily="34" charset="0"/>
                <a:ea typeface="ＭＳ Ｐゴシック" charset="-128"/>
              </a:rPr>
              <a:t>-&gt; Refer to second bullet in slide #4</a:t>
            </a:r>
          </a:p>
          <a:p>
            <a:pPr marL="342900" eaLnBrk="1" hangingPunct="1">
              <a:lnSpc>
                <a:spcPct val="80000"/>
              </a:lnSpc>
              <a:buSzPct val="125000"/>
              <a:buFont typeface="Times" pitchFamily="18" charset="0"/>
              <a:buNone/>
            </a:pPr>
            <a:r>
              <a:rPr lang="en-US" altLang="ja-JP" sz="2000" b="1" u="sng" smtClean="0">
                <a:latin typeface="Trebuchet MS" pitchFamily="34" charset="0"/>
                <a:ea typeface="ＭＳ Ｐゴシック" charset="-128"/>
              </a:rPr>
              <a:t>On SmartGrid</a:t>
            </a:r>
          </a:p>
          <a:p>
            <a:pPr marL="342900" eaLnBrk="1" hangingPunct="1">
              <a:lnSpc>
                <a:spcPct val="80000"/>
              </a:lnSpc>
              <a:buSzPct val="125000"/>
            </a:pPr>
            <a:r>
              <a:rPr lang="en-US" altLang="ja-JP" sz="1800" b="1" smtClean="0">
                <a:latin typeface="Trebuchet MS" pitchFamily="34" charset="0"/>
                <a:ea typeface="ＭＳ Ｐゴシック" charset="-128"/>
              </a:rPr>
              <a:t>IEEE 802.16-12-0230-00-WGLS </a:t>
            </a:r>
          </a:p>
          <a:p>
            <a:pPr marL="742950" lvl="1" eaLnBrk="1" hangingPunct="1">
              <a:lnSpc>
                <a:spcPct val="80000"/>
              </a:lnSpc>
              <a:spcBef>
                <a:spcPts val="800"/>
              </a:spcBef>
              <a:buSzPct val="125000"/>
              <a:buFont typeface="Times" pitchFamily="18" charset="0"/>
              <a:buNone/>
            </a:pPr>
            <a:r>
              <a:rPr lang="en-US" altLang="ja-JP" sz="1600" i="1" smtClean="0">
                <a:latin typeface="Trebuchet MS" pitchFamily="34" charset="0"/>
                <a:ea typeface="ＭＳ Ｐゴシック" charset="-128"/>
              </a:rPr>
              <a:t>QUESTION ITU-R 236/1 - Impact on radiocommunication systems from wireless and wired data transmission technologies used for the support of power grid management systems (2012-03-12)</a:t>
            </a:r>
            <a:br>
              <a:rPr lang="en-US" altLang="ja-JP" sz="1600" i="1" smtClean="0">
                <a:latin typeface="Trebuchet MS" pitchFamily="34" charset="0"/>
                <a:ea typeface="ＭＳ Ｐゴシック" charset="-128"/>
              </a:rPr>
            </a:br>
            <a:r>
              <a:rPr lang="en-US" altLang="ja-JP" sz="1600" b="1" smtClean="0">
                <a:latin typeface="Trebuchet MS" pitchFamily="34" charset="0"/>
                <a:ea typeface="ＭＳ Ｐゴシック" charset="-128"/>
              </a:rPr>
              <a:t>-&gt; GRIDMAN TG will develop contributions to 802 EC SmartGrid SG related to SmartGrid at session #79</a:t>
            </a:r>
            <a:r>
              <a:rPr lang="en-US" altLang="ja-JP" sz="1600" i="1" smtClean="0">
                <a:latin typeface="Trebuchet MS" pitchFamily="34" charset="0"/>
                <a:ea typeface="ＭＳ Ｐゴシック" charset="-128"/>
              </a:rPr>
              <a:t>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txBox="1">
            <a:spLocks noChangeArrowheads="1"/>
          </p:cNvSpPr>
          <p:nvPr/>
        </p:nvSpPr>
        <p:spPr bwMode="auto">
          <a:xfrm>
            <a:off x="457200" y="223838"/>
            <a:ext cx="8229600" cy="698500"/>
          </a:xfrm>
          <a:prstGeom prst="rect">
            <a:avLst/>
          </a:prstGeom>
          <a:noFill/>
          <a:ln w="12700">
            <a:noFill/>
            <a:miter lim="800000"/>
            <a:headEnd/>
            <a:tailEnd/>
          </a:ln>
        </p:spPr>
        <p:txBody>
          <a:bodyPr rIns="40639"/>
          <a:lstStyle/>
          <a:p>
            <a:pPr marL="39688" algn="ctr"/>
            <a:r>
              <a:rPr kumimoji="0" lang="en-US" altLang="ja-JP" sz="3200" b="1">
                <a:latin typeface="Trebuchet MS" pitchFamily="34" charset="0"/>
              </a:rPr>
              <a:t>Motion 1</a:t>
            </a:r>
            <a:endParaRPr kumimoji="0" lang="ja-JP" altLang="en-US" sz="3200" b="1" u="sng">
              <a:solidFill>
                <a:schemeClr val="tx1"/>
              </a:solidFill>
              <a:latin typeface="Trebuchet MS" pitchFamily="34" charset="0"/>
              <a:sym typeface="Times" pitchFamily="18" charset="0"/>
            </a:endParaRPr>
          </a:p>
        </p:txBody>
      </p:sp>
      <p:sp>
        <p:nvSpPr>
          <p:cNvPr id="33794" name="Rectangle 2"/>
          <p:cNvSpPr txBox="1">
            <a:spLocks noChangeArrowheads="1"/>
          </p:cNvSpPr>
          <p:nvPr/>
        </p:nvSpPr>
        <p:spPr bwMode="auto">
          <a:xfrm>
            <a:off x="457200" y="914400"/>
            <a:ext cx="8229600" cy="5562600"/>
          </a:xfrm>
          <a:prstGeom prst="rect">
            <a:avLst/>
          </a:prstGeom>
          <a:noFill/>
          <a:ln w="12700">
            <a:noFill/>
            <a:miter lim="800000"/>
            <a:headEnd/>
            <a:tailEnd/>
          </a:ln>
        </p:spPr>
        <p:txBody>
          <a:bodyPr rIns="40639"/>
          <a:lstStyle/>
          <a:p>
            <a:pPr lvl="1" indent="-457200">
              <a:spcBef>
                <a:spcPts val="800"/>
              </a:spcBef>
              <a:buSzPct val="125000"/>
            </a:pPr>
            <a:r>
              <a:rPr kumimoji="0" lang="en-US" altLang="ja-JP" b="1">
                <a:solidFill>
                  <a:schemeClr val="tx1"/>
                </a:solidFill>
                <a:latin typeface="Trebuchet MS" pitchFamily="34" charset="0"/>
                <a:sym typeface="Times" pitchFamily="18" charset="0"/>
              </a:rPr>
              <a:t>	</a:t>
            </a:r>
            <a:r>
              <a:rPr kumimoji="0" lang="en-US" altLang="ja-JP" sz="2800" b="1">
                <a:solidFill>
                  <a:schemeClr val="tx1"/>
                </a:solidFill>
                <a:latin typeface="Trebuchet MS" pitchFamily="34" charset="0"/>
                <a:sym typeface="Times" pitchFamily="18" charset="0"/>
              </a:rPr>
              <a:t>To approve the following documents subject to editorial corrections.</a:t>
            </a:r>
            <a:endParaRPr kumimoji="0" lang="ja-JP" altLang="en-US" b="1">
              <a:solidFill>
                <a:schemeClr val="tx1"/>
              </a:solidFill>
              <a:latin typeface="Trebuchet MS" pitchFamily="34" charset="0"/>
              <a:sym typeface="Times" pitchFamily="18" charset="0"/>
            </a:endParaRPr>
          </a:p>
          <a:p>
            <a:pPr lvl="1" indent="-457200">
              <a:spcBef>
                <a:spcPts val="800"/>
              </a:spcBef>
              <a:buFontTx/>
              <a:buAutoNum type="arabicParenR"/>
            </a:pPr>
            <a:r>
              <a:rPr kumimoji="0" lang="en-US" altLang="ja-JP" sz="1600" b="1" i="1">
                <a:solidFill>
                  <a:schemeClr val="tx1"/>
                </a:solidFill>
                <a:latin typeface="Trebuchet MS" pitchFamily="34" charset="0"/>
                <a:sym typeface="Times" pitchFamily="18" charset="0"/>
              </a:rPr>
              <a:t>16-12-0248-01-Gdoc - [Draft Contribution to WP 5D] IMT-2000 OFDMA TDD WMAN submission toward revision 11 of Recommendation ITU-R M.1457 (Meeting X+2)</a:t>
            </a:r>
          </a:p>
          <a:p>
            <a:pPr lvl="1" indent="-457200">
              <a:spcBef>
                <a:spcPts val="800"/>
              </a:spcBef>
              <a:buFontTx/>
              <a:buAutoNum type="arabicParenR"/>
            </a:pPr>
            <a:r>
              <a:rPr kumimoji="0" lang="en-US" altLang="ja-JP" sz="1600" b="1" i="1">
                <a:solidFill>
                  <a:schemeClr val="tx1"/>
                </a:solidFill>
                <a:latin typeface="Trebuchet MS" pitchFamily="34" charset="0"/>
                <a:sym typeface="Times" pitchFamily="18" charset="0"/>
              </a:rPr>
              <a:t>16-12-0264-00-Gdoc - [Draft Contribution to WP 5D] Update of WirelessMAN-Advanced Radio Interface of Recommendation ITU-R M.2012 (Meeting Y)</a:t>
            </a:r>
          </a:p>
          <a:p>
            <a:pPr lvl="1" indent="-457200">
              <a:spcBef>
                <a:spcPts val="800"/>
              </a:spcBef>
              <a:buFontTx/>
              <a:buAutoNum type="arabicParenR"/>
            </a:pPr>
            <a:r>
              <a:rPr kumimoji="0" lang="en-US" altLang="ja-JP" sz="1600" b="1" i="1">
                <a:solidFill>
                  <a:schemeClr val="tx1"/>
                </a:solidFill>
                <a:latin typeface="Trebuchet MS" pitchFamily="34" charset="0"/>
                <a:sym typeface="Times" pitchFamily="18" charset="0"/>
              </a:rPr>
              <a:t>16-12-0251-02-Gdoc - [Draft Contribution to WP 5A] proposed draft liaison statement to ITU-R WP 5A on “working document toward a preliminary draft new Report ITU-R [LMS.CRS2]”</a:t>
            </a:r>
          </a:p>
          <a:p>
            <a:pPr lvl="1" indent="-457200">
              <a:spcBef>
                <a:spcPts val="800"/>
              </a:spcBef>
              <a:buFontTx/>
              <a:buAutoNum type="arabicParenR"/>
            </a:pPr>
            <a:endParaRPr kumimoji="0" lang="en-US" altLang="ja-JP" sz="1600" b="1" i="1">
              <a:solidFill>
                <a:schemeClr val="tx1"/>
              </a:solidFill>
              <a:latin typeface="Trebuchet MS" pitchFamily="34" charset="0"/>
              <a:sym typeface="Times" pitchFamily="18" charset="0"/>
            </a:endParaRPr>
          </a:p>
          <a:p>
            <a:pPr lvl="1" indent="-457200">
              <a:spcBef>
                <a:spcPts val="800"/>
              </a:spcBef>
              <a:buSzPct val="125000"/>
            </a:pPr>
            <a:endParaRPr kumimoji="0" lang="en-US" altLang="ja-JP" sz="1800" b="1">
              <a:solidFill>
                <a:schemeClr val="tx1"/>
              </a:solidFill>
              <a:latin typeface="Trebuchet MS" pitchFamily="34" charset="0"/>
              <a:sym typeface="Times" pitchFamily="18" charset="0"/>
            </a:endParaRPr>
          </a:p>
          <a:p>
            <a:pPr lvl="1" indent="-457200">
              <a:spcBef>
                <a:spcPts val="800"/>
              </a:spcBef>
              <a:buSzPct val="125000"/>
            </a:pPr>
            <a:r>
              <a:rPr kumimoji="0" lang="en-US" altLang="ja-JP" sz="1800" b="1">
                <a:solidFill>
                  <a:schemeClr val="tx1"/>
                </a:solidFill>
                <a:latin typeface="Trebuchet MS" pitchFamily="34" charset="0"/>
                <a:sym typeface="Times" pitchFamily="18" charset="0"/>
              </a:rPr>
              <a:t>Moved: Satoshi Imata</a:t>
            </a:r>
          </a:p>
          <a:p>
            <a:pPr lvl="1" indent="-457200">
              <a:spcBef>
                <a:spcPts val="800"/>
              </a:spcBef>
              <a:buSzPct val="125000"/>
            </a:pPr>
            <a:r>
              <a:rPr kumimoji="0" lang="en-US" altLang="ja-JP" sz="1800" b="1">
                <a:solidFill>
                  <a:schemeClr val="tx1"/>
                </a:solidFill>
                <a:latin typeface="Trebuchet MS" pitchFamily="34" charset="0"/>
                <a:sym typeface="Times" pitchFamily="18" charset="0"/>
              </a:rPr>
              <a:t>Seconded: Nader Zein</a:t>
            </a:r>
          </a:p>
          <a:p>
            <a:pPr lvl="1" indent="-457200">
              <a:spcBef>
                <a:spcPts val="800"/>
              </a:spcBef>
              <a:buSzPct val="125000"/>
            </a:pPr>
            <a:r>
              <a:rPr kumimoji="0" lang="en-US" altLang="ja-JP" sz="1800" b="1">
                <a:solidFill>
                  <a:schemeClr val="tx1"/>
                </a:solidFill>
                <a:latin typeface="Trebuchet MS" pitchFamily="34" charset="0"/>
                <a:sym typeface="Times" pitchFamily="18" charset="0"/>
              </a:rPr>
              <a:t>Results (For/Against/Abstain):  17/0/0</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txBox="1">
            <a:spLocks noChangeArrowheads="1"/>
          </p:cNvSpPr>
          <p:nvPr/>
        </p:nvSpPr>
        <p:spPr bwMode="auto">
          <a:xfrm>
            <a:off x="457200" y="223838"/>
            <a:ext cx="8229600" cy="698500"/>
          </a:xfrm>
          <a:prstGeom prst="rect">
            <a:avLst/>
          </a:prstGeom>
          <a:noFill/>
          <a:ln w="12700">
            <a:noFill/>
            <a:miter lim="800000"/>
            <a:headEnd/>
            <a:tailEnd/>
          </a:ln>
        </p:spPr>
        <p:txBody>
          <a:bodyPr rIns="40639"/>
          <a:lstStyle/>
          <a:p>
            <a:pPr marL="39688" algn="ctr"/>
            <a:r>
              <a:rPr kumimoji="0" lang="en-US" altLang="ja-JP" sz="3200" b="1">
                <a:latin typeface="Trebuchet MS" pitchFamily="34" charset="0"/>
              </a:rPr>
              <a:t>Motion 2</a:t>
            </a:r>
            <a:endParaRPr kumimoji="0" lang="ja-JP" altLang="en-US" sz="3200" b="1" u="sng">
              <a:solidFill>
                <a:schemeClr val="tx1"/>
              </a:solidFill>
              <a:latin typeface="Trebuchet MS" pitchFamily="34" charset="0"/>
              <a:sym typeface="Times" pitchFamily="18" charset="0"/>
            </a:endParaRPr>
          </a:p>
        </p:txBody>
      </p:sp>
      <p:sp>
        <p:nvSpPr>
          <p:cNvPr id="34818" name="Rectangle 2"/>
          <p:cNvSpPr txBox="1">
            <a:spLocks noChangeArrowheads="1"/>
          </p:cNvSpPr>
          <p:nvPr/>
        </p:nvSpPr>
        <p:spPr bwMode="auto">
          <a:xfrm>
            <a:off x="457200" y="914400"/>
            <a:ext cx="8229600" cy="5562600"/>
          </a:xfrm>
          <a:prstGeom prst="rect">
            <a:avLst/>
          </a:prstGeom>
          <a:noFill/>
          <a:ln w="12700">
            <a:noFill/>
            <a:miter lim="800000"/>
            <a:headEnd/>
            <a:tailEnd/>
          </a:ln>
        </p:spPr>
        <p:txBody>
          <a:bodyPr rIns="40639"/>
          <a:lstStyle/>
          <a:p>
            <a:pPr lvl="1" indent="-457200">
              <a:spcBef>
                <a:spcPts val="800"/>
              </a:spcBef>
              <a:buSzPct val="125000"/>
            </a:pPr>
            <a:r>
              <a:rPr kumimoji="0" lang="en-US" altLang="ja-JP" b="1">
                <a:solidFill>
                  <a:schemeClr val="tx1"/>
                </a:solidFill>
                <a:latin typeface="Trebuchet MS" pitchFamily="34" charset="0"/>
                <a:sym typeface="Times" pitchFamily="18" charset="0"/>
              </a:rPr>
              <a:t>	</a:t>
            </a:r>
            <a:r>
              <a:rPr kumimoji="0" lang="en-US" altLang="ja-JP" sz="2800" b="1">
                <a:solidFill>
                  <a:schemeClr val="tx1"/>
                </a:solidFill>
                <a:latin typeface="Trebuchet MS" pitchFamily="34" charset="0"/>
                <a:sym typeface="Times" pitchFamily="18" charset="0"/>
              </a:rPr>
              <a:t>To approve the following documents</a:t>
            </a:r>
            <a:r>
              <a:rPr kumimoji="0" lang="ja-JP" altLang="en-US" sz="2800" b="1">
                <a:solidFill>
                  <a:schemeClr val="tx1"/>
                </a:solidFill>
                <a:latin typeface="Trebuchet MS" pitchFamily="34" charset="0"/>
                <a:sym typeface="Times" pitchFamily="18" charset="0"/>
              </a:rPr>
              <a:t> </a:t>
            </a:r>
            <a:r>
              <a:rPr kumimoji="0" lang="en-US" altLang="ja-JP" sz="2800" b="1">
                <a:solidFill>
                  <a:schemeClr val="tx1"/>
                </a:solidFill>
                <a:latin typeface="Trebuchet MS" pitchFamily="34" charset="0"/>
                <a:sym typeface="Times" pitchFamily="18" charset="0"/>
              </a:rPr>
              <a:t>and authorize the WG Chair to forward them to its recipients subject to any editorial corrections.</a:t>
            </a:r>
          </a:p>
          <a:p>
            <a:pPr lvl="1" indent="-457200">
              <a:spcBef>
                <a:spcPts val="800"/>
              </a:spcBef>
              <a:buSzPct val="125000"/>
            </a:pPr>
            <a:endParaRPr kumimoji="0" lang="en-US" altLang="ja-JP" sz="2800" b="1">
              <a:solidFill>
                <a:schemeClr val="tx1"/>
              </a:solidFill>
              <a:latin typeface="Trebuchet MS" pitchFamily="34" charset="0"/>
              <a:sym typeface="Times" pitchFamily="18" charset="0"/>
            </a:endParaRPr>
          </a:p>
          <a:p>
            <a:pPr lvl="1" indent="-457200">
              <a:spcBef>
                <a:spcPts val="800"/>
              </a:spcBef>
              <a:buFontTx/>
              <a:buAutoNum type="arabicParenR"/>
            </a:pPr>
            <a:r>
              <a:rPr kumimoji="0" lang="en-US" altLang="ja-JP" sz="1600" b="1" i="1">
                <a:solidFill>
                  <a:schemeClr val="tx1"/>
                </a:solidFill>
                <a:latin typeface="Trebuchet MS" pitchFamily="34" charset="0"/>
                <a:sym typeface="Times" pitchFamily="18" charset="0"/>
              </a:rPr>
              <a:t>16-12-0254-00-Gdoc - [Draft LS to WATO members] WirelessMAN-Advanced in Revision 1 of Rec. ITU-R M.2012</a:t>
            </a:r>
          </a:p>
          <a:p>
            <a:pPr lvl="1" indent="-457200">
              <a:spcBef>
                <a:spcPts val="800"/>
              </a:spcBef>
              <a:buFontTx/>
              <a:buAutoNum type="arabicParenR"/>
            </a:pPr>
            <a:r>
              <a:rPr kumimoji="0" lang="en-US" altLang="ja-JP" sz="1600" b="1" i="1">
                <a:solidFill>
                  <a:schemeClr val="tx1"/>
                </a:solidFill>
                <a:latin typeface="Trebuchet MS" pitchFamily="34" charset="0"/>
                <a:sym typeface="Times" pitchFamily="18" charset="0"/>
              </a:rPr>
              <a:t>16-12-0255-00-Gdoc - [Draft LS to WiMAX Forum] IMT-2000 OFDMA TDD WMAN Submission toward Revision 11 of Recommendation ITU-R M.1457</a:t>
            </a:r>
          </a:p>
          <a:p>
            <a:pPr lvl="1" indent="-457200">
              <a:spcBef>
                <a:spcPts val="800"/>
              </a:spcBef>
              <a:buFontTx/>
              <a:buAutoNum type="arabicParenR"/>
            </a:pPr>
            <a:endParaRPr kumimoji="0" lang="en-US" altLang="ja-JP" sz="1600" b="1" i="1">
              <a:solidFill>
                <a:schemeClr val="tx1"/>
              </a:solidFill>
              <a:latin typeface="Trebuchet MS" pitchFamily="34" charset="0"/>
              <a:sym typeface="Times" pitchFamily="18" charset="0"/>
            </a:endParaRPr>
          </a:p>
          <a:p>
            <a:pPr lvl="1" indent="-457200">
              <a:spcBef>
                <a:spcPts val="800"/>
              </a:spcBef>
            </a:pPr>
            <a:endParaRPr kumimoji="0" lang="en-US" altLang="ja-JP" sz="1600" b="1" i="1">
              <a:solidFill>
                <a:schemeClr val="tx1"/>
              </a:solidFill>
              <a:latin typeface="Trebuchet MS" pitchFamily="34" charset="0"/>
              <a:sym typeface="Times" pitchFamily="18" charset="0"/>
            </a:endParaRPr>
          </a:p>
          <a:p>
            <a:pPr lvl="1" indent="-457200">
              <a:spcBef>
                <a:spcPts val="800"/>
              </a:spcBef>
              <a:buSzPct val="125000"/>
            </a:pPr>
            <a:r>
              <a:rPr kumimoji="0" lang="en-US" altLang="ja-JP" sz="1800" b="1">
                <a:solidFill>
                  <a:schemeClr val="tx1"/>
                </a:solidFill>
                <a:latin typeface="Trebuchet MS" pitchFamily="34" charset="0"/>
                <a:sym typeface="Times" pitchFamily="18" charset="0"/>
              </a:rPr>
              <a:t>Moved: Satoshi Imata</a:t>
            </a:r>
          </a:p>
          <a:p>
            <a:pPr lvl="1" indent="-457200">
              <a:spcBef>
                <a:spcPts val="800"/>
              </a:spcBef>
              <a:buSzPct val="125000"/>
            </a:pPr>
            <a:r>
              <a:rPr kumimoji="0" lang="en-US" altLang="ja-JP" sz="1800" b="1">
                <a:solidFill>
                  <a:schemeClr val="tx1"/>
                </a:solidFill>
                <a:latin typeface="Trebuchet MS" pitchFamily="34" charset="0"/>
                <a:sym typeface="Times" pitchFamily="18" charset="0"/>
              </a:rPr>
              <a:t>Seconded: Dan Gal</a:t>
            </a:r>
          </a:p>
          <a:p>
            <a:pPr lvl="1" indent="-457200">
              <a:spcBef>
                <a:spcPts val="800"/>
              </a:spcBef>
              <a:buSzPct val="125000"/>
            </a:pPr>
            <a:r>
              <a:rPr kumimoji="0" lang="en-US" altLang="ja-JP" sz="1800" b="1">
                <a:solidFill>
                  <a:schemeClr val="tx1"/>
                </a:solidFill>
                <a:latin typeface="Trebuchet MS" pitchFamily="34" charset="0"/>
                <a:sym typeface="Times" pitchFamily="18" charset="0"/>
              </a:rPr>
              <a:t>Results (For/Against/Abstain):  18/0/0</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 No Graphics">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 No Graphics">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 No Graph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29499</TotalTime>
  <Pages>0</Pages>
  <Words>764</Words>
  <Characters>0</Characters>
  <Application>Microsoft Office PowerPoint</Application>
  <PresentationFormat>画面に合わせる (4:3)</PresentationFormat>
  <Lines>0</Lines>
  <Paragraphs>98</Paragraphs>
  <Slides>7</Slides>
  <Notes>1</Notes>
  <HiddenSlides>0</HiddenSlides>
  <MMClips>0</MMClips>
  <ScaleCrop>false</ScaleCrop>
  <HeadingPairs>
    <vt:vector size="6" baseType="variant">
      <vt:variant>
        <vt:lpstr>使用されているフォント</vt:lpstr>
      </vt:variant>
      <vt:variant>
        <vt:i4>6</vt:i4>
      </vt:variant>
      <vt:variant>
        <vt:lpstr>デザイン テンプレート</vt:lpstr>
      </vt:variant>
      <vt:variant>
        <vt:i4>13</vt:i4>
      </vt:variant>
      <vt:variant>
        <vt:lpstr>スライド タイトル</vt:lpstr>
      </vt:variant>
      <vt:variant>
        <vt:i4>7</vt:i4>
      </vt:variant>
    </vt:vector>
  </HeadingPairs>
  <TitlesOfParts>
    <vt:vector size="26" baseType="lpstr">
      <vt:lpstr>Times New Roman</vt:lpstr>
      <vt:lpstr>ＭＳ Ｐゴシック</vt:lpstr>
      <vt:lpstr>Arial</vt:lpstr>
      <vt:lpstr>Times</vt:lpstr>
      <vt:lpstr>Calibri</vt:lpstr>
      <vt:lpstr>Trebuchet MS</vt:lpstr>
      <vt:lpstr>Template - No Graphics</vt:lpstr>
      <vt:lpstr>Template</vt:lpstr>
      <vt:lpstr>Template - No Graphics</vt:lpstr>
      <vt:lpstr>Template - No Graphics</vt:lpstr>
      <vt:lpstr>Template - No Graphics</vt:lpstr>
      <vt:lpstr>Template - No Graphics</vt:lpstr>
      <vt:lpstr>Template - No Graphics</vt:lpstr>
      <vt:lpstr>Template - No Graphics</vt:lpstr>
      <vt:lpstr>Template - No Graphics</vt:lpstr>
      <vt:lpstr>Template - No Graphics</vt:lpstr>
      <vt:lpstr>Template - No Graphics</vt:lpstr>
      <vt:lpstr>Template - No Graphics</vt:lpstr>
      <vt:lpstr>Template - No Graphics</vt:lpstr>
      <vt:lpstr>スライド 1</vt:lpstr>
      <vt:lpstr>ITU-R Liaison Group Report -  Session #78 Closing Plenary</vt:lpstr>
      <vt:lpstr>スライド 3</vt:lpstr>
      <vt:lpstr>Outcomes of Session #78</vt:lpstr>
      <vt:lpstr>Review Results of LSs from ITU-R</vt:lpstr>
      <vt:lpstr>スライド 6</vt:lpstr>
      <vt:lpstr>スライド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　</cp:lastModifiedBy>
  <cp:revision>575</cp:revision>
  <dcterms:modified xsi:type="dcterms:W3CDTF">2012-03-16T03:33:39Z</dcterms:modified>
</cp:coreProperties>
</file>