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0"/>
  </p:notesMasterIdLst>
  <p:sldIdLst>
    <p:sldId id="256" r:id="rId3"/>
    <p:sldId id="289" r:id="rId4"/>
    <p:sldId id="290" r:id="rId5"/>
    <p:sldId id="294" r:id="rId6"/>
    <p:sldId id="293" r:id="rId7"/>
    <p:sldId id="295" r:id="rId8"/>
    <p:sldId id="296" r:id="rId9"/>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2B2B2"/>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98" autoAdjust="0"/>
    <p:restoredTop sz="98826" autoAdjust="0"/>
  </p:normalViewPr>
  <p:slideViewPr>
    <p:cSldViewPr>
      <p:cViewPr>
        <p:scale>
          <a:sx n="75" d="100"/>
          <a:sy n="75" d="100"/>
        </p:scale>
        <p:origin x="-174" y="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67AC665E-2B73-4A52-949E-ABAE334A177E}" type="datetimeFigureOut">
              <a:rPr lang="en-US" altLang="ja-JP"/>
              <a:pPr>
                <a:defRPr/>
              </a:pPr>
              <a:t>3/16/2012</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3439895A-105B-4F4B-A2A7-2BF63E5C718F}"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ln>
            <a:miter lim="800000"/>
            <a:headEnd/>
            <a:tailEnd/>
          </a:ln>
        </p:spPr>
        <p:txBody>
          <a:bodyPr/>
          <a:lstStyle/>
          <a:p>
            <a:pPr>
              <a:defRPr/>
            </a:pPr>
            <a:fld id="{C815A87D-4F5D-40C3-98A4-294645B245A4}" type="slidenum">
              <a:rPr lang="en-US" altLang="ja-JP"/>
              <a:pPr>
                <a:defRPr/>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8A51370E-D6CF-45B7-88AD-83D6A12037AB}"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DC14D1D8-B90D-4009-8B71-FB07EF94B4EA}"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A18D5B14-24EB-42AF-AE4B-5766A2A1942B}"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3FF91EEA-40D9-4EEC-8987-3542073C4D92}"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2DDAA8E1-3BCE-4947-844F-A89FBFF0EC3C}"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34AE2981-8A90-423B-B2CB-254CAD739E9C}"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テキスト ボックス 6"/>
          <p:cNvSpPr txBox="1"/>
          <p:nvPr userDrawn="1"/>
        </p:nvSpPr>
        <p:spPr>
          <a:xfrm>
            <a:off x="4191000" y="6519863"/>
            <a:ext cx="673100" cy="338137"/>
          </a:xfrm>
          <a:prstGeom prst="rect">
            <a:avLst/>
          </a:prstGeom>
          <a:noFill/>
        </p:spPr>
        <p:txBody>
          <a:bodyPr>
            <a:spAutoFit/>
          </a:bodyPr>
          <a:lstStyle/>
          <a:p>
            <a:pPr algn="ctr">
              <a:defRPr/>
            </a:pPr>
            <a:fld id="{1152EDCB-C1F6-4F4F-9BBC-CD648979A82C}"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テキスト ボックス 2"/>
          <p:cNvSpPr txBox="1"/>
          <p:nvPr userDrawn="1"/>
        </p:nvSpPr>
        <p:spPr>
          <a:xfrm>
            <a:off x="4191000" y="6519863"/>
            <a:ext cx="673100" cy="338137"/>
          </a:xfrm>
          <a:prstGeom prst="rect">
            <a:avLst/>
          </a:prstGeom>
          <a:noFill/>
        </p:spPr>
        <p:txBody>
          <a:bodyPr>
            <a:spAutoFit/>
          </a:bodyPr>
          <a:lstStyle/>
          <a:p>
            <a:pPr algn="ctr">
              <a:defRPr/>
            </a:pPr>
            <a:fld id="{0A1DBE6C-B769-49BB-AB8B-3BB519181AE7}"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CC0AA66C-56CA-4130-8CA5-4498CB9BBA49}"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2155832F-E1EB-45AB-B920-E8500B3B3EC8}"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48A5BE50-5B58-4711-89B1-E42665F1FEC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CEB16DE8-9DC8-45AA-B449-C2B944304955}"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CB176D52-83C3-40B1-BA4C-8E8F7E01D9A2}"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a:solidFill>
                  <a:schemeClr val="tx1"/>
                </a:solidFill>
                <a:cs typeface="Times New Roman" pitchFamily="18" charset="0"/>
              </a:rPr>
              <a:t>ITU-R Liaison Group Report - Session #78 Closing Plenary</a:t>
            </a:r>
          </a:p>
          <a:p>
            <a:pPr marL="382588" algn="ctr"/>
            <a:endParaRPr kumimoji="0" lang="en-US" altLang="ja-JP" sz="1200">
              <a:solidFill>
                <a:schemeClr val="tx1"/>
              </a:solidFill>
              <a:latin typeface="Times" charset="0"/>
              <a:cs typeface="Times" charset="0"/>
              <a:sym typeface="Times" charset="0"/>
            </a:endParaRPr>
          </a:p>
          <a:p>
            <a:pPr marL="382588"/>
            <a:r>
              <a:rPr kumimoji="0" lang="en-US" altLang="ja-JP" sz="1200" b="1">
                <a:solidFill>
                  <a:schemeClr val="tx1"/>
                </a:solidFill>
                <a:latin typeface="Times" charset="0"/>
                <a:cs typeface="Times" charset="0"/>
                <a:sym typeface="Times" charset="0"/>
              </a:rPr>
              <a:t>IEEE 802.16 Presentation Submission Template (Rev. 9)</a:t>
            </a:r>
            <a:r>
              <a:rPr kumimoji="0" lang="en-US" altLang="ja-JP" sz="1200">
                <a:solidFill>
                  <a:schemeClr val="tx1"/>
                </a:solidFill>
                <a:latin typeface="Times" charset="0"/>
                <a:cs typeface="Times" charset="0"/>
                <a:sym typeface="Times" charset="0"/>
              </a:rPr>
              <a:t> </a:t>
            </a:r>
          </a:p>
          <a:p>
            <a:pPr marL="382588"/>
            <a:r>
              <a:rPr kumimoji="0" lang="en-US" altLang="ja-JP" sz="1200">
                <a:solidFill>
                  <a:schemeClr val="tx1"/>
                </a:solidFill>
                <a:latin typeface="Times" charset="0"/>
                <a:cs typeface="Times" charset="0"/>
                <a:sym typeface="Times" charset="0"/>
              </a:rPr>
              <a:t>Document Number:</a:t>
            </a:r>
          </a:p>
          <a:p>
            <a:pPr marL="382588"/>
            <a:r>
              <a:rPr kumimoji="0" lang="en-US" altLang="ja-JP" sz="1200">
                <a:solidFill>
                  <a:schemeClr val="tx1"/>
                </a:solidFill>
                <a:latin typeface="Times" charset="0"/>
                <a:cs typeface="Times" charset="0"/>
                <a:sym typeface="Times" charset="0"/>
              </a:rPr>
              <a:t>16-12-0261-00-Gdoc</a:t>
            </a:r>
          </a:p>
          <a:p>
            <a:pPr marL="382588"/>
            <a:r>
              <a:rPr kumimoji="0" lang="en-US" altLang="ja-JP" sz="1200">
                <a:solidFill>
                  <a:schemeClr val="tx1"/>
                </a:solidFill>
                <a:latin typeface="Times" charset="0"/>
                <a:cs typeface="Times" charset="0"/>
                <a:sym typeface="Times" charset="0"/>
              </a:rPr>
              <a:t>Date Submitted:</a:t>
            </a:r>
          </a:p>
          <a:p>
            <a:pPr marL="382588"/>
            <a:r>
              <a:rPr kumimoji="0" lang="en-US" altLang="ja-JP" sz="1200">
                <a:solidFill>
                  <a:schemeClr val="tx1"/>
                </a:solidFill>
                <a:latin typeface="Times" charset="0"/>
                <a:cs typeface="Times" charset="0"/>
                <a:sym typeface="Times" charset="0"/>
              </a:rPr>
              <a:t>2012-03-15</a:t>
            </a:r>
          </a:p>
          <a:p>
            <a:pPr marL="382588"/>
            <a:r>
              <a:rPr kumimoji="0" lang="en-US" altLang="ja-JP" sz="1200">
                <a:solidFill>
                  <a:schemeClr val="tx1"/>
                </a:solidFill>
                <a:latin typeface="Times" charset="0"/>
                <a:cs typeface="Times" charset="0"/>
                <a:sym typeface="Times" charset="0"/>
              </a:rPr>
              <a:t>Source:</a:t>
            </a:r>
          </a:p>
          <a:p>
            <a:pPr marL="382588"/>
            <a:r>
              <a:rPr kumimoji="0" lang="en-US" altLang="ja-JP" sz="1200">
                <a:solidFill>
                  <a:schemeClr val="tx1"/>
                </a:solidFill>
                <a:latin typeface="Times" charset="0"/>
                <a:cs typeface="Times" charset="0"/>
                <a:sym typeface="Times" charset="0"/>
              </a:rPr>
              <a:t>Satoshi Imata			Voice:	 +81 80 6744 6252</a:t>
            </a:r>
            <a:endParaRPr lang="en-US" altLang="ja-JP" sz="1200">
              <a:solidFill>
                <a:schemeClr val="tx1"/>
              </a:solidFill>
              <a:latin typeface="Times" charset="0"/>
              <a:cs typeface="Times" charset="0"/>
              <a:sym typeface="Times" charset="0"/>
            </a:endParaRPr>
          </a:p>
          <a:p>
            <a:pPr marL="382588"/>
            <a:r>
              <a:rPr kumimoji="0" lang="en-US" altLang="ja-JP" sz="1200">
                <a:solidFill>
                  <a:schemeClr val="tx1"/>
                </a:solidFill>
                <a:latin typeface="Times" charset="0"/>
                <a:cs typeface="Times" charset="0"/>
                <a:sym typeface="Times" charset="0"/>
              </a:rPr>
              <a:t>KDDI R&amp;D Laboratories		E-mail:	sa-imata@kddilabs.jp</a:t>
            </a:r>
          </a:p>
          <a:p>
            <a:pPr marL="382588"/>
            <a:endParaRPr kumimoji="0" lang="en-US" altLang="ja-JP" sz="1200">
              <a:solidFill>
                <a:schemeClr val="tx1"/>
              </a:solidFill>
              <a:latin typeface="Times" charset="0"/>
              <a:cs typeface="Times" charset="0"/>
              <a:sym typeface="Times" charset="0"/>
            </a:endParaRPr>
          </a:p>
          <a:p>
            <a:pPr marL="382588"/>
            <a:r>
              <a:rPr kumimoji="0" lang="en-US" altLang="ja-JP" sz="1200">
                <a:solidFill>
                  <a:schemeClr val="tx1"/>
                </a:solidFill>
                <a:latin typeface="Times" charset="0"/>
                <a:cs typeface="Times" charset="0"/>
                <a:sym typeface="Times" charset="0"/>
              </a:rPr>
              <a:t>Venue:</a:t>
            </a:r>
          </a:p>
          <a:p>
            <a:pPr marL="382588"/>
            <a:r>
              <a:rPr kumimoji="0" lang="en-US" altLang="ja-JP" sz="1200">
                <a:solidFill>
                  <a:schemeClr val="tx1"/>
                </a:solidFill>
                <a:latin typeface="Times" charset="0"/>
                <a:cs typeface="Times" charset="0"/>
                <a:sym typeface="Times" charset="0"/>
              </a:rPr>
              <a:t>IEEE 802.16 Session #78, WG Closing Plenary</a:t>
            </a:r>
          </a:p>
          <a:p>
            <a:pPr marL="382588"/>
            <a:r>
              <a:rPr kumimoji="0" lang="en-US" altLang="ja-JP" sz="1200">
                <a:solidFill>
                  <a:schemeClr val="tx1"/>
                </a:solidFill>
                <a:latin typeface="Times" charset="0"/>
                <a:cs typeface="Times" charset="0"/>
                <a:sym typeface="Times" charset="0"/>
              </a:rPr>
              <a:t>Base Contribution:</a:t>
            </a:r>
          </a:p>
          <a:p>
            <a:pPr marL="382588"/>
            <a:r>
              <a:rPr kumimoji="0" lang="en-US" altLang="ja-JP" sz="1200">
                <a:solidFill>
                  <a:schemeClr val="tx1"/>
                </a:solidFill>
                <a:latin typeface="Times" charset="0"/>
                <a:cs typeface="Times" charset="0"/>
                <a:sym typeface="Times" charset="0"/>
              </a:rPr>
              <a:t>None.</a:t>
            </a:r>
          </a:p>
          <a:p>
            <a:pPr marL="382588"/>
            <a:r>
              <a:rPr kumimoji="0" lang="en-US" altLang="ja-JP" sz="1200">
                <a:solidFill>
                  <a:schemeClr val="tx1"/>
                </a:solidFill>
                <a:latin typeface="Times" charset="0"/>
                <a:cs typeface="Times" charset="0"/>
                <a:sym typeface="Times" charset="0"/>
              </a:rPr>
              <a:t>Purpose:</a:t>
            </a:r>
          </a:p>
          <a:p>
            <a:pPr marL="382588"/>
            <a:r>
              <a:rPr kumimoji="0" lang="en-US" altLang="ja-JP" sz="1200">
                <a:solidFill>
                  <a:schemeClr val="tx1"/>
                </a:solidFill>
                <a:latin typeface="Times" charset="0"/>
                <a:cs typeface="Times" charset="0"/>
                <a:sym typeface="Times" charset="0"/>
              </a:rPr>
              <a:t>ITU-R Liaison Group presentation to Closing Plenary of the WG, containing plan for the week</a:t>
            </a:r>
          </a:p>
          <a:p>
            <a:pPr marL="382588"/>
            <a:r>
              <a:rPr kumimoji="0" lang="en-US" altLang="ja-JP" sz="1200">
                <a:solidFill>
                  <a:schemeClr val="tx1"/>
                </a:solidFill>
                <a:latin typeface="Times" charset="0"/>
                <a:cs typeface="Times" charset="0"/>
                <a:sym typeface="Times" charset="0"/>
              </a:rPr>
              <a:t>Notice:</a:t>
            </a:r>
          </a:p>
          <a:p>
            <a:pPr marL="382588"/>
            <a:r>
              <a:rPr kumimoji="0" lang="en-US" altLang="ja-JP" sz="1000" i="1">
                <a:solidFill>
                  <a:schemeClr val="tx1"/>
                </a:solidFill>
                <a:latin typeface="Times" charset="0"/>
                <a:cs typeface="Times" charset="0"/>
                <a:sym typeface="Times" charset="0"/>
              </a:rPr>
              <a:t>This document does not represent the agreed views of the IEEE 802.16 Working Group or any of its subgroups</a:t>
            </a:r>
            <a:r>
              <a:rPr kumimoji="0" lang="en-US" altLang="ja-JP" sz="1000">
                <a:solidFill>
                  <a:schemeClr val="tx1"/>
                </a:solidFill>
                <a:latin typeface="Times" charset="0"/>
                <a:cs typeface="Times" charset="0"/>
                <a:sym typeface="Times"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a:solidFill>
                  <a:schemeClr val="tx1"/>
                </a:solidFill>
                <a:latin typeface="Times" charset="0"/>
                <a:cs typeface="Times" charset="0"/>
                <a:sym typeface="Times" charset="0"/>
              </a:rPr>
              <a:t>Release:</a:t>
            </a:r>
          </a:p>
          <a:p>
            <a:pPr marL="382588"/>
            <a:r>
              <a:rPr kumimoji="0" lang="en-US" altLang="ja-JP" sz="1000">
                <a:solidFill>
                  <a:schemeClr val="tx1"/>
                </a:solidFill>
                <a:latin typeface="Times" charset="0"/>
                <a:cs typeface="Times" charset="0"/>
                <a:sym typeface="Times"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a:solidFill>
                  <a:schemeClr val="tx1"/>
                </a:solidFill>
                <a:latin typeface="Times" charset="0"/>
                <a:cs typeface="Times" charset="0"/>
                <a:sym typeface="Times" charset="0"/>
              </a:rPr>
              <a:t>	</a:t>
            </a:r>
          </a:p>
          <a:p>
            <a:pPr marL="382588"/>
            <a:r>
              <a:rPr kumimoji="0" lang="en-US" altLang="ja-JP" sz="1200">
                <a:solidFill>
                  <a:schemeClr val="tx1"/>
                </a:solidFill>
                <a:latin typeface="Times" charset="0"/>
                <a:cs typeface="Times" charset="0"/>
                <a:sym typeface="Times" charset="0"/>
              </a:rPr>
              <a:t>Patent Policy:</a:t>
            </a:r>
          </a:p>
          <a:p>
            <a:pPr marL="382588"/>
            <a:r>
              <a:rPr kumimoji="0" lang="en-US" altLang="ja-JP" sz="1000">
                <a:solidFill>
                  <a:schemeClr val="tx1"/>
                </a:solidFill>
                <a:latin typeface="Times" charset="0"/>
                <a:cs typeface="Times" charset="0"/>
                <a:sym typeface="Times" charset="0"/>
              </a:rPr>
              <a:t>The contributor is familiar with the IEEE-SA Patent Policy and Procedures:</a:t>
            </a:r>
          </a:p>
          <a:p>
            <a:pPr marL="382588"/>
            <a:r>
              <a:rPr kumimoji="0" lang="en-US" altLang="ja-JP" sz="1000">
                <a:solidFill>
                  <a:schemeClr val="tx1"/>
                </a:solidFill>
                <a:latin typeface="Times" charset="0"/>
                <a:cs typeface="Times" charset="0"/>
                <a:sym typeface="Times" charset="0"/>
              </a:rPr>
              <a:t>&lt;</a:t>
            </a:r>
            <a:r>
              <a:rPr kumimoji="0" lang="en-US" altLang="ja-JP" sz="1000" u="sng">
                <a:solidFill>
                  <a:srgbClr val="0000FF"/>
                </a:solidFill>
                <a:latin typeface="Times" charset="0"/>
                <a:cs typeface="Times" charset="0"/>
                <a:sym typeface="Times" charset="0"/>
                <a:hlinkClick r:id="rId2"/>
              </a:rPr>
              <a:t>http://standards.ieee.org/guides/bylaws/sect6-7</a:t>
            </a:r>
            <a:r>
              <a:rPr kumimoji="0" lang="en-US" altLang="ja-JP" sz="1000" u="sng">
                <a:solidFill>
                  <a:srgbClr val="0000FF"/>
                </a:solidFill>
                <a:latin typeface="Times" charset="0"/>
                <a:cs typeface="Times" charset="0"/>
                <a:sym typeface="Times" charset="0"/>
              </a:rPr>
              <a:t>.html#6</a:t>
            </a:r>
            <a:r>
              <a:rPr kumimoji="0" lang="en-US" altLang="ja-JP" sz="1000">
                <a:solidFill>
                  <a:schemeClr val="tx1"/>
                </a:solidFill>
                <a:latin typeface="Times" charset="0"/>
                <a:cs typeface="Times" charset="0"/>
                <a:sym typeface="Times" charset="0"/>
              </a:rPr>
              <a:t>&gt; and &lt;</a:t>
            </a:r>
            <a:r>
              <a:rPr kumimoji="0" lang="en-US" altLang="ja-JP" sz="1000" u="sng">
                <a:solidFill>
                  <a:srgbClr val="0000FF"/>
                </a:solidFill>
                <a:latin typeface="Times" charset="0"/>
                <a:cs typeface="Times" charset="0"/>
                <a:sym typeface="Times" charset="0"/>
              </a:rPr>
              <a:t>http://standards.ieee.org/guides/</a:t>
            </a:r>
            <a:r>
              <a:rPr kumimoji="0" lang="en-US" altLang="ja-JP" sz="1000" u="sng">
                <a:solidFill>
                  <a:srgbClr val="0000FF"/>
                </a:solidFill>
                <a:latin typeface="Times" charset="0"/>
                <a:cs typeface="Times" charset="0"/>
                <a:sym typeface="Times" charset="0"/>
                <a:hlinkClick r:id="rId2"/>
              </a:rPr>
              <a:t>o</a:t>
            </a:r>
            <a:r>
              <a:rPr kumimoji="0" lang="en-US" altLang="ja-JP" sz="1000" u="sng">
                <a:solidFill>
                  <a:srgbClr val="0000FF"/>
                </a:solidFill>
                <a:latin typeface="Times" charset="0"/>
                <a:cs typeface="Times" charset="0"/>
                <a:sym typeface="Times" charset="0"/>
              </a:rPr>
              <a:t>p</a:t>
            </a:r>
            <a:r>
              <a:rPr kumimoji="0" lang="en-US" altLang="ja-JP" sz="1000" u="sng">
                <a:solidFill>
                  <a:srgbClr val="0000FF"/>
                </a:solidFill>
                <a:latin typeface="Times" charset="0"/>
                <a:cs typeface="Times" charset="0"/>
                <a:sym typeface="Times" charset="0"/>
                <a:hlinkClick r:id="rId2"/>
              </a:rPr>
              <a:t>man/se</a:t>
            </a:r>
            <a:r>
              <a:rPr kumimoji="0" lang="en-US" altLang="ja-JP" sz="1000" u="sng">
                <a:solidFill>
                  <a:srgbClr val="0000FF"/>
                </a:solidFill>
                <a:latin typeface="Times" charset="0"/>
                <a:cs typeface="Times" charset="0"/>
                <a:sym typeface="Times" charset="0"/>
              </a:rPr>
              <a:t>ct6.html#6.3</a:t>
            </a:r>
            <a:r>
              <a:rPr kumimoji="0" lang="en-US" altLang="ja-JP" sz="1000">
                <a:solidFill>
                  <a:schemeClr val="tx1"/>
                </a:solidFill>
                <a:latin typeface="Times" charset="0"/>
                <a:cs typeface="Times" charset="0"/>
                <a:sym typeface="Times" charset="0"/>
              </a:rPr>
              <a:t>&gt;</a:t>
            </a:r>
            <a:r>
              <a:rPr kumimoji="0" lang="en-US" altLang="ja-JP" sz="1000">
                <a:solidFill>
                  <a:schemeClr val="tx1"/>
                </a:solidFill>
                <a:latin typeface="Times" charset="0"/>
                <a:cs typeface="Times" charset="0"/>
                <a:sym typeface="Times" charset="0"/>
                <a:hlinkClick r:id="rId3"/>
              </a:rPr>
              <a:t>.</a:t>
            </a:r>
          </a:p>
          <a:p>
            <a:pPr marL="382588"/>
            <a:r>
              <a:rPr kumimoji="0" lang="en-US" altLang="ja-JP" sz="1000">
                <a:solidFill>
                  <a:schemeClr val="tx1"/>
                </a:solidFill>
                <a:latin typeface="Times" charset="0"/>
                <a:cs typeface="Times" charset="0"/>
                <a:sym typeface="Times" charset="0"/>
                <a:hlinkClick r:id="rId3"/>
              </a:rPr>
              <a:t>Further information is located at &lt;</a:t>
            </a:r>
            <a:r>
              <a:rPr kumimoji="0" lang="en-US" altLang="ja-JP" sz="1000" u="sng">
                <a:solidFill>
                  <a:srgbClr val="0000FF"/>
                </a:solidFill>
                <a:latin typeface="Times" charset="0"/>
                <a:cs typeface="Times" charset="0"/>
                <a:sym typeface="Times" charset="0"/>
                <a:hlinkClick r:id="rId3"/>
              </a:rPr>
              <a:t>ht</a:t>
            </a:r>
            <a:r>
              <a:rPr kumimoji="0" lang="en-US" altLang="ja-JP" sz="1000" u="sng">
                <a:solidFill>
                  <a:srgbClr val="0000FF"/>
                </a:solidFill>
                <a:latin typeface="Times" charset="0"/>
                <a:cs typeface="Times" charset="0"/>
                <a:sym typeface="Times" charset="0"/>
              </a:rPr>
              <a:t>tp://standards.ieee.org/board/pat/pat-m</a:t>
            </a:r>
            <a:r>
              <a:rPr kumimoji="0" lang="en-US" altLang="ja-JP" sz="1000" u="sng">
                <a:solidFill>
                  <a:srgbClr val="0000FF"/>
                </a:solidFill>
                <a:latin typeface="Times" charset="0"/>
                <a:cs typeface="Times" charset="0"/>
                <a:sym typeface="Times" charset="0"/>
                <a:hlinkClick r:id="rId3"/>
              </a:rPr>
              <a:t>ateri</a:t>
            </a:r>
            <a:r>
              <a:rPr kumimoji="0" lang="en-US" altLang="ja-JP" sz="1000" u="sng">
                <a:solidFill>
                  <a:srgbClr val="0000FF"/>
                </a:solidFill>
                <a:latin typeface="Times" charset="0"/>
                <a:cs typeface="Times" charset="0"/>
                <a:sym typeface="Times" charset="0"/>
              </a:rPr>
              <a:t>al.ht</a:t>
            </a:r>
            <a:r>
              <a:rPr kumimoji="0" lang="en-US" altLang="ja-JP" sz="1000" u="sng">
                <a:solidFill>
                  <a:srgbClr val="0000FF"/>
                </a:solidFill>
                <a:latin typeface="Times" charset="0"/>
                <a:cs typeface="Times" charset="0"/>
                <a:sym typeface="Times" charset="0"/>
                <a:hlinkClick r:id="rId3"/>
              </a:rPr>
              <a:t>ml</a:t>
            </a:r>
            <a:r>
              <a:rPr kumimoji="0" lang="en-US" altLang="ja-JP" sz="1000">
                <a:solidFill>
                  <a:schemeClr val="tx1"/>
                </a:solidFill>
                <a:latin typeface="Times" charset="0"/>
                <a:cs typeface="Times" charset="0"/>
                <a:sym typeface="Times" charset="0"/>
                <a:hlinkClick r:id="rId3"/>
              </a:rPr>
              <a:t>&gt; and &lt;</a:t>
            </a:r>
            <a:r>
              <a:rPr kumimoji="0" lang="en-US" altLang="ja-JP" sz="1000" u="sng">
                <a:solidFill>
                  <a:srgbClr val="0000FF"/>
                </a:solidFill>
                <a:latin typeface="Times" charset="0"/>
                <a:cs typeface="Times" charset="0"/>
                <a:sym typeface="Times" charset="0"/>
              </a:rPr>
              <a:t>http://standards.ieee.org/board/pat </a:t>
            </a:r>
            <a:r>
              <a:rPr kumimoji="0" lang="en-US" altLang="ja-JP" sz="1000">
                <a:solidFill>
                  <a:schemeClr val="tx1"/>
                </a:solidFill>
                <a:latin typeface="Times" charset="0"/>
                <a:cs typeface="Times" charset="0"/>
                <a:sym typeface="Times"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mtClean="0">
                <a:ea typeface="ＭＳ Ｐゴシック" charset="-128"/>
                <a:cs typeface="Arial" charset="0"/>
                <a:sym typeface="Arial" charset="0"/>
              </a:rPr>
              <a:t>ITU-R Liaison Group Report - </a:t>
            </a:r>
            <a:br>
              <a:rPr lang="en-US" altLang="ja-JP" smtClean="0">
                <a:ea typeface="ＭＳ Ｐゴシック" charset="-128"/>
                <a:cs typeface="Arial" charset="0"/>
                <a:sym typeface="Arial" charset="0"/>
              </a:rPr>
            </a:br>
            <a:r>
              <a:rPr lang="en-US" altLang="ja-JP" smtClean="0">
                <a:ea typeface="ＭＳ Ｐゴシック" charset="-128"/>
                <a:cs typeface="Arial" charset="0"/>
                <a:sym typeface="Arial" charset="0"/>
              </a:rPr>
              <a:t>Session #78 Closing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smtClean="0">
              <a:ea typeface="ＭＳ Ｐゴシック" charset="-128"/>
              <a:sym typeface="Arial" charset="0"/>
            </a:endParaRPr>
          </a:p>
          <a:p>
            <a:pPr marL="0" lvl="1" indent="0" algn="ctr" eaLnBrk="1" hangingPunct="1">
              <a:lnSpc>
                <a:spcPct val="90000"/>
              </a:lnSpc>
              <a:buFont typeface="Times" charset="0"/>
              <a:buNone/>
            </a:pPr>
            <a:endParaRPr lang="en-US" altLang="ja-JP" smtClean="0">
              <a:ea typeface="ＭＳ Ｐゴシック" charset="-128"/>
              <a:sym typeface="Arial" charset="0"/>
            </a:endParaRPr>
          </a:p>
          <a:p>
            <a:pPr marL="0" lvl="1" indent="0" algn="ctr" eaLnBrk="1" hangingPunct="1">
              <a:lnSpc>
                <a:spcPct val="90000"/>
              </a:lnSpc>
              <a:buFont typeface="Times" charset="0"/>
              <a:buNone/>
            </a:pPr>
            <a:endParaRPr lang="en-US" altLang="ja-JP" smtClean="0">
              <a:ea typeface="ＭＳ Ｐゴシック" charset="-128"/>
              <a:sym typeface="Arial" charset="0"/>
            </a:endParaRPr>
          </a:p>
          <a:p>
            <a:pPr marL="0" lvl="1" indent="0" algn="ctr" eaLnBrk="1" hangingPunct="1">
              <a:lnSpc>
                <a:spcPct val="90000"/>
              </a:lnSpc>
              <a:buFont typeface="Times" charset="0"/>
              <a:buNone/>
            </a:pPr>
            <a:endParaRPr lang="en-US" altLang="ja-JP" smtClean="0">
              <a:ea typeface="ＭＳ Ｐゴシック" charset="-128"/>
              <a:cs typeface="Arial" charset="0"/>
              <a:sym typeface="Arial" charset="0"/>
            </a:endParaRPr>
          </a:p>
          <a:p>
            <a:pPr marL="0" lvl="1" indent="0" algn="ctr" eaLnBrk="1" hangingPunct="1">
              <a:lnSpc>
                <a:spcPct val="90000"/>
              </a:lnSpc>
              <a:buFont typeface="Times" charset="0"/>
              <a:buNone/>
            </a:pPr>
            <a:r>
              <a:rPr lang="en-US" altLang="ja-JP" smtClean="0">
                <a:ea typeface="ＭＳ Ｐゴシック" charset="-128"/>
                <a:cs typeface="Arial" charset="0"/>
                <a:sym typeface="Arial" charset="0"/>
              </a:rPr>
              <a:t>Satoshi Imata</a:t>
            </a:r>
            <a:endParaRPr lang="en-US" altLang="ja-JP" smtClean="0">
              <a:ea typeface="ＭＳ Ｐゴシック" charset="-128"/>
              <a:sym typeface="Arial" charset="0"/>
            </a:endParaRPr>
          </a:p>
          <a:p>
            <a:pPr marL="0" lvl="1" indent="0" algn="ctr" eaLnBrk="1" hangingPunct="1">
              <a:lnSpc>
                <a:spcPct val="90000"/>
              </a:lnSpc>
              <a:buFont typeface="Times" charset="0"/>
              <a:buNone/>
            </a:pPr>
            <a:r>
              <a:rPr lang="en-US" altLang="ja-JP" sz="2400" smtClean="0">
                <a:ea typeface="ＭＳ Ｐゴシック" charset="-128"/>
                <a:sym typeface="Arial" charset="0"/>
              </a:rPr>
              <a:t>Acting Chair, 802.16 ITU-R Liaison Group</a:t>
            </a:r>
          </a:p>
          <a:p>
            <a:pPr marL="0" lvl="1" indent="0" algn="ctr" eaLnBrk="1" hangingPunct="1">
              <a:lnSpc>
                <a:spcPct val="90000"/>
              </a:lnSpc>
              <a:buFont typeface="Times" charset="0"/>
              <a:buNone/>
            </a:pPr>
            <a:endParaRPr lang="en-US" altLang="ja-JP" smtClean="0">
              <a:ea typeface="ＭＳ Ｐゴシック" charset="-128"/>
              <a:sym typeface="Arial" charset="0"/>
            </a:endParaRPr>
          </a:p>
          <a:p>
            <a:pPr marL="0" lvl="1" indent="0" algn="ctr" eaLnBrk="1" hangingPunct="1">
              <a:lnSpc>
                <a:spcPct val="90000"/>
              </a:lnSpc>
              <a:buFont typeface="Times" charset="0"/>
              <a:buNone/>
            </a:pPr>
            <a:endParaRPr lang="en-US" altLang="ja-JP" smtClean="0">
              <a:ea typeface="ＭＳ Ｐゴシック" charset="-128"/>
              <a:sym typeface="Arial" charset="0"/>
            </a:endParaRPr>
          </a:p>
          <a:p>
            <a:pPr marL="0" lvl="1" indent="0" algn="ctr" eaLnBrk="1" hangingPunct="1">
              <a:lnSpc>
                <a:spcPct val="90000"/>
              </a:lnSpc>
              <a:buFont typeface="Times" charset="0"/>
              <a:buNone/>
            </a:pPr>
            <a:r>
              <a:rPr lang="en-US" altLang="ja-JP" smtClean="0">
                <a:ea typeface="ＭＳ Ｐゴシック" charset="-128"/>
                <a:sym typeface="Arial" charset="0"/>
              </a:rPr>
              <a:t>IEEE 802.16 WG Session #78</a:t>
            </a:r>
          </a:p>
          <a:p>
            <a:pPr marL="0" lvl="1" indent="0" algn="ctr" eaLnBrk="1" hangingPunct="1">
              <a:lnSpc>
                <a:spcPct val="90000"/>
              </a:lnSpc>
              <a:buFont typeface="Times" charset="0"/>
              <a:buNone/>
            </a:pPr>
            <a:r>
              <a:rPr lang="en-US" altLang="ja-JP" smtClean="0">
                <a:ea typeface="ＭＳ Ｐゴシック" charset="-128"/>
                <a:sym typeface="Arial" charset="0"/>
              </a:rPr>
              <a:t>Waikoloa, Hawaii, USA, 12-15 March 2012</a:t>
            </a:r>
          </a:p>
          <a:p>
            <a:pPr marL="0" lvl="1" indent="0" algn="ctr" eaLnBrk="1" hangingPunct="1">
              <a:lnSpc>
                <a:spcPct val="90000"/>
              </a:lnSpc>
              <a:buFont typeface="Times" charset="0"/>
              <a:buNone/>
            </a:pPr>
            <a:endParaRPr lang="en-US" altLang="ja-JP" smtClean="0">
              <a:ea typeface="ＭＳ Ｐゴシック" charset="-128"/>
              <a:sym typeface="Arial" charset="0"/>
            </a:endParaRPr>
          </a:p>
          <a:p>
            <a:pPr marL="0" lvl="1" indent="0" algn="ctr" eaLnBrk="1" hangingPunct="1">
              <a:lnSpc>
                <a:spcPct val="90000"/>
              </a:lnSpc>
              <a:buFont typeface="Times" charset="0"/>
              <a:buNone/>
            </a:pPr>
            <a:endParaRPr lang="en-US" altLang="ja-JP" i="1" smtClean="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lang="en-US" altLang="ja-JP" sz="3200" b="1" dirty="0">
                <a:latin typeface="Trebuchet MS" pitchFamily="34" charset="0"/>
                <a:ea typeface="ＭＳ Ｐゴシック" pitchFamily="50" charset="-128"/>
              </a:rPr>
              <a:t>Agenda 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
        <p:nvSpPr>
          <p:cNvPr id="30722"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smtClean="0">
                <a:latin typeface="Trebuchet MS" pitchFamily="34" charset="0"/>
                <a:ea typeface="ＭＳ Ｐゴシック" charset="-128"/>
              </a:rPr>
              <a:t>Introduction, approval of the agenda</a:t>
            </a:r>
          </a:p>
          <a:p>
            <a:pPr eaLnBrk="1" hangingPunct="1">
              <a:buSzPct val="99000"/>
              <a:buFont typeface="Times" charset="0"/>
              <a:buAutoNum type="arabicParenR"/>
            </a:pPr>
            <a:r>
              <a:rPr lang="en-US" altLang="ja-JP" sz="1800" smtClean="0">
                <a:latin typeface="Trebuchet MS" pitchFamily="34" charset="0"/>
                <a:ea typeface="ＭＳ Ｐゴシック" charset="-128"/>
              </a:rPr>
              <a:t>Review and follow workplan of L802.16-11/0026r3</a:t>
            </a:r>
          </a:p>
          <a:p>
            <a:pPr eaLnBrk="1" hangingPunct="1">
              <a:buSzPct val="99000"/>
              <a:buFont typeface="Times" charset="0"/>
              <a:buAutoNum type="arabicParenR"/>
            </a:pPr>
            <a:r>
              <a:rPr lang="en-US" altLang="ja-JP" sz="1800" smtClean="0">
                <a:latin typeface="Trebuchet MS" pitchFamily="34" charset="0"/>
                <a:ea typeface="ＭＳ Ｐゴシック" charset="-128"/>
              </a:rPr>
              <a:t>Work Items:</a:t>
            </a:r>
          </a:p>
          <a:p>
            <a:pPr marL="496888" lvl="1" indent="0" eaLnBrk="1" hangingPunct="1">
              <a:buSzPct val="99000"/>
              <a:buFont typeface="Times" charset="0"/>
              <a:buNone/>
            </a:pPr>
            <a:r>
              <a:rPr lang="en-US" altLang="ja-JP" sz="1400" smtClean="0">
                <a:latin typeface="Trebuchet MS" pitchFamily="34" charset="0"/>
                <a:ea typeface="ＭＳ Ｐゴシック" charset="-128"/>
              </a:rPr>
              <a:t>3-1)	Finalize M.1457-11 Meeting X+2 contribution</a:t>
            </a:r>
          </a:p>
          <a:p>
            <a:pPr marL="496888" lvl="1" indent="0" eaLnBrk="1" hangingPunct="1">
              <a:buSzPct val="99000"/>
              <a:buFont typeface="Times" charset="0"/>
              <a:buNone/>
            </a:pPr>
            <a:r>
              <a:rPr lang="en-US" altLang="ja-JP" sz="1400" smtClean="0">
                <a:latin typeface="Trebuchet MS" pitchFamily="34" charset="0"/>
                <a:ea typeface="ＭＳ Ｐゴシック" charset="-128"/>
              </a:rPr>
              <a:t>3-2)  Develop and finalize M.2012-1 Meeting Y contribution</a:t>
            </a:r>
          </a:p>
          <a:p>
            <a:pPr marL="496888" lvl="1" indent="0" eaLnBrk="1" hangingPunct="1">
              <a:buSzPct val="99000"/>
              <a:buFont typeface="Times" charset="0"/>
              <a:buNone/>
            </a:pPr>
            <a:r>
              <a:rPr lang="en-US" altLang="ja-JP" sz="1400" smtClean="0">
                <a:latin typeface="Trebuchet MS" pitchFamily="34" charset="0"/>
                <a:ea typeface="ＭＳ Ｐゴシック" charset="-128"/>
              </a:rPr>
              <a:t>3-3)	Develop and [preliminarily] finalize contribution to WP 5A related to CRS</a:t>
            </a:r>
            <a:endParaRPr lang="en-US" altLang="ja-JP" sz="1800" i="1" smtClean="0">
              <a:latin typeface="Trebuchet MS" pitchFamily="34" charset="0"/>
              <a:ea typeface="ＭＳ Ｐゴシック" charset="-128"/>
            </a:endParaRPr>
          </a:p>
          <a:p>
            <a:pPr eaLnBrk="1" hangingPunct="1">
              <a:buSzPct val="99000"/>
              <a:buFont typeface="Times" charset="0"/>
              <a:buAutoNum type="arabicParenR"/>
            </a:pPr>
            <a:r>
              <a:rPr lang="en-US" altLang="ja-JP" sz="1800" smtClean="0">
                <a:latin typeface="Trebuchet MS" pitchFamily="34" charset="0"/>
                <a:ea typeface="ＭＳ Ｐゴシック" charset="-128"/>
              </a:rPr>
              <a:t>Review inputs/liaisons, and prepare responses and any other output documents to external organizations as necessary</a:t>
            </a:r>
          </a:p>
          <a:p>
            <a:pPr eaLnBrk="1" hangingPunct="1">
              <a:buSzPct val="99000"/>
              <a:buFont typeface="Times" charset="0"/>
              <a:buAutoNum type="arabicParenR"/>
            </a:pPr>
            <a:r>
              <a:rPr lang="en-US" altLang="ja-JP" sz="1800" smtClean="0">
                <a:latin typeface="Trebuchet MS" pitchFamily="34" charset="0"/>
                <a:ea typeface="ＭＳ Ｐゴシック" charset="-128"/>
              </a:rPr>
              <a:t>Update workplan</a:t>
            </a:r>
          </a:p>
          <a:p>
            <a:pPr eaLnBrk="1" hangingPunct="1">
              <a:buSzPct val="99000"/>
              <a:buFont typeface="Times" charset="0"/>
              <a:buAutoNum type="arabicParenR"/>
            </a:pPr>
            <a:r>
              <a:rPr lang="en-US" altLang="ja-JP" sz="1800" smtClean="0">
                <a:latin typeface="Trebuchet MS" pitchFamily="34" charset="0"/>
                <a:ea typeface="ＭＳ Ｐゴシック" charset="-128"/>
              </a:rPr>
              <a:t>Approve all outgoing documents</a:t>
            </a:r>
          </a:p>
          <a:p>
            <a:pPr eaLnBrk="1" hangingPunct="1">
              <a:buSzPct val="99000"/>
              <a:buFont typeface="Times" charset="0"/>
              <a:buAutoNum type="arabicParenR"/>
            </a:pPr>
            <a:r>
              <a:rPr lang="en-US" altLang="ja-JP" sz="1800" smtClean="0">
                <a:latin typeface="Trebuchet MS" pitchFamily="34" charset="0"/>
                <a:ea typeface="ＭＳ Ｐゴシック" charset="-128"/>
              </a:rPr>
              <a:t>Other business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Outcomes of Session #78</a:t>
            </a:r>
          </a:p>
        </p:txBody>
      </p:sp>
      <p:sp>
        <p:nvSpPr>
          <p:cNvPr id="31746"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charset="0"/>
              <a:buNone/>
            </a:pPr>
            <a:r>
              <a:rPr lang="en-US" altLang="ja-JP" sz="2000" b="1" u="sng" smtClean="0">
                <a:latin typeface="Trebuchet MS" pitchFamily="34" charset="0"/>
                <a:ea typeface="ＭＳ Ｐゴシック" charset="-128"/>
              </a:rPr>
              <a:t>Per Workplan</a:t>
            </a:r>
          </a:p>
          <a:p>
            <a:pPr marL="342900" eaLnBrk="1" hangingPunct="1">
              <a:lnSpc>
                <a:spcPct val="80000"/>
              </a:lnSpc>
              <a:buSzPct val="125000"/>
            </a:pPr>
            <a:r>
              <a:rPr lang="en-US" altLang="ja-JP" sz="1400" b="1" smtClean="0">
                <a:latin typeface="Trebuchet MS" pitchFamily="34" charset="0"/>
                <a:ea typeface="ＭＳ Ｐゴシック" charset="-128"/>
              </a:rPr>
              <a:t>Finalize M.1457-11 Meeting X+2 contribution</a:t>
            </a:r>
            <a:endParaRPr lang="en-US" altLang="ja-JP" sz="1400" b="1" i="1" smtClean="0">
              <a:solidFill>
                <a:srgbClr val="FF0000"/>
              </a:solidFill>
              <a:latin typeface="Trebuchet MS" pitchFamily="34" charset="0"/>
              <a:ea typeface="ＭＳ Ｐゴシック" charset="-128"/>
            </a:endParaRP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16-12-0248-01-Gdoc </a:t>
            </a:r>
            <a:r>
              <a:rPr lang="en-US" altLang="ja-JP" sz="1400" i="1" smtClean="0">
                <a:latin typeface="Trebuchet MS" pitchFamily="34" charset="0"/>
                <a:ea typeface="ＭＳ Ｐゴシック" charset="-128"/>
              </a:rPr>
              <a:t>- [Draft Contribution to WP 5D] IMT-2000 OFDMA TDD WMAN submission toward revision 11 of Recommendation ITU-R M.1457 (Meeting X+2)</a:t>
            </a:r>
          </a:p>
          <a:p>
            <a:pPr marL="342900" eaLnBrk="1" hangingPunct="1">
              <a:lnSpc>
                <a:spcPct val="80000"/>
              </a:lnSpc>
              <a:buSzPct val="125000"/>
            </a:pPr>
            <a:r>
              <a:rPr lang="en-US" altLang="ja-JP" sz="1400" b="1" smtClean="0">
                <a:latin typeface="Trebuchet MS" pitchFamily="34" charset="0"/>
                <a:ea typeface="ＭＳ Ｐゴシック" charset="-128"/>
              </a:rPr>
              <a:t>Develop and finalize M.2012-1 Meeting Y contribution</a:t>
            </a: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16-12-0264-00-Gdoc </a:t>
            </a:r>
            <a:r>
              <a:rPr lang="en-US" altLang="ja-JP" sz="1400" i="1" smtClean="0">
                <a:latin typeface="Trebuchet MS" pitchFamily="34" charset="0"/>
                <a:ea typeface="ＭＳ Ｐゴシック" charset="-128"/>
              </a:rPr>
              <a:t>- [Draft Contribution to WP 5D] Update of WirelessMAN-Advanced Radio Interface of Recommendation ITU-R M.2012 (Meeting Y)</a:t>
            </a:r>
          </a:p>
          <a:p>
            <a:pPr marL="342900" eaLnBrk="1" hangingPunct="1">
              <a:lnSpc>
                <a:spcPct val="80000"/>
              </a:lnSpc>
              <a:buSzPct val="125000"/>
            </a:pPr>
            <a:r>
              <a:rPr lang="en-US" altLang="ja-JP" sz="1400" b="1" smtClean="0">
                <a:latin typeface="Trebuchet MS" pitchFamily="34" charset="0"/>
                <a:ea typeface="ＭＳ Ｐゴシック" charset="-128"/>
              </a:rPr>
              <a:t>Develop and finalize contribution to WP 5A related to CRS</a:t>
            </a: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16-12-0251-02-Gdoc </a:t>
            </a:r>
            <a:r>
              <a:rPr lang="en-US" altLang="ja-JP" sz="1400" i="1" smtClean="0">
                <a:latin typeface="Trebuchet MS" pitchFamily="34" charset="0"/>
                <a:ea typeface="ＭＳ Ｐゴシック" charset="-128"/>
              </a:rPr>
              <a:t>- [Draft Contribution to WP 5A] proposed draft liaison statement to ITU-R WP 5A on “working document toward a preliminary draft new Report ITU-R [LMS.CRS2]”</a:t>
            </a:r>
            <a:endParaRPr lang="en-US" altLang="ja-JP" sz="1200" u="sng" smtClean="0">
              <a:latin typeface="Trebuchet MS" pitchFamily="34" charset="0"/>
              <a:ea typeface="ＭＳ Ｐゴシック" charset="-128"/>
            </a:endParaRPr>
          </a:p>
          <a:p>
            <a:pPr marL="342900" lvl="1" indent="-342900" eaLnBrk="1" hangingPunct="1">
              <a:lnSpc>
                <a:spcPct val="80000"/>
              </a:lnSpc>
              <a:buSzPct val="125000"/>
              <a:buFont typeface="Times" charset="0"/>
              <a:buNone/>
            </a:pPr>
            <a:r>
              <a:rPr lang="en-US" altLang="ja-JP" sz="2000" b="1" u="sng" smtClean="0">
                <a:latin typeface="Trebuchet MS" pitchFamily="34" charset="0"/>
                <a:ea typeface="ＭＳ Ｐゴシック" charset="-128"/>
              </a:rPr>
              <a:t>Beyond Workplan</a:t>
            </a:r>
          </a:p>
          <a:p>
            <a:pPr marL="342900" eaLnBrk="1" hangingPunct="1">
              <a:lnSpc>
                <a:spcPct val="80000"/>
              </a:lnSpc>
              <a:buSzPct val="125000"/>
            </a:pPr>
            <a:r>
              <a:rPr lang="en-US" altLang="ja-JP" sz="1400" b="1" smtClean="0">
                <a:latin typeface="Trebuchet MS" pitchFamily="34" charset="0"/>
                <a:ea typeface="ＭＳ Ｐゴシック" charset="-128"/>
              </a:rPr>
              <a:t>Prepare LSs on Revisions of Rec. ITU-R M.2012 and M.1457</a:t>
            </a: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16-12-0254-00-Gdoc</a:t>
            </a:r>
            <a:r>
              <a:rPr lang="en-US" altLang="ja-JP" sz="1400" i="1" smtClean="0">
                <a:latin typeface="Trebuchet MS" pitchFamily="34" charset="0"/>
                <a:ea typeface="ＭＳ Ｐゴシック" charset="-128"/>
              </a:rPr>
              <a:t> – [LS to WATO members] WirelessMAN-Advanced in Revision 1 of Rec. ITU-R M.2012</a:t>
            </a: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16-12-0255-00-Gdoc</a:t>
            </a:r>
            <a:r>
              <a:rPr lang="en-US" altLang="ja-JP" sz="1400" i="1" smtClean="0">
                <a:latin typeface="Trebuchet MS" pitchFamily="34" charset="0"/>
                <a:ea typeface="ＭＳ Ｐゴシック" charset="-128"/>
              </a:rPr>
              <a:t> – [LS to WiMAX Forum] IMT-2000 OFDMA TDD WMAN Submission toward Revision 11 of Recommendation ITU-R M.1457</a:t>
            </a:r>
            <a:endParaRPr lang="en-US" altLang="ja-JP" sz="1400" b="1" smtClean="0">
              <a:latin typeface="Trebuchet MS" pitchFamily="34" charset="0"/>
              <a:ea typeface="ＭＳ Ｐゴシック" charset="-128"/>
            </a:endParaRPr>
          </a:p>
          <a:p>
            <a:pPr marL="342900" eaLnBrk="1" hangingPunct="1">
              <a:lnSpc>
                <a:spcPct val="80000"/>
              </a:lnSpc>
              <a:buSzPct val="125000"/>
            </a:pPr>
            <a:r>
              <a:rPr lang="en-US" altLang="ja-JP" sz="1400" b="1" smtClean="0">
                <a:latin typeface="Trebuchet MS" pitchFamily="34" charset="0"/>
                <a:ea typeface="ＭＳ Ｐゴシック" charset="-128"/>
              </a:rPr>
              <a:t>Review other LSs</a:t>
            </a: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 Refer to Slide #5</a:t>
            </a:r>
            <a:endParaRPr lang="en-US" altLang="ja-JP" sz="1400" i="1" smtClean="0">
              <a:latin typeface="Trebuchet MS" pitchFamily="34" charset="0"/>
              <a:ea typeface="ＭＳ Ｐゴシック" charset="-128"/>
            </a:endParaRPr>
          </a:p>
          <a:p>
            <a:pPr marL="342900" eaLnBrk="1" hangingPunct="1">
              <a:lnSpc>
                <a:spcPct val="80000"/>
              </a:lnSpc>
              <a:buSzPct val="125000"/>
            </a:pPr>
            <a:r>
              <a:rPr lang="en-US" altLang="ja-JP" sz="1400" b="1" smtClean="0">
                <a:latin typeface="Trebuchet MS" pitchFamily="34" charset="0"/>
                <a:ea typeface="ＭＳ Ｐゴシック" charset="-128"/>
              </a:rPr>
              <a:t>Update ITU-R LG workplan</a:t>
            </a:r>
          </a:p>
          <a:p>
            <a:pPr marL="342900" eaLnBrk="1" hangingPunct="1">
              <a:lnSpc>
                <a:spcPct val="80000"/>
              </a:lnSpc>
              <a:buSzPct val="125000"/>
              <a:buFont typeface="Trebuchet MS" pitchFamily="34" charset="0"/>
              <a:buChar char="−"/>
            </a:pPr>
            <a:r>
              <a:rPr lang="en-US" altLang="ja-JP" sz="1400" b="1" i="1" smtClean="0">
                <a:latin typeface="Trebuchet MS" pitchFamily="34" charset="0"/>
                <a:ea typeface="ＭＳ Ｐゴシック" charset="-128"/>
              </a:rPr>
              <a:t>16-12-0260-01-Gdoc</a:t>
            </a:r>
            <a:r>
              <a:rPr lang="en-US" altLang="ja-JP" sz="1400" i="1" smtClean="0">
                <a:latin typeface="Trebuchet MS" pitchFamily="34" charset="0"/>
                <a:ea typeface="ＭＳ Ｐゴシック" charset="-128"/>
              </a:rPr>
              <a:t> - IEEE 802.16 ITU-R Liaison Group Workplan</a:t>
            </a:r>
          </a:p>
          <a:p>
            <a:pPr marL="342900" eaLnBrk="1" hangingPunct="1">
              <a:lnSpc>
                <a:spcPct val="80000"/>
              </a:lnSpc>
              <a:buSzPct val="125000"/>
              <a:buFont typeface="Trebuchet MS" pitchFamily="34" charset="0"/>
              <a:buChar char="−"/>
            </a:pPr>
            <a:endParaRPr lang="en-US" altLang="ja-JP" sz="1400" i="1"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Review Results of LSs from ITU-R</a:t>
            </a: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charset="0"/>
              <a:buNone/>
            </a:pPr>
            <a:r>
              <a:rPr lang="en-US" altLang="ja-JP" sz="2000" b="1" u="sng" smtClean="0">
                <a:latin typeface="Trebuchet MS" pitchFamily="34" charset="0"/>
                <a:ea typeface="ＭＳ Ｐゴシック" charset="-128"/>
              </a:rPr>
              <a:t>On WASN, PPDR and Digital LMS</a:t>
            </a:r>
          </a:p>
          <a:p>
            <a:pPr marL="342900" eaLnBrk="1" hangingPunct="1">
              <a:lnSpc>
                <a:spcPct val="80000"/>
              </a:lnSpc>
              <a:buSzPct val="125000"/>
            </a:pPr>
            <a:r>
              <a:rPr lang="en-US" altLang="ja-JP" sz="1800" b="1" smtClean="0">
                <a:latin typeface="Trebuchet MS" pitchFamily="34" charset="0"/>
                <a:ea typeface="ＭＳ Ｐゴシック" charset="-128"/>
              </a:rPr>
              <a:t>IEEE 802.16-12-0063-00-WGLS (from ITU-R WP 5A)</a:t>
            </a:r>
          </a:p>
          <a:p>
            <a:pPr marL="742950" lvl="1" eaLnBrk="1" hangingPunct="1">
              <a:lnSpc>
                <a:spcPct val="80000"/>
              </a:lnSpc>
              <a:buFont typeface="Times" charset="0"/>
              <a:buNone/>
            </a:pPr>
            <a:r>
              <a:rPr lang="en-US" altLang="ja-JP" sz="1600" i="1" smtClean="0">
                <a:latin typeface="Trebuchet MS" pitchFamily="34" charset="0"/>
                <a:ea typeface="ＭＳ Ｐゴシック" charset="-128"/>
              </a:rPr>
              <a:t>Liaison Statement to External Organizations on WASN </a:t>
            </a:r>
            <a:r>
              <a:rPr lang="en-US" altLang="ja-JP" sz="1600" b="1" smtClean="0">
                <a:latin typeface="Trebuchet MS" pitchFamily="34" charset="0"/>
                <a:ea typeface="ＭＳ Ｐゴシック" charset="-128"/>
              </a:rPr>
              <a:t>-&gt; Noted</a:t>
            </a:r>
          </a:p>
          <a:p>
            <a:pPr marL="342900" eaLnBrk="1" hangingPunct="1">
              <a:lnSpc>
                <a:spcPct val="80000"/>
              </a:lnSpc>
              <a:buSzPct val="125000"/>
            </a:pPr>
            <a:r>
              <a:rPr lang="en-US" altLang="ja-JP" sz="1800" b="1" smtClean="0">
                <a:latin typeface="Trebuchet MS" pitchFamily="34" charset="0"/>
                <a:ea typeface="ＭＳ Ｐゴシック" charset="-128"/>
              </a:rPr>
              <a:t>IEEE 802.16-12-0064-00-WGLS (from ITU-R WP 5A)</a:t>
            </a:r>
          </a:p>
          <a:p>
            <a:pPr marL="742950" lvl="1" eaLnBrk="1" hangingPunct="1">
              <a:lnSpc>
                <a:spcPct val="80000"/>
              </a:lnSpc>
              <a:buFont typeface="Times" charset="0"/>
              <a:buNone/>
            </a:pPr>
            <a:r>
              <a:rPr lang="en-US" altLang="ja-JP" sz="1600" i="1" smtClean="0">
                <a:latin typeface="Trebuchet MS" pitchFamily="34" charset="0"/>
                <a:ea typeface="ＭＳ Ｐゴシック" charset="-128"/>
              </a:rPr>
              <a:t>Liaison Statement on the Preliminary Draft New Report ITU-R M.[LMS.PPDR.UHF CHANNELS] </a:t>
            </a:r>
            <a:r>
              <a:rPr lang="en-US" altLang="ja-JP" sz="1600" b="1" smtClean="0">
                <a:latin typeface="Trebuchet MS" pitchFamily="34" charset="0"/>
                <a:ea typeface="ＭＳ Ｐゴシック" charset="-128"/>
              </a:rPr>
              <a:t>-&gt; Noted</a:t>
            </a:r>
          </a:p>
          <a:p>
            <a:pPr marL="342900" eaLnBrk="1" hangingPunct="1">
              <a:lnSpc>
                <a:spcPct val="80000"/>
              </a:lnSpc>
              <a:buSzPct val="125000"/>
            </a:pPr>
            <a:r>
              <a:rPr lang="en-US" altLang="ja-JP" sz="1800" b="1" smtClean="0">
                <a:latin typeface="Trebuchet MS" pitchFamily="34" charset="0"/>
                <a:ea typeface="ＭＳ Ｐゴシック" charset="-128"/>
              </a:rPr>
              <a:t>IEEE 802.16-12-0065-00-WGLS (from ITU-R WP 5A)</a:t>
            </a:r>
          </a:p>
          <a:p>
            <a:pPr marL="742950" lvl="1" eaLnBrk="1" hangingPunct="1">
              <a:lnSpc>
                <a:spcPct val="80000"/>
              </a:lnSpc>
              <a:buFont typeface="Times" charset="0"/>
              <a:buNone/>
            </a:pPr>
            <a:r>
              <a:rPr lang="en-US" altLang="ja-JP" sz="1600" i="1" smtClean="0">
                <a:latin typeface="Trebuchet MS" pitchFamily="34" charset="0"/>
                <a:ea typeface="ＭＳ Ｐゴシック" charset="-128"/>
              </a:rPr>
              <a:t>Invitation to Review the Working Document towards the Revision of Report ITU-R M.2014-1 </a:t>
            </a:r>
            <a:r>
              <a:rPr lang="en-US" altLang="ja-JP" sz="1600" b="1" smtClean="0">
                <a:latin typeface="Trebuchet MS" pitchFamily="34" charset="0"/>
                <a:ea typeface="ＭＳ Ｐゴシック" charset="-128"/>
              </a:rPr>
              <a:t>-&gt; Noted</a:t>
            </a:r>
          </a:p>
          <a:p>
            <a:pPr marL="342900" eaLnBrk="1" hangingPunct="1">
              <a:lnSpc>
                <a:spcPct val="80000"/>
              </a:lnSpc>
              <a:buSzPct val="125000"/>
              <a:buFont typeface="Times" charset="0"/>
              <a:buNone/>
            </a:pPr>
            <a:r>
              <a:rPr lang="en-US" altLang="ja-JP" sz="2000" b="1" u="sng" smtClean="0">
                <a:latin typeface="Trebuchet MS" pitchFamily="34" charset="0"/>
                <a:ea typeface="ＭＳ Ｐゴシック" charset="-128"/>
              </a:rPr>
              <a:t>On IMT-Advanced</a:t>
            </a:r>
          </a:p>
          <a:p>
            <a:pPr marL="342900" eaLnBrk="1" hangingPunct="1">
              <a:lnSpc>
                <a:spcPct val="80000"/>
              </a:lnSpc>
              <a:buSzPct val="125000"/>
            </a:pPr>
            <a:r>
              <a:rPr lang="en-US" altLang="ja-JP" sz="1800" b="1" smtClean="0">
                <a:latin typeface="Trebuchet MS" pitchFamily="34" charset="0"/>
                <a:ea typeface="ＭＳ Ｐゴシック" charset="-128"/>
              </a:rPr>
              <a:t>IEEE 802.16-12-0145-00-WGLS (from ITU-R WP 5D)</a:t>
            </a:r>
          </a:p>
          <a:p>
            <a:pPr marL="342900" eaLnBrk="1" hangingPunct="1">
              <a:lnSpc>
                <a:spcPct val="80000"/>
              </a:lnSpc>
              <a:buSzPct val="125000"/>
              <a:buFont typeface="Times" charset="0"/>
              <a:buNone/>
            </a:pPr>
            <a:r>
              <a:rPr lang="en-US" altLang="ja-JP" sz="1600" i="1" smtClean="0">
                <a:latin typeface="Trebuchet MS" pitchFamily="34" charset="0"/>
                <a:ea typeface="ＭＳ Ｐゴシック" charset="-128"/>
              </a:rPr>
              <a:t>	Liaison statement to External Organizations on the schedule for updating Recommendation ITU-R M.2012 (2012-01-09)</a:t>
            </a:r>
            <a:br>
              <a:rPr lang="en-US" altLang="ja-JP" sz="1600" i="1" smtClean="0">
                <a:latin typeface="Trebuchet MS" pitchFamily="34" charset="0"/>
                <a:ea typeface="ＭＳ Ｐゴシック" charset="-128"/>
              </a:rPr>
            </a:br>
            <a:r>
              <a:rPr lang="en-US" altLang="ja-JP" sz="1600" b="1" smtClean="0">
                <a:latin typeface="Trebuchet MS" pitchFamily="34" charset="0"/>
                <a:ea typeface="ＭＳ Ｐゴシック" charset="-128"/>
              </a:rPr>
              <a:t>-&gt; Refer to second bullet in slide #4</a:t>
            </a:r>
          </a:p>
          <a:p>
            <a:pPr marL="342900" eaLnBrk="1" hangingPunct="1">
              <a:lnSpc>
                <a:spcPct val="80000"/>
              </a:lnSpc>
              <a:buSzPct val="125000"/>
              <a:buFont typeface="Times" charset="0"/>
              <a:buNone/>
            </a:pPr>
            <a:r>
              <a:rPr lang="en-US" altLang="ja-JP" sz="2000" b="1" u="sng" smtClean="0">
                <a:latin typeface="Trebuchet MS" pitchFamily="34" charset="0"/>
                <a:ea typeface="ＭＳ Ｐゴシック" charset="-128"/>
              </a:rPr>
              <a:t>On SmartGrid</a:t>
            </a:r>
          </a:p>
          <a:p>
            <a:pPr marL="342900" eaLnBrk="1" hangingPunct="1">
              <a:lnSpc>
                <a:spcPct val="80000"/>
              </a:lnSpc>
              <a:buSzPct val="125000"/>
            </a:pPr>
            <a:r>
              <a:rPr lang="en-US" altLang="ja-JP" sz="1800" b="1" smtClean="0">
                <a:latin typeface="Trebuchet MS" pitchFamily="34" charset="0"/>
                <a:ea typeface="ＭＳ Ｐゴシック" charset="-128"/>
              </a:rPr>
              <a:t>IEEE 802.16-12-0230-00-WGLS </a:t>
            </a:r>
          </a:p>
          <a:p>
            <a:pPr marL="742950" lvl="1" eaLnBrk="1" hangingPunct="1">
              <a:lnSpc>
                <a:spcPct val="80000"/>
              </a:lnSpc>
              <a:spcBef>
                <a:spcPts val="800"/>
              </a:spcBef>
              <a:buSzPct val="125000"/>
              <a:buFont typeface="Times" charset="0"/>
              <a:buNone/>
            </a:pPr>
            <a:r>
              <a:rPr lang="en-US" altLang="ja-JP" sz="1600" i="1" smtClean="0">
                <a:latin typeface="Trebuchet MS" pitchFamily="34" charset="0"/>
                <a:ea typeface="ＭＳ Ｐゴシック" charset="-128"/>
              </a:rPr>
              <a:t>QUESTION ITU-R 236/1 - Impact on radiocommunication systems from wireless and wired data transmission technologies used for the support of power grid management systems (2012-03-12)</a:t>
            </a:r>
            <a:br>
              <a:rPr lang="en-US" altLang="ja-JP" sz="1600" i="1" smtClean="0">
                <a:latin typeface="Trebuchet MS" pitchFamily="34" charset="0"/>
                <a:ea typeface="ＭＳ Ｐゴシック" charset="-128"/>
              </a:rPr>
            </a:br>
            <a:r>
              <a:rPr lang="en-US" altLang="ja-JP" sz="1600" b="1" smtClean="0">
                <a:latin typeface="Trebuchet MS" pitchFamily="34" charset="0"/>
                <a:ea typeface="ＭＳ Ｐゴシック" charset="-128"/>
              </a:rPr>
              <a:t>-&gt; GRIDMAN TG will develop contributions to 802 EC SmartGrid SG related to SmartGrid at session #79</a:t>
            </a:r>
            <a:r>
              <a:rPr lang="en-US" altLang="ja-JP" sz="1600" i="1" smtClean="0">
                <a:latin typeface="Trebuchet MS" pitchFamily="34" charset="0"/>
                <a:ea typeface="ＭＳ Ｐゴシック" charset="-128"/>
              </a:rPr>
              <a:t>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latin typeface="Trebuchet MS" pitchFamily="34" charset="0"/>
              </a:rPr>
              <a:t>Motion 1</a:t>
            </a:r>
            <a:endParaRPr kumimoji="0" lang="ja-JP" altLang="en-US" sz="3200" b="1" u="sng">
              <a:solidFill>
                <a:schemeClr val="tx1"/>
              </a:solidFill>
              <a:latin typeface="Trebuchet MS" pitchFamily="34" charset="0"/>
              <a:sym typeface="Times" charset="0"/>
            </a:endParaRPr>
          </a:p>
        </p:txBody>
      </p:sp>
      <p:sp>
        <p:nvSpPr>
          <p:cNvPr id="33794"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a:solidFill>
                  <a:schemeClr val="tx1"/>
                </a:solidFill>
                <a:latin typeface="Trebuchet MS" pitchFamily="34" charset="0"/>
                <a:sym typeface="Times" charset="0"/>
              </a:rPr>
              <a:t>	</a:t>
            </a:r>
            <a:r>
              <a:rPr kumimoji="0" lang="en-US" altLang="ja-JP" sz="2800" b="1">
                <a:solidFill>
                  <a:schemeClr val="tx1"/>
                </a:solidFill>
                <a:latin typeface="Trebuchet MS" pitchFamily="34" charset="0"/>
                <a:sym typeface="Times" charset="0"/>
              </a:rPr>
              <a:t>To approve the following documents subject to editorial corrections.</a:t>
            </a:r>
            <a:endParaRPr kumimoji="0" lang="ja-JP" altLang="en-US" b="1">
              <a:solidFill>
                <a:schemeClr val="tx1"/>
              </a:solidFill>
              <a:latin typeface="Trebuchet MS" pitchFamily="34" charset="0"/>
              <a:sym typeface="Times" charset="0"/>
            </a:endParaRPr>
          </a:p>
          <a:p>
            <a:pPr lvl="1" indent="-457200">
              <a:spcBef>
                <a:spcPts val="800"/>
              </a:spcBef>
              <a:buFontTx/>
              <a:buAutoNum type="arabicParenR"/>
            </a:pPr>
            <a:r>
              <a:rPr kumimoji="0" lang="en-US" altLang="ja-JP" sz="1600" b="1" i="1">
                <a:solidFill>
                  <a:schemeClr val="tx1"/>
                </a:solidFill>
                <a:latin typeface="Trebuchet MS" pitchFamily="34" charset="0"/>
                <a:sym typeface="Times" charset="0"/>
              </a:rPr>
              <a:t>16-12-0248-01-Gdoc - [Draft Contribution to WP 5D] IMT-2000 OFDMA TDD WMAN submission toward revision 11 of Recommendation ITU-R M.1457 (Meeting X+2)</a:t>
            </a:r>
          </a:p>
          <a:p>
            <a:pPr lvl="1" indent="-457200">
              <a:spcBef>
                <a:spcPts val="800"/>
              </a:spcBef>
              <a:buFontTx/>
              <a:buAutoNum type="arabicParenR"/>
            </a:pPr>
            <a:r>
              <a:rPr kumimoji="0" lang="en-US" altLang="ja-JP" sz="1600" b="1" i="1">
                <a:solidFill>
                  <a:schemeClr val="tx1"/>
                </a:solidFill>
                <a:latin typeface="Trebuchet MS" pitchFamily="34" charset="0"/>
                <a:sym typeface="Times" charset="0"/>
              </a:rPr>
              <a:t>16-12-0264-00-Gdoc - [Draft Contribution to WP 5D] Update of WirelessMAN-Advanced Radio Interface of Recommendation ITU-R M.2012 (Meeting Y)</a:t>
            </a:r>
          </a:p>
          <a:p>
            <a:pPr lvl="1" indent="-457200">
              <a:spcBef>
                <a:spcPts val="800"/>
              </a:spcBef>
              <a:buFontTx/>
              <a:buAutoNum type="arabicParenR"/>
            </a:pPr>
            <a:r>
              <a:rPr kumimoji="0" lang="en-US" altLang="ja-JP" sz="1600" b="1" i="1">
                <a:solidFill>
                  <a:schemeClr val="tx1"/>
                </a:solidFill>
                <a:latin typeface="Trebuchet MS" pitchFamily="34" charset="0"/>
                <a:sym typeface="Times" charset="0"/>
              </a:rPr>
              <a:t>16-12-0251-02-Gdoc - [Draft Contribution to WP 5A] proposed draft liaison statement to ITU-R WP 5A on “working document toward a preliminary draft new Report ITU-R [LMS.CRS2]”</a:t>
            </a:r>
          </a:p>
          <a:p>
            <a:pPr lvl="1" indent="-457200">
              <a:spcBef>
                <a:spcPts val="800"/>
              </a:spcBef>
              <a:buFontTx/>
              <a:buAutoNum type="arabicParenR"/>
            </a:pPr>
            <a:endParaRPr kumimoji="0" lang="en-US" altLang="ja-JP" sz="1600" b="1" i="1">
              <a:solidFill>
                <a:schemeClr val="tx1"/>
              </a:solidFill>
              <a:latin typeface="Trebuchet MS" pitchFamily="34" charset="0"/>
              <a:sym typeface="Times" charset="0"/>
            </a:endParaRPr>
          </a:p>
          <a:p>
            <a:pPr lvl="1" indent="-457200">
              <a:spcBef>
                <a:spcPts val="800"/>
              </a:spcBef>
              <a:buSzPct val="125000"/>
            </a:pPr>
            <a:endParaRPr kumimoji="0" lang="en-US" altLang="ja-JP" sz="1800" b="1">
              <a:solidFill>
                <a:schemeClr val="tx1"/>
              </a:solidFill>
              <a:latin typeface="Trebuchet MS" pitchFamily="34" charset="0"/>
              <a:sym typeface="Times" charset="0"/>
            </a:endParaRPr>
          </a:p>
          <a:p>
            <a:pPr lvl="1" indent="-457200">
              <a:spcBef>
                <a:spcPts val="800"/>
              </a:spcBef>
              <a:buSzPct val="125000"/>
            </a:pPr>
            <a:r>
              <a:rPr kumimoji="0" lang="en-US" altLang="ja-JP" sz="1800" b="1">
                <a:solidFill>
                  <a:schemeClr val="tx1"/>
                </a:solidFill>
                <a:latin typeface="Trebuchet MS" pitchFamily="34" charset="0"/>
                <a:sym typeface="Times" charset="0"/>
              </a:rPr>
              <a:t>Results (For/Against/Abstain):  /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latin typeface="Trebuchet MS" pitchFamily="34" charset="0"/>
              </a:rPr>
              <a:t>Motion 2</a:t>
            </a:r>
            <a:endParaRPr kumimoji="0" lang="ja-JP" altLang="en-US" sz="3200" b="1" u="sng">
              <a:solidFill>
                <a:schemeClr val="tx1"/>
              </a:solidFill>
              <a:latin typeface="Trebuchet MS" pitchFamily="34" charset="0"/>
              <a:sym typeface="Times" charset="0"/>
            </a:endParaRPr>
          </a:p>
        </p:txBody>
      </p:sp>
      <p:sp>
        <p:nvSpPr>
          <p:cNvPr id="34818"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a:solidFill>
                  <a:schemeClr val="tx1"/>
                </a:solidFill>
                <a:latin typeface="Trebuchet MS" pitchFamily="34" charset="0"/>
                <a:sym typeface="Times" charset="0"/>
              </a:rPr>
              <a:t>	</a:t>
            </a:r>
            <a:r>
              <a:rPr kumimoji="0" lang="en-US" altLang="ja-JP" sz="2800" b="1">
                <a:solidFill>
                  <a:schemeClr val="tx1"/>
                </a:solidFill>
                <a:latin typeface="Trebuchet MS" pitchFamily="34" charset="0"/>
                <a:sym typeface="Times" charset="0"/>
              </a:rPr>
              <a:t>To approve the following documents</a:t>
            </a:r>
            <a:r>
              <a:rPr kumimoji="0" lang="ja-JP" altLang="en-US" sz="2800" b="1">
                <a:solidFill>
                  <a:schemeClr val="tx1"/>
                </a:solidFill>
                <a:latin typeface="Trebuchet MS" pitchFamily="34" charset="0"/>
                <a:sym typeface="Times" charset="0"/>
              </a:rPr>
              <a:t> </a:t>
            </a:r>
            <a:r>
              <a:rPr kumimoji="0" lang="en-US" altLang="ja-JP" sz="2800" b="1">
                <a:solidFill>
                  <a:schemeClr val="tx1"/>
                </a:solidFill>
                <a:latin typeface="Trebuchet MS" pitchFamily="34" charset="0"/>
                <a:sym typeface="Times" charset="0"/>
              </a:rPr>
              <a:t>and authorize the WG Chair to forward them to its recipients subject to any editorial corrections.</a:t>
            </a:r>
          </a:p>
          <a:p>
            <a:pPr lvl="1" indent="-457200">
              <a:spcBef>
                <a:spcPts val="800"/>
              </a:spcBef>
              <a:buSzPct val="125000"/>
            </a:pPr>
            <a:endParaRPr kumimoji="0" lang="en-US" altLang="ja-JP" sz="2800" b="1">
              <a:solidFill>
                <a:schemeClr val="tx1"/>
              </a:solidFill>
              <a:latin typeface="Trebuchet MS" pitchFamily="34" charset="0"/>
              <a:sym typeface="Times" charset="0"/>
            </a:endParaRPr>
          </a:p>
          <a:p>
            <a:pPr lvl="1" indent="-457200">
              <a:spcBef>
                <a:spcPts val="800"/>
              </a:spcBef>
              <a:buFontTx/>
              <a:buAutoNum type="arabicParenR"/>
            </a:pPr>
            <a:r>
              <a:rPr kumimoji="0" lang="en-US" altLang="ja-JP" sz="1600" b="1" i="1">
                <a:solidFill>
                  <a:schemeClr val="tx1"/>
                </a:solidFill>
                <a:latin typeface="Trebuchet MS" pitchFamily="34" charset="0"/>
                <a:sym typeface="Times" charset="0"/>
              </a:rPr>
              <a:t>16-12-0254-00-Gdoc - [Draft LS to WATO members] WirelessMAN-Advanced in Revision 1 of Rec. ITU-R M.2012</a:t>
            </a:r>
          </a:p>
          <a:p>
            <a:pPr lvl="1" indent="-457200">
              <a:spcBef>
                <a:spcPts val="800"/>
              </a:spcBef>
              <a:buFontTx/>
              <a:buAutoNum type="arabicParenR"/>
            </a:pPr>
            <a:r>
              <a:rPr kumimoji="0" lang="en-US" altLang="ja-JP" sz="1600" b="1" i="1">
                <a:solidFill>
                  <a:schemeClr val="tx1"/>
                </a:solidFill>
                <a:latin typeface="Trebuchet MS" pitchFamily="34" charset="0"/>
                <a:sym typeface="Times" charset="0"/>
              </a:rPr>
              <a:t>16-12-0255-00-Gdoc - [Draft LS to WiMAX Forum] IMT-2000 OFDMA TDD WMAN Submission toward Revision 11 of Recommendation ITU-R M.1457</a:t>
            </a:r>
          </a:p>
          <a:p>
            <a:pPr lvl="1" indent="-457200">
              <a:spcBef>
                <a:spcPts val="800"/>
              </a:spcBef>
              <a:buFontTx/>
              <a:buAutoNum type="arabicParenR"/>
            </a:pPr>
            <a:endParaRPr kumimoji="0" lang="en-US" altLang="ja-JP" sz="1600" b="1" i="1">
              <a:solidFill>
                <a:schemeClr val="tx1"/>
              </a:solidFill>
              <a:latin typeface="Trebuchet MS" pitchFamily="34" charset="0"/>
              <a:sym typeface="Times" charset="0"/>
            </a:endParaRPr>
          </a:p>
          <a:p>
            <a:pPr lvl="1" indent="-457200">
              <a:spcBef>
                <a:spcPts val="800"/>
              </a:spcBef>
            </a:pPr>
            <a:endParaRPr kumimoji="0" lang="en-US" altLang="ja-JP" sz="1600" b="1" i="1">
              <a:solidFill>
                <a:schemeClr val="tx1"/>
              </a:solidFill>
              <a:latin typeface="Trebuchet MS" pitchFamily="34" charset="0"/>
              <a:sym typeface="Times" charset="0"/>
            </a:endParaRPr>
          </a:p>
          <a:p>
            <a:pPr lvl="1" indent="-457200">
              <a:spcBef>
                <a:spcPts val="800"/>
              </a:spcBef>
              <a:buSzPct val="125000"/>
            </a:pPr>
            <a:endParaRPr kumimoji="0" lang="en-US" altLang="ja-JP" sz="1800" b="1">
              <a:solidFill>
                <a:schemeClr val="tx1"/>
              </a:solidFill>
              <a:latin typeface="Trebuchet MS" pitchFamily="34" charset="0"/>
              <a:sym typeface="Times" charset="0"/>
            </a:endParaRPr>
          </a:p>
          <a:p>
            <a:pPr lvl="1" indent="-457200">
              <a:spcBef>
                <a:spcPts val="800"/>
              </a:spcBef>
              <a:buSzPct val="125000"/>
            </a:pPr>
            <a:r>
              <a:rPr kumimoji="0" lang="en-US" altLang="ja-JP" sz="1800" b="1">
                <a:solidFill>
                  <a:schemeClr val="tx1"/>
                </a:solidFill>
                <a:latin typeface="Trebuchet MS" pitchFamily="34" charset="0"/>
                <a:sym typeface="Times" charset="0"/>
              </a:rPr>
              <a:t>Results (For/Against/Abstain):  /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29368</TotalTime>
  <Pages>0</Pages>
  <Words>750</Words>
  <Characters>0</Characters>
  <Application>Microsoft Office PowerPoint</Application>
  <PresentationFormat>画面に合わせる (4:3)</PresentationFormat>
  <Lines>0</Lines>
  <Paragraphs>95</Paragraphs>
  <Slides>7</Slides>
  <Notes>1</Notes>
  <HiddenSlides>0</HiddenSlides>
  <MMClips>0</MMClips>
  <ScaleCrop>false</ScaleCrop>
  <HeadingPairs>
    <vt:vector size="6" baseType="variant">
      <vt:variant>
        <vt:lpstr>使用されているフォント</vt:lpstr>
      </vt:variant>
      <vt:variant>
        <vt:i4>6</vt:i4>
      </vt:variant>
      <vt:variant>
        <vt:lpstr>デザイン テンプレート</vt:lpstr>
      </vt:variant>
      <vt:variant>
        <vt:i4>13</vt:i4>
      </vt:variant>
      <vt:variant>
        <vt:lpstr>スライド タイトル</vt:lpstr>
      </vt:variant>
      <vt:variant>
        <vt:i4>7</vt:i4>
      </vt:variant>
    </vt:vector>
  </HeadingPairs>
  <TitlesOfParts>
    <vt:vector size="26" baseType="lpstr">
      <vt:lpstr>Times New Roman</vt:lpstr>
      <vt:lpstr>ＭＳ Ｐゴシック</vt:lpstr>
      <vt:lpstr>Arial</vt:lpstr>
      <vt:lpstr>Times</vt:lpstr>
      <vt:lpstr>Calibri</vt:lpstr>
      <vt:lpstr>Trebuchet MS</vt:lpstr>
      <vt:lpstr>Template - No Graphics</vt:lpstr>
      <vt:lpstr>Template</vt:lpstr>
      <vt:lpstr>Template - No Graphics</vt:lpstr>
      <vt:lpstr>Template - No Graphics</vt:lpstr>
      <vt:lpstr>Template - No Graphics</vt:lpstr>
      <vt:lpstr>Template - No Graphics</vt:lpstr>
      <vt:lpstr>Template - No Graphics</vt:lpstr>
      <vt:lpstr>Template - No Graphics</vt:lpstr>
      <vt:lpstr>Template - No Graphics</vt:lpstr>
      <vt:lpstr>Template - No Graphics</vt:lpstr>
      <vt:lpstr>Template - No Graphics</vt:lpstr>
      <vt:lpstr>Template - No Graphics</vt:lpstr>
      <vt:lpstr>Template - No Graphics</vt:lpstr>
      <vt:lpstr>スライド 1</vt:lpstr>
      <vt:lpstr>ITU-R Liaison Group Report -  Session #78 Closing Plenary</vt:lpstr>
      <vt:lpstr>スライド 3</vt:lpstr>
      <vt:lpstr>Outcomes of Session #78</vt:lpstr>
      <vt:lpstr>Review Results of LSs from ITU-R</vt:lpstr>
      <vt:lpstr>スライド 6</vt:lpstr>
      <vt:lpstr>スライド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　</cp:lastModifiedBy>
  <cp:revision>567</cp:revision>
  <dcterms:modified xsi:type="dcterms:W3CDTF">2012-03-16T00:36:53Z</dcterms:modified>
</cp:coreProperties>
</file>