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0"/>
  </p:notesMasterIdLst>
  <p:sldIdLst>
    <p:sldId id="256" r:id="rId3"/>
    <p:sldId id="260" r:id="rId4"/>
    <p:sldId id="257" r:id="rId5"/>
    <p:sldId id="280" r:id="rId6"/>
    <p:sldId id="282" r:id="rId7"/>
    <p:sldId id="267" r:id="rId8"/>
    <p:sldId id="266" r:id="rId9"/>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CBECDE"/>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8" autoAdjust="0"/>
    <p:restoredTop sz="98826" autoAdjust="0"/>
  </p:normalViewPr>
  <p:slideViewPr>
    <p:cSldViewPr>
      <p:cViewPr varScale="1">
        <p:scale>
          <a:sx n="72" d="100"/>
          <a:sy n="72" d="100"/>
        </p:scale>
        <p:origin x="-31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325FEF0-23B9-47F9-BB5D-85AA9C16739D}" type="datetimeFigureOut">
              <a:rPr lang="en-US" altLang="ja-JP"/>
              <a:pPr>
                <a:defRPr/>
              </a:pPr>
              <a:t>3/13/2012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84FE9983-DD74-414F-AB4C-2F5CA4ECA7A8}"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9699" name="Slide Number Placeholder 3"/>
          <p:cNvSpPr>
            <a:spLocks noGrp="1"/>
          </p:cNvSpPr>
          <p:nvPr>
            <p:ph type="sldNum" sz="quarter" idx="5"/>
          </p:nvPr>
        </p:nvSpPr>
        <p:spPr bwMode="auto">
          <a:ln>
            <a:miter lim="800000"/>
            <a:headEnd/>
            <a:tailEnd/>
          </a:ln>
        </p:spPr>
        <p:txBody>
          <a:bodyPr/>
          <a:lstStyle/>
          <a:p>
            <a:pPr>
              <a:defRPr/>
            </a:pPr>
            <a:fld id="{27268985-4F37-4838-8BF6-83D845DB7B50}" type="slidenum">
              <a:rPr lang="en-US" altLang="ja-JP" smtClean="0"/>
              <a:pPr>
                <a:defRPr/>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a:solidFill>
                  <a:schemeClr val="tx1"/>
                </a:solidFill>
                <a:cs typeface="Times New Roman" pitchFamily="18" charset="0"/>
              </a:rPr>
              <a:t>ITU-R Liaison Group Report - Session #78</a:t>
            </a:r>
            <a:r>
              <a:rPr kumimoji="0" lang="ja-JP" altLang="en-US" sz="1800">
                <a:solidFill>
                  <a:schemeClr val="tx1"/>
                </a:solidFill>
                <a:cs typeface="Times New Roman" pitchFamily="18" charset="0"/>
              </a:rPr>
              <a:t> </a:t>
            </a:r>
            <a:r>
              <a:rPr kumimoji="0" lang="en-US" altLang="ja-JP" sz="1800">
                <a:solidFill>
                  <a:schemeClr val="tx1"/>
                </a:solidFill>
                <a:cs typeface="Times New Roman" pitchFamily="18" charset="0"/>
              </a:rPr>
              <a:t>Opening Plenary</a:t>
            </a:r>
          </a:p>
          <a:p>
            <a:pPr marL="382588" algn="ctr"/>
            <a:endParaRPr kumimoji="0" lang="en-US" altLang="ja-JP" sz="1200">
              <a:solidFill>
                <a:schemeClr val="tx1"/>
              </a:solidFill>
              <a:latin typeface="Times" pitchFamily="18" charset="0"/>
              <a:cs typeface="Times" pitchFamily="18" charset="0"/>
              <a:sym typeface="Times" pitchFamily="18" charset="0"/>
            </a:endParaRPr>
          </a:p>
          <a:p>
            <a:pPr marL="382588"/>
            <a:r>
              <a:rPr kumimoji="0" lang="en-US" altLang="ja-JP" sz="1200" b="1">
                <a:solidFill>
                  <a:schemeClr val="tx1"/>
                </a:solidFill>
                <a:latin typeface="Times" pitchFamily="18" charset="0"/>
                <a:cs typeface="Times" pitchFamily="18" charset="0"/>
                <a:sym typeface="Times" pitchFamily="18" charset="0"/>
              </a:rPr>
              <a:t>IEEE 802.16 Presentation Submission Template (Rev. 9)</a:t>
            </a:r>
            <a:r>
              <a:rPr kumimoji="0" lang="en-US" altLang="ja-JP" sz="1200">
                <a:solidFill>
                  <a:schemeClr val="tx1"/>
                </a:solidFill>
                <a:latin typeface="Times" pitchFamily="18" charset="0"/>
                <a:cs typeface="Times" pitchFamily="18" charset="0"/>
                <a:sym typeface="Times" pitchFamily="18" charset="0"/>
              </a:rPr>
              <a:t> </a:t>
            </a:r>
          </a:p>
          <a:p>
            <a:pPr marL="382588"/>
            <a:r>
              <a:rPr kumimoji="0" lang="en-US" altLang="ja-JP" sz="1200">
                <a:solidFill>
                  <a:schemeClr val="tx1"/>
                </a:solidFill>
                <a:latin typeface="Times" pitchFamily="18" charset="0"/>
                <a:cs typeface="Times" pitchFamily="18" charset="0"/>
                <a:sym typeface="Times" pitchFamily="18" charset="0"/>
              </a:rPr>
              <a:t>Document Number:</a:t>
            </a:r>
          </a:p>
          <a:p>
            <a:pPr marL="382588"/>
            <a:r>
              <a:rPr kumimoji="0" lang="en-US" altLang="ja-JP" sz="1200">
                <a:solidFill>
                  <a:schemeClr val="tx1"/>
                </a:solidFill>
                <a:latin typeface="Times" pitchFamily="18" charset="0"/>
                <a:cs typeface="Times" pitchFamily="18" charset="0"/>
                <a:sym typeface="Times" pitchFamily="18" charset="0"/>
              </a:rPr>
              <a:t>16-12-0226-01-Gdoc</a:t>
            </a:r>
          </a:p>
          <a:p>
            <a:pPr marL="382588"/>
            <a:r>
              <a:rPr kumimoji="0" lang="en-US" altLang="ja-JP" sz="1200">
                <a:solidFill>
                  <a:schemeClr val="tx1"/>
                </a:solidFill>
                <a:latin typeface="Times" pitchFamily="18" charset="0"/>
                <a:cs typeface="Times" pitchFamily="18" charset="0"/>
                <a:sym typeface="Times" pitchFamily="18" charset="0"/>
              </a:rPr>
              <a:t>Date Submitted:</a:t>
            </a:r>
          </a:p>
          <a:p>
            <a:pPr marL="382588"/>
            <a:r>
              <a:rPr kumimoji="0" lang="en-US" altLang="ja-JP" sz="1200">
                <a:solidFill>
                  <a:schemeClr val="tx1"/>
                </a:solidFill>
                <a:latin typeface="Times" pitchFamily="18" charset="0"/>
                <a:cs typeface="Times" pitchFamily="18" charset="0"/>
                <a:sym typeface="Times" pitchFamily="18" charset="0"/>
              </a:rPr>
              <a:t>2012-3-12</a:t>
            </a:r>
          </a:p>
          <a:p>
            <a:pPr marL="382588"/>
            <a:r>
              <a:rPr kumimoji="0" lang="en-US" altLang="ja-JP" sz="1200">
                <a:solidFill>
                  <a:schemeClr val="tx1"/>
                </a:solidFill>
                <a:latin typeface="Times" pitchFamily="18" charset="0"/>
                <a:cs typeface="Times" pitchFamily="18" charset="0"/>
                <a:sym typeface="Times" pitchFamily="18" charset="0"/>
              </a:rPr>
              <a:t>Source:</a:t>
            </a:r>
          </a:p>
          <a:p>
            <a:pPr marL="382588"/>
            <a:r>
              <a:rPr kumimoji="0" lang="en-US" altLang="ja-JP" sz="1200">
                <a:solidFill>
                  <a:schemeClr val="tx1"/>
                </a:solidFill>
                <a:latin typeface="Times" pitchFamily="18" charset="0"/>
                <a:cs typeface="Times" pitchFamily="18" charset="0"/>
                <a:sym typeface="Times" pitchFamily="18" charset="0"/>
              </a:rPr>
              <a:t>Satoshi Imata			Voice:	+81 80 6744 6252</a:t>
            </a:r>
          </a:p>
          <a:p>
            <a:pPr marL="382588"/>
            <a:r>
              <a:rPr kumimoji="0" lang="en-US" altLang="ja-JP" sz="1200">
                <a:solidFill>
                  <a:schemeClr val="tx1"/>
                </a:solidFill>
                <a:latin typeface="Times" pitchFamily="18" charset="0"/>
                <a:cs typeface="Times" pitchFamily="18" charset="0"/>
                <a:sym typeface="Times" pitchFamily="18" charset="0"/>
              </a:rPr>
              <a:t>KDDI R&amp;D Laboratories		E-mail:	sa-imata@kddilabs.jp</a:t>
            </a:r>
          </a:p>
          <a:p>
            <a:pPr marL="382588"/>
            <a:endParaRPr kumimoji="0" lang="en-US" altLang="ja-JP" sz="1200">
              <a:solidFill>
                <a:schemeClr val="tx1"/>
              </a:solidFill>
              <a:latin typeface="Times" pitchFamily="18" charset="0"/>
              <a:cs typeface="Times" pitchFamily="18" charset="0"/>
              <a:sym typeface="Times" pitchFamily="18" charset="0"/>
            </a:endParaRPr>
          </a:p>
          <a:p>
            <a:pPr marL="382588"/>
            <a:r>
              <a:rPr kumimoji="0" lang="en-US" altLang="ja-JP" sz="1200">
                <a:solidFill>
                  <a:schemeClr val="tx1"/>
                </a:solidFill>
                <a:latin typeface="Times" pitchFamily="18" charset="0"/>
                <a:cs typeface="Times" pitchFamily="18" charset="0"/>
                <a:sym typeface="Times" pitchFamily="18" charset="0"/>
              </a:rPr>
              <a:t>Venue:</a:t>
            </a:r>
          </a:p>
          <a:p>
            <a:pPr marL="382588"/>
            <a:r>
              <a:rPr kumimoji="0" lang="en-US" altLang="ja-JP" sz="1200">
                <a:solidFill>
                  <a:schemeClr val="tx1"/>
                </a:solidFill>
                <a:latin typeface="Times" pitchFamily="18" charset="0"/>
                <a:cs typeface="Times" pitchFamily="18" charset="0"/>
                <a:sym typeface="Times" pitchFamily="18" charset="0"/>
              </a:rPr>
              <a:t>IEEE 802.16 Session #78, WG Opening Plenary</a:t>
            </a:r>
          </a:p>
          <a:p>
            <a:pPr marL="382588"/>
            <a:r>
              <a:rPr kumimoji="0" lang="en-US" altLang="ja-JP" sz="1200">
                <a:solidFill>
                  <a:schemeClr val="tx1"/>
                </a:solidFill>
                <a:latin typeface="Times" pitchFamily="18" charset="0"/>
                <a:cs typeface="Times" pitchFamily="18" charset="0"/>
                <a:sym typeface="Times" pitchFamily="18" charset="0"/>
              </a:rPr>
              <a:t>Base Contribution:</a:t>
            </a:r>
          </a:p>
          <a:p>
            <a:pPr marL="382588"/>
            <a:r>
              <a:rPr kumimoji="0" lang="en-US" altLang="ja-JP" sz="1200">
                <a:solidFill>
                  <a:schemeClr val="tx1"/>
                </a:solidFill>
                <a:latin typeface="Times" pitchFamily="18" charset="0"/>
                <a:cs typeface="Times" pitchFamily="18" charset="0"/>
                <a:sym typeface="Times" pitchFamily="18" charset="0"/>
              </a:rPr>
              <a:t>None.</a:t>
            </a:r>
          </a:p>
          <a:p>
            <a:pPr marL="382588"/>
            <a:r>
              <a:rPr kumimoji="0" lang="en-US" altLang="ja-JP" sz="1200">
                <a:solidFill>
                  <a:schemeClr val="tx1"/>
                </a:solidFill>
                <a:latin typeface="Times" pitchFamily="18" charset="0"/>
                <a:cs typeface="Times" pitchFamily="18" charset="0"/>
                <a:sym typeface="Times" pitchFamily="18" charset="0"/>
              </a:rPr>
              <a:t>Purpose:</a:t>
            </a:r>
          </a:p>
          <a:p>
            <a:pPr marL="382588"/>
            <a:r>
              <a:rPr kumimoji="0" lang="en-US" altLang="ja-JP" sz="1200">
                <a:solidFill>
                  <a:schemeClr val="tx1"/>
                </a:solidFill>
                <a:latin typeface="Times" pitchFamily="18" charset="0"/>
                <a:cs typeface="Times" pitchFamily="18" charset="0"/>
                <a:sym typeface="Times" pitchFamily="18" charset="0"/>
              </a:rPr>
              <a:t>ITU-R Liaison Group presentation to Opening Plenary of the WG, containing plan for the week</a:t>
            </a:r>
          </a:p>
          <a:p>
            <a:pPr marL="382588"/>
            <a:r>
              <a:rPr kumimoji="0" lang="en-US" altLang="ja-JP" sz="1200">
                <a:solidFill>
                  <a:schemeClr val="tx1"/>
                </a:solidFill>
                <a:latin typeface="Times" pitchFamily="18" charset="0"/>
                <a:cs typeface="Times" pitchFamily="18" charset="0"/>
                <a:sym typeface="Times" pitchFamily="18" charset="0"/>
              </a:rPr>
              <a:t>Notice:</a:t>
            </a:r>
          </a:p>
          <a:p>
            <a:pPr marL="382588"/>
            <a:r>
              <a:rPr kumimoji="0" lang="en-US" altLang="ja-JP" sz="1000" i="1">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a:solidFill>
                  <a:schemeClr val="tx1"/>
                </a:solidFill>
                <a:latin typeface="Times" pitchFamily="18" charset="0"/>
                <a:cs typeface="Times" pitchFamily="18" charset="0"/>
                <a:sym typeface="Times" pitchFamily="18" charset="0"/>
              </a:rPr>
              <a:t>Release:</a:t>
            </a:r>
          </a:p>
          <a:p>
            <a:pPr marL="382588"/>
            <a:r>
              <a:rPr kumimoji="0" lang="en-US" altLang="ja-JP" sz="100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a:solidFill>
                  <a:schemeClr val="tx1"/>
                </a:solidFill>
                <a:latin typeface="Times" pitchFamily="18" charset="0"/>
                <a:cs typeface="Times" pitchFamily="18" charset="0"/>
                <a:sym typeface="Times" pitchFamily="18" charset="0"/>
              </a:rPr>
              <a:t>	</a:t>
            </a:r>
          </a:p>
          <a:p>
            <a:pPr marL="382588"/>
            <a:r>
              <a:rPr kumimoji="0" lang="en-US" altLang="ja-JP" sz="1200">
                <a:solidFill>
                  <a:schemeClr val="tx1"/>
                </a:solidFill>
                <a:latin typeface="Times" pitchFamily="18" charset="0"/>
                <a:cs typeface="Times" pitchFamily="18" charset="0"/>
                <a:sym typeface="Times" pitchFamily="18" charset="0"/>
              </a:rPr>
              <a:t>Patent Policy:</a:t>
            </a:r>
          </a:p>
          <a:p>
            <a:pPr marL="382588"/>
            <a:r>
              <a:rPr kumimoji="0" lang="en-US" altLang="ja-JP" sz="100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a:solidFill>
                  <a:schemeClr val="tx1"/>
                </a:solidFill>
                <a:latin typeface="Times" pitchFamily="18" charset="0"/>
                <a:cs typeface="Times" pitchFamily="18" charset="0"/>
                <a:sym typeface="Times" pitchFamily="18" charset="0"/>
              </a:rPr>
              <a:t>&lt;</a:t>
            </a:r>
            <a:r>
              <a:rPr kumimoji="0" lang="en-US" altLang="ja-JP" sz="1000" u="sng">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a:solidFill>
                  <a:srgbClr val="0000FF"/>
                </a:solidFill>
                <a:latin typeface="Times" pitchFamily="18" charset="0"/>
                <a:cs typeface="Times" pitchFamily="18" charset="0"/>
                <a:sym typeface="Times" pitchFamily="18" charset="0"/>
              </a:rPr>
              <a:t>.html#6</a:t>
            </a:r>
            <a:r>
              <a:rPr kumimoji="0" lang="en-US" altLang="ja-JP" sz="1000">
                <a:solidFill>
                  <a:schemeClr val="tx1"/>
                </a:solidFill>
                <a:latin typeface="Times" pitchFamily="18" charset="0"/>
                <a:cs typeface="Times" pitchFamily="18" charset="0"/>
                <a:sym typeface="Times" pitchFamily="18" charset="0"/>
              </a:rPr>
              <a:t>&gt; and &lt;</a:t>
            </a:r>
            <a:r>
              <a:rPr kumimoji="0" lang="en-US" altLang="ja-JP" sz="1000" u="sng">
                <a:solidFill>
                  <a:srgbClr val="0000FF"/>
                </a:solidFill>
                <a:latin typeface="Times" pitchFamily="18" charset="0"/>
                <a:cs typeface="Times" pitchFamily="18" charset="0"/>
                <a:sym typeface="Times" pitchFamily="18" charset="0"/>
              </a:rPr>
              <a:t>http://standards.ieee.org/guides/</a:t>
            </a:r>
            <a:r>
              <a:rPr kumimoji="0" lang="en-US" altLang="ja-JP" sz="1000" u="sng">
                <a:solidFill>
                  <a:srgbClr val="0000FF"/>
                </a:solidFill>
                <a:latin typeface="Times" pitchFamily="18" charset="0"/>
                <a:cs typeface="Times" pitchFamily="18" charset="0"/>
                <a:sym typeface="Times" pitchFamily="18" charset="0"/>
                <a:hlinkClick r:id="rId2"/>
              </a:rPr>
              <a:t>o</a:t>
            </a:r>
            <a:r>
              <a:rPr kumimoji="0" lang="en-US" altLang="ja-JP" sz="1000" u="sng">
                <a:solidFill>
                  <a:srgbClr val="0000FF"/>
                </a:solidFill>
                <a:latin typeface="Times" pitchFamily="18" charset="0"/>
                <a:cs typeface="Times" pitchFamily="18" charset="0"/>
                <a:sym typeface="Times" pitchFamily="18" charset="0"/>
              </a:rPr>
              <a:t>p</a:t>
            </a:r>
            <a:r>
              <a:rPr kumimoji="0" lang="en-US" altLang="ja-JP" sz="1000" u="sng">
                <a:solidFill>
                  <a:srgbClr val="0000FF"/>
                </a:solidFill>
                <a:latin typeface="Times" pitchFamily="18" charset="0"/>
                <a:cs typeface="Times" pitchFamily="18" charset="0"/>
                <a:sym typeface="Times" pitchFamily="18" charset="0"/>
                <a:hlinkClick r:id="rId2"/>
              </a:rPr>
              <a:t>man/se</a:t>
            </a:r>
            <a:r>
              <a:rPr kumimoji="0" lang="en-US" altLang="ja-JP" sz="1000" u="sng">
                <a:solidFill>
                  <a:srgbClr val="0000FF"/>
                </a:solidFill>
                <a:latin typeface="Times" pitchFamily="18" charset="0"/>
                <a:cs typeface="Times" pitchFamily="18" charset="0"/>
                <a:sym typeface="Times" pitchFamily="18" charset="0"/>
              </a:rPr>
              <a:t>ct6.html#6.3</a:t>
            </a:r>
            <a:r>
              <a:rPr kumimoji="0" lang="en-US" altLang="ja-JP" sz="1000">
                <a:solidFill>
                  <a:schemeClr val="tx1"/>
                </a:solidFill>
                <a:latin typeface="Times" pitchFamily="18" charset="0"/>
                <a:cs typeface="Times" pitchFamily="18" charset="0"/>
                <a:sym typeface="Times" pitchFamily="18" charset="0"/>
              </a:rPr>
              <a:t>&gt;</a:t>
            </a:r>
            <a:r>
              <a:rPr kumimoji="0" lang="en-US" altLang="ja-JP" sz="1000">
                <a:solidFill>
                  <a:schemeClr val="tx1"/>
                </a:solidFill>
                <a:latin typeface="Times" pitchFamily="18" charset="0"/>
                <a:cs typeface="Times" pitchFamily="18" charset="0"/>
                <a:sym typeface="Times" pitchFamily="18" charset="0"/>
                <a:hlinkClick r:id="rId3"/>
              </a:rPr>
              <a:t>.</a:t>
            </a:r>
          </a:p>
          <a:p>
            <a:pPr marL="382588"/>
            <a:r>
              <a:rPr kumimoji="0" lang="en-US" altLang="ja-JP" sz="100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a:solidFill>
                  <a:srgbClr val="0000FF"/>
                </a:solidFill>
                <a:latin typeface="Times" pitchFamily="18" charset="0"/>
                <a:cs typeface="Times" pitchFamily="18" charset="0"/>
                <a:sym typeface="Times" pitchFamily="18" charset="0"/>
                <a:hlinkClick r:id="rId3"/>
              </a:rPr>
              <a:t>ht</a:t>
            </a:r>
            <a:r>
              <a:rPr kumimoji="0" lang="en-US" altLang="ja-JP" sz="1000" u="sng">
                <a:solidFill>
                  <a:srgbClr val="0000FF"/>
                </a:solidFill>
                <a:latin typeface="Times" pitchFamily="18" charset="0"/>
                <a:cs typeface="Times" pitchFamily="18" charset="0"/>
                <a:sym typeface="Times" pitchFamily="18" charset="0"/>
              </a:rPr>
              <a:t>tp://standards.ieee.org/board/pat/pat-m</a:t>
            </a:r>
            <a:r>
              <a:rPr kumimoji="0" lang="en-US" altLang="ja-JP" sz="1000" u="sng">
                <a:solidFill>
                  <a:srgbClr val="0000FF"/>
                </a:solidFill>
                <a:latin typeface="Times" pitchFamily="18" charset="0"/>
                <a:cs typeface="Times" pitchFamily="18" charset="0"/>
                <a:sym typeface="Times" pitchFamily="18" charset="0"/>
                <a:hlinkClick r:id="rId3"/>
              </a:rPr>
              <a:t>ateri</a:t>
            </a:r>
            <a:r>
              <a:rPr kumimoji="0" lang="en-US" altLang="ja-JP" sz="1000" u="sng">
                <a:solidFill>
                  <a:srgbClr val="0000FF"/>
                </a:solidFill>
                <a:latin typeface="Times" pitchFamily="18" charset="0"/>
                <a:cs typeface="Times" pitchFamily="18" charset="0"/>
                <a:sym typeface="Times" pitchFamily="18" charset="0"/>
              </a:rPr>
              <a:t>al.ht</a:t>
            </a:r>
            <a:r>
              <a:rPr kumimoji="0" lang="en-US" altLang="ja-JP" sz="1000" u="sng">
                <a:solidFill>
                  <a:srgbClr val="0000FF"/>
                </a:solidFill>
                <a:latin typeface="Times" pitchFamily="18" charset="0"/>
                <a:cs typeface="Times" pitchFamily="18" charset="0"/>
                <a:sym typeface="Times" pitchFamily="18" charset="0"/>
                <a:hlinkClick r:id="rId3"/>
              </a:rPr>
              <a:t>ml</a:t>
            </a:r>
            <a:r>
              <a:rPr kumimoji="0" lang="en-US" altLang="ja-JP" sz="1000">
                <a:solidFill>
                  <a:schemeClr val="tx1"/>
                </a:solidFill>
                <a:latin typeface="Times" pitchFamily="18" charset="0"/>
                <a:cs typeface="Times" pitchFamily="18" charset="0"/>
                <a:sym typeface="Times" pitchFamily="18" charset="0"/>
                <a:hlinkClick r:id="rId3"/>
              </a:rPr>
              <a:t>&gt; and &lt;</a:t>
            </a:r>
            <a:r>
              <a:rPr kumimoji="0" lang="en-US" altLang="ja-JP" sz="1000" u="sng">
                <a:solidFill>
                  <a:srgbClr val="0000FF"/>
                </a:solidFill>
                <a:latin typeface="Times" pitchFamily="18" charset="0"/>
                <a:cs typeface="Times" pitchFamily="18" charset="0"/>
                <a:sym typeface="Times" pitchFamily="18" charset="0"/>
              </a:rPr>
              <a:t>http://standards.ieee.org/board/pat </a:t>
            </a:r>
            <a:r>
              <a:rPr kumimoji="0" lang="en-US" altLang="ja-JP" sz="100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smtClean="0">
                <a:latin typeface="Trebuchet MS" pitchFamily="34" charset="0"/>
                <a:ea typeface="ＭＳ Ｐゴシック" charset="-128"/>
                <a:cs typeface="Arial" charset="0"/>
                <a:sym typeface="Arial" charset="0"/>
              </a:rPr>
              <a:t>ITU-R Liaison Group Report - </a:t>
            </a:r>
            <a:br>
              <a:rPr lang="en-US" altLang="ja-JP" sz="3600" b="1" smtClean="0">
                <a:latin typeface="Trebuchet MS" pitchFamily="34" charset="0"/>
                <a:ea typeface="ＭＳ Ｐゴシック" charset="-128"/>
                <a:cs typeface="Arial" charset="0"/>
                <a:sym typeface="Arial" charset="0"/>
              </a:rPr>
            </a:br>
            <a:r>
              <a:rPr lang="en-US" altLang="ja-JP" sz="3600" b="1" smtClean="0">
                <a:latin typeface="Trebuchet MS" pitchFamily="34" charset="0"/>
                <a:ea typeface="ＭＳ Ｐゴシック" charset="-128"/>
                <a:cs typeface="Arial" charset="0"/>
                <a:sym typeface="Arial" charset="0"/>
              </a:rPr>
              <a:t>Session #78 Opening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cs typeface="Arial" charset="0"/>
                <a:sym typeface="Arial" charset="0"/>
              </a:rPr>
              <a:t>Satoshi Imata</a:t>
            </a: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z="2400" smtClean="0">
                <a:latin typeface="Trebuchet MS" pitchFamily="34" charset="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sym typeface="Arial" charset="0"/>
              </a:rPr>
              <a:t>IEEE 802.16 WG Session #78</a:t>
            </a: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sym typeface="Arial" charset="0"/>
              </a:rPr>
              <a:t>Waikoloa, Hawaii, USA, 12-15 March 2012</a:t>
            </a: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i="1" smtClean="0">
              <a:latin typeface="Trebuchet MS" pitchFamily="34" charset="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Relevant Documents from Previous Sessions</a:t>
            </a:r>
            <a:endParaRPr lang="en-US" altLang="ja-JP" b="1" u="sng" smtClean="0">
              <a:latin typeface="Trebuchet MS" pitchFamily="34" charset="0"/>
              <a:ea typeface="ＭＳ Ｐゴシック" charset="-128"/>
            </a:endParaRPr>
          </a:p>
        </p:txBody>
      </p:sp>
      <p:sp>
        <p:nvSpPr>
          <p:cNvPr id="30722" name="Rectangle 2"/>
          <p:cNvSpPr>
            <a:spLocks noGrp="1" noChangeArrowheads="1"/>
          </p:cNvSpPr>
          <p:nvPr>
            <p:ph type="body" idx="1"/>
          </p:nvPr>
        </p:nvSpPr>
        <p:spPr bwMode="auto">
          <a:xfrm>
            <a:off x="457200" y="1371600"/>
            <a:ext cx="8229600" cy="54864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smtClean="0">
                <a:latin typeface="Trebuchet MS" pitchFamily="34" charset="0"/>
                <a:ea typeface="ＭＳ Ｐゴシック" charset="-128"/>
              </a:rPr>
              <a:t>ITU-R Liaison Group Chair’s Contributions</a:t>
            </a:r>
          </a:p>
          <a:p>
            <a:pPr marL="342900" eaLnBrk="1" hangingPunct="1">
              <a:lnSpc>
                <a:spcPct val="80000"/>
              </a:lnSpc>
              <a:buSzPct val="125000"/>
            </a:pPr>
            <a:r>
              <a:rPr lang="en-US" altLang="ja-JP" sz="1800" b="1" smtClean="0">
                <a:latin typeface="Trebuchet MS" pitchFamily="34" charset="0"/>
                <a:ea typeface="ＭＳ Ｐゴシック" charset="-128"/>
              </a:rPr>
              <a:t>IEEE L802.16-11/0026r3</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IEEE 802.16 ITU-R Liaison Group Workplan </a:t>
            </a:r>
          </a:p>
          <a:p>
            <a:pPr marL="342900" eaLnBrk="1" hangingPunct="1">
              <a:lnSpc>
                <a:spcPct val="80000"/>
              </a:lnSpc>
              <a:buSzPct val="125000"/>
            </a:pPr>
            <a:r>
              <a:rPr lang="en-US" altLang="ja-JP" sz="1800" b="1" smtClean="0">
                <a:latin typeface="Trebuchet MS" pitchFamily="34" charset="0"/>
                <a:ea typeface="ＭＳ Ｐゴシック" charset="-128"/>
              </a:rPr>
              <a:t>IEEE L802.16-11/0063r1</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ITU-R Liaison Group Report to Closing Plenary of Session #76</a:t>
            </a:r>
            <a:endParaRPr lang="en-US" altLang="ja-JP" sz="1600" b="1" u="sng" smtClean="0">
              <a:latin typeface="Trebuchet MS" pitchFamily="34" charset="0"/>
              <a:ea typeface="ＭＳ Ｐゴシック" charset="-128"/>
            </a:endParaRPr>
          </a:p>
          <a:p>
            <a:pPr marL="342900" eaLnBrk="1" hangingPunct="1">
              <a:lnSpc>
                <a:spcPct val="80000"/>
              </a:lnSpc>
              <a:buSzPct val="125000"/>
            </a:pPr>
            <a:r>
              <a:rPr lang="en-US" altLang="ja-JP" sz="1800" b="1" smtClean="0">
                <a:latin typeface="Trebuchet MS" pitchFamily="34" charset="0"/>
                <a:ea typeface="ＭＳ Ｐゴシック" charset="-128"/>
              </a:rPr>
              <a:t>IEEE L802.16-11/0059d1, annex1d1 and annex2d1</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[Draft Contribution to WP 5D] IMT-2000 OFDMA TDD WMAN submission toward Revision 11 of Recommendation ITU-R M.1457 (Meeting X+2)</a:t>
            </a:r>
          </a:p>
          <a:p>
            <a:pPr marL="0" lvl="1" indent="0" eaLnBrk="1" hangingPunct="1">
              <a:lnSpc>
                <a:spcPct val="80000"/>
              </a:lnSpc>
              <a:buFont typeface="Times" pitchFamily="18" charset="0"/>
              <a:buNone/>
            </a:pPr>
            <a:endParaRPr lang="en-US" altLang="ja-JP" sz="1600" b="1" u="sng" smtClean="0">
              <a:latin typeface="Trebuchet MS" pitchFamily="34" charset="0"/>
              <a:ea typeface="ＭＳ Ｐゴシック" charset="-128"/>
            </a:endParaRPr>
          </a:p>
          <a:p>
            <a:pPr marL="342900" eaLnBrk="1" hangingPunct="1">
              <a:lnSpc>
                <a:spcPct val="80000"/>
              </a:lnSpc>
              <a:buSzPct val="125000"/>
              <a:buFont typeface="Times" pitchFamily="18" charset="0"/>
              <a:buNone/>
            </a:pPr>
            <a:r>
              <a:rPr lang="en-US" altLang="ja-JP" sz="2000" b="1" u="sng" smtClean="0">
                <a:latin typeface="Trebuchet MS" pitchFamily="34" charset="0"/>
                <a:ea typeface="ＭＳ Ｐゴシック" charset="-128"/>
              </a:rPr>
              <a:t>Liaisons</a:t>
            </a:r>
          </a:p>
          <a:p>
            <a:pPr marL="342900" eaLnBrk="1" hangingPunct="1">
              <a:lnSpc>
                <a:spcPct val="80000"/>
              </a:lnSpc>
              <a:buSzPct val="125000"/>
            </a:pPr>
            <a:r>
              <a:rPr lang="en-US" altLang="ja-JP" sz="1800" b="1" smtClean="0">
                <a:latin typeface="Trebuchet MS" pitchFamily="34" charset="0"/>
                <a:ea typeface="ＭＳ Ｐゴシック" charset="-128"/>
              </a:rPr>
              <a:t>IEEE 802.16-12-0063-00-WGLS (from ITU-R WP 5A)</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Liaison Statement to External Organizations on WASN</a:t>
            </a:r>
          </a:p>
          <a:p>
            <a:pPr marL="342900" eaLnBrk="1" hangingPunct="1">
              <a:lnSpc>
                <a:spcPct val="80000"/>
              </a:lnSpc>
              <a:buSzPct val="125000"/>
            </a:pPr>
            <a:r>
              <a:rPr lang="en-US" altLang="ja-JP" sz="1800" b="1" smtClean="0">
                <a:latin typeface="Trebuchet MS" pitchFamily="34" charset="0"/>
                <a:ea typeface="ＭＳ Ｐゴシック" charset="-128"/>
              </a:rPr>
              <a:t>IEEE 802.16-12-0064-00-WGLS (from ITU-R WP 5A)</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Liaison Statement on the Preliminary Draft New Report ITU-R M.[LMS.PPDR.UHF CHANNELS]</a:t>
            </a:r>
          </a:p>
          <a:p>
            <a:pPr marL="342900" eaLnBrk="1" hangingPunct="1">
              <a:lnSpc>
                <a:spcPct val="80000"/>
              </a:lnSpc>
              <a:buSzPct val="125000"/>
            </a:pPr>
            <a:r>
              <a:rPr lang="en-US" altLang="ja-JP" sz="1800" b="1" smtClean="0">
                <a:latin typeface="Trebuchet MS" pitchFamily="34" charset="0"/>
                <a:ea typeface="ＭＳ Ｐゴシック" charset="-128"/>
              </a:rPr>
              <a:t>IEEE 802.16-12-0065-00-WGLS (from ITU-R WP 5A)</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Invitation to Review the Working Document towards the Revision of Report ITU-R M.2014-1</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Input Documents for Session #78</a:t>
            </a:r>
          </a:p>
        </p:txBody>
      </p:sp>
      <p:sp>
        <p:nvSpPr>
          <p:cNvPr id="31746" name="Rectangle 2"/>
          <p:cNvSpPr>
            <a:spLocks noGrp="1" noChangeArrowheads="1"/>
          </p:cNvSpPr>
          <p:nvPr>
            <p:ph type="body" idx="1"/>
          </p:nvPr>
        </p:nvSpPr>
        <p:spPr bwMode="auto">
          <a:xfrm>
            <a:off x="457200" y="914400"/>
            <a:ext cx="8229600" cy="53340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b="1" u="sng" smtClean="0">
                <a:latin typeface="Trebuchet MS" pitchFamily="34" charset="0"/>
                <a:ea typeface="ＭＳ Ｐゴシック" charset="-128"/>
              </a:rPr>
              <a:t>Liaisons</a:t>
            </a:r>
          </a:p>
          <a:p>
            <a:pPr marL="342900" lvl="1" indent="-342900" eaLnBrk="1" hangingPunct="1">
              <a:lnSpc>
                <a:spcPct val="80000"/>
              </a:lnSpc>
              <a:spcBef>
                <a:spcPts val="800"/>
              </a:spcBef>
              <a:buSzPct val="125000"/>
              <a:buFont typeface="Times" pitchFamily="18" charset="0"/>
              <a:buNone/>
            </a:pPr>
            <a:r>
              <a:rPr lang="en-US" altLang="ja-JP" sz="1800" b="1" u="sng" smtClean="0">
                <a:latin typeface="Trebuchet MS" pitchFamily="34" charset="0"/>
                <a:ea typeface="ＭＳ Ｐゴシック" charset="-128"/>
              </a:rPr>
              <a:t>On IMT-Advanced</a:t>
            </a:r>
          </a:p>
          <a:p>
            <a:pPr marL="342900" eaLnBrk="1" hangingPunct="1">
              <a:lnSpc>
                <a:spcPct val="80000"/>
              </a:lnSpc>
              <a:buSzPct val="125000"/>
            </a:pPr>
            <a:r>
              <a:rPr lang="en-US" altLang="ja-JP" sz="1800" b="1" smtClean="0">
                <a:latin typeface="Trebuchet MS" pitchFamily="34" charset="0"/>
                <a:ea typeface="ＭＳ Ｐゴシック" charset="-128"/>
              </a:rPr>
              <a:t>IEEE 802.16-12-0145-00-WGLS (from ITU-R WP 5D)</a:t>
            </a:r>
          </a:p>
          <a:p>
            <a:pPr marL="342900" eaLnBrk="1" hangingPunct="1">
              <a:lnSpc>
                <a:spcPct val="80000"/>
              </a:lnSpc>
              <a:buSzPct val="125000"/>
              <a:buFont typeface="Times" pitchFamily="18" charset="0"/>
              <a:buNone/>
            </a:pPr>
            <a:r>
              <a:rPr lang="en-US" altLang="ja-JP" sz="1800" i="1" smtClean="0">
                <a:latin typeface="Trebuchet MS" pitchFamily="34" charset="0"/>
                <a:ea typeface="ＭＳ Ｐゴシック" charset="-128"/>
              </a:rPr>
              <a:t>Liaison statement to External Organizations on the schedule for updating Recommendation ITU-R M.2012 (2012-01-09)</a:t>
            </a:r>
          </a:p>
          <a:p>
            <a:pPr marL="342900" lvl="1" indent="-342900" eaLnBrk="1" hangingPunct="1">
              <a:lnSpc>
                <a:spcPct val="80000"/>
              </a:lnSpc>
              <a:spcBef>
                <a:spcPts val="800"/>
              </a:spcBef>
              <a:buSzPct val="125000"/>
              <a:buFont typeface="Times" pitchFamily="18" charset="0"/>
              <a:buNone/>
            </a:pPr>
            <a:r>
              <a:rPr lang="en-US" altLang="ja-JP" sz="1800" b="1" u="sng" smtClean="0">
                <a:latin typeface="Trebuchet MS" pitchFamily="34" charset="0"/>
                <a:ea typeface="ＭＳ Ｐゴシック" charset="-128"/>
              </a:rPr>
              <a:t>On SmartGrid</a:t>
            </a:r>
          </a:p>
          <a:p>
            <a:pPr marL="342900" eaLnBrk="1" hangingPunct="1">
              <a:lnSpc>
                <a:spcPct val="80000"/>
              </a:lnSpc>
              <a:buSzPct val="125000"/>
            </a:pPr>
            <a:r>
              <a:rPr lang="en-US" altLang="ja-JP" sz="1800" b="1" smtClean="0">
                <a:latin typeface="Trebuchet MS" pitchFamily="34" charset="0"/>
                <a:ea typeface="ＭＳ Ｐゴシック" charset="-128"/>
              </a:rPr>
              <a:t>IEEE 802.16-12-0230-00-WGLS </a:t>
            </a:r>
          </a:p>
          <a:p>
            <a:pPr marL="342900" lvl="1" indent="-342900" eaLnBrk="1" hangingPunct="1">
              <a:lnSpc>
                <a:spcPct val="80000"/>
              </a:lnSpc>
              <a:spcBef>
                <a:spcPts val="800"/>
              </a:spcBef>
              <a:buSzPct val="125000"/>
              <a:buFont typeface="Times" pitchFamily="18" charset="0"/>
              <a:buNone/>
            </a:pPr>
            <a:r>
              <a:rPr lang="en-US" altLang="ja-JP" sz="1800" i="1" smtClean="0">
                <a:latin typeface="Trebuchet MS" pitchFamily="34" charset="0"/>
                <a:ea typeface="ＭＳ Ｐゴシック" charset="-128"/>
              </a:rPr>
              <a:t>QUESTION ITU-R 236/1 - Impact on radiocommunication systems from wireless and wired data transmission technologies used for the support of power grid management systems (2012-03-12)</a:t>
            </a:r>
          </a:p>
          <a:p>
            <a:pPr marL="342900" lvl="1" indent="-342900" eaLnBrk="1" hangingPunct="1">
              <a:lnSpc>
                <a:spcPct val="80000"/>
              </a:lnSpc>
              <a:spcBef>
                <a:spcPts val="800"/>
              </a:spcBef>
              <a:buSzPct val="125000"/>
              <a:buFont typeface="Times" pitchFamily="18" charset="0"/>
              <a:buNone/>
            </a:pPr>
            <a:endParaRPr lang="en-US" altLang="ja-JP" sz="1800" i="1" smtClean="0">
              <a:latin typeface="Trebuchet MS" pitchFamily="34" charset="0"/>
              <a:ea typeface="ＭＳ Ｐゴシック" charset="-128"/>
            </a:endParaRPr>
          </a:p>
          <a:p>
            <a:pPr marL="342900" lvl="1" indent="-342900" eaLnBrk="1" hangingPunct="1">
              <a:lnSpc>
                <a:spcPct val="80000"/>
              </a:lnSpc>
              <a:spcBef>
                <a:spcPts val="800"/>
              </a:spcBef>
              <a:buSzPct val="125000"/>
              <a:buFont typeface="Times" pitchFamily="18" charset="0"/>
              <a:buNone/>
            </a:pPr>
            <a:r>
              <a:rPr lang="en-US" altLang="ja-JP" b="1" u="sng" smtClean="0">
                <a:latin typeface="Trebuchet MS" pitchFamily="34" charset="0"/>
                <a:ea typeface="ＭＳ Ｐゴシック" charset="-128"/>
              </a:rPr>
              <a:t>Contributions</a:t>
            </a:r>
          </a:p>
          <a:p>
            <a:pPr marL="342900" lvl="1" indent="-342900" eaLnBrk="1" hangingPunct="1">
              <a:lnSpc>
                <a:spcPct val="80000"/>
              </a:lnSpc>
              <a:spcBef>
                <a:spcPct val="0"/>
              </a:spcBef>
              <a:buFont typeface="Times" pitchFamily="18" charset="0"/>
              <a:buNone/>
            </a:pPr>
            <a:endParaRPr lang="en-US" altLang="ja-JP" sz="900" i="1" smtClean="0">
              <a:solidFill>
                <a:srgbClr val="FF3300"/>
              </a:solidFill>
              <a:latin typeface="Trebuchet MS" pitchFamily="34" charset="0"/>
              <a:ea typeface="ＭＳ Ｐゴシック" charset="-128"/>
            </a:endParaRPr>
          </a:p>
          <a:p>
            <a:pPr marL="342900" lvl="1" indent="-342900" eaLnBrk="1" hangingPunct="1">
              <a:lnSpc>
                <a:spcPct val="80000"/>
              </a:lnSpc>
              <a:spcBef>
                <a:spcPts val="800"/>
              </a:spcBef>
              <a:buSzPct val="125000"/>
              <a:buFont typeface="Times" pitchFamily="18" charset="0"/>
              <a:buNone/>
            </a:pPr>
            <a:r>
              <a:rPr lang="en-US" altLang="ja-JP" sz="1800" b="1" u="sng" smtClean="0">
                <a:latin typeface="Trebuchet MS" pitchFamily="34" charset="0"/>
                <a:ea typeface="ＭＳ Ｐゴシック" charset="-128"/>
              </a:rPr>
              <a:t>On CRS</a:t>
            </a:r>
          </a:p>
          <a:p>
            <a:pPr marL="342900" eaLnBrk="1" hangingPunct="1">
              <a:lnSpc>
                <a:spcPct val="80000"/>
              </a:lnSpc>
              <a:buSzPct val="125000"/>
            </a:pPr>
            <a:r>
              <a:rPr lang="en-US" altLang="ja-JP" sz="1800" b="1" smtClean="0">
                <a:latin typeface="Trebuchet MS" pitchFamily="34" charset="0"/>
                <a:ea typeface="ＭＳ Ｐゴシック" charset="-128"/>
              </a:rPr>
              <a:t>IEEE 802.16-12-0211-00-Wcon (From KDDI R&amp;D)</a:t>
            </a:r>
          </a:p>
          <a:p>
            <a:pPr marL="342900" lvl="1" indent="-342900" eaLnBrk="1" hangingPunct="1">
              <a:lnSpc>
                <a:spcPct val="80000"/>
              </a:lnSpc>
              <a:spcBef>
                <a:spcPct val="0"/>
              </a:spcBef>
              <a:buFont typeface="Times" pitchFamily="18" charset="0"/>
              <a:buNone/>
            </a:pPr>
            <a:r>
              <a:rPr lang="en-US" altLang="ja-JP" sz="1800" i="1" smtClean="0">
                <a:latin typeface="Trebuchet MS" pitchFamily="34" charset="0"/>
                <a:ea typeface="ＭＳ Ｐゴシック" charset="-128"/>
              </a:rPr>
              <a:t>Proposed draft liaison statement to ITU-R WP 5A on Cognitive Radio Systems on land mobile service (2012-03-09)</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Proposed Objectives for Session #78</a:t>
            </a:r>
          </a:p>
        </p:txBody>
      </p:sp>
      <p:sp>
        <p:nvSpPr>
          <p:cNvPr id="32770"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Font typeface="Times" pitchFamily="18" charset="0"/>
              <a:buNone/>
            </a:pPr>
            <a:r>
              <a:rPr lang="en-US" altLang="ja-JP" sz="2200" b="1" u="sng" smtClean="0">
                <a:latin typeface="Trebuchet MS" pitchFamily="34" charset="0"/>
                <a:ea typeface="ＭＳ Ｐゴシック" charset="-128"/>
              </a:rPr>
              <a:t>Per Workplan</a:t>
            </a:r>
          </a:p>
          <a:p>
            <a:pPr marL="342900" eaLnBrk="1" hangingPunct="1">
              <a:buSzPct val="125000"/>
            </a:pPr>
            <a:r>
              <a:rPr lang="en-US" altLang="ja-JP" sz="1600" b="1" smtClean="0">
                <a:latin typeface="Trebuchet MS" pitchFamily="34" charset="0"/>
                <a:ea typeface="ＭＳ Ｐゴシック" charset="-128"/>
              </a:rPr>
              <a:t>Finalize M.1457-11 Meeting X+2 contribution</a:t>
            </a:r>
          </a:p>
          <a:p>
            <a:pPr marL="342900" eaLnBrk="1" hangingPunct="1">
              <a:buSzPct val="125000"/>
            </a:pPr>
            <a:r>
              <a:rPr lang="en-US" altLang="ja-JP" sz="1600" b="1" smtClean="0">
                <a:latin typeface="Trebuchet MS" pitchFamily="34" charset="0"/>
                <a:ea typeface="ＭＳ Ｐゴシック" charset="-128"/>
              </a:rPr>
              <a:t>Develop and finalize M.2012-1 Meeting Y contribution</a:t>
            </a:r>
          </a:p>
          <a:p>
            <a:pPr marL="342900" eaLnBrk="1" hangingPunct="1">
              <a:buSzPct val="125000"/>
            </a:pPr>
            <a:r>
              <a:rPr lang="en-US" altLang="ja-JP" sz="1600" b="1" smtClean="0">
                <a:latin typeface="Trebuchet MS" pitchFamily="34" charset="0"/>
                <a:ea typeface="ＭＳ Ｐゴシック" charset="-128"/>
              </a:rPr>
              <a:t>Develop and [preliminarily] finalize contribution to WP 5A related to CRS</a:t>
            </a:r>
          </a:p>
          <a:p>
            <a:pPr marL="342900" eaLnBrk="1" hangingPunct="1">
              <a:buSzPct val="125000"/>
              <a:buFont typeface="Times" pitchFamily="18" charset="0"/>
              <a:buNone/>
            </a:pPr>
            <a:endParaRPr lang="en-US" altLang="ja-JP" sz="2400" i="1" smtClean="0">
              <a:latin typeface="Trebuchet MS" pitchFamily="34" charset="0"/>
              <a:ea typeface="ＭＳ Ｐゴシック" charset="-128"/>
            </a:endParaRPr>
          </a:p>
          <a:p>
            <a:pPr marL="342900" lvl="1" indent="-342900" eaLnBrk="1" hangingPunct="1">
              <a:buSzPct val="125000"/>
              <a:buFont typeface="Times" pitchFamily="18" charset="0"/>
              <a:buNone/>
            </a:pPr>
            <a:r>
              <a:rPr lang="en-US" altLang="ja-JP" sz="2200" b="1" u="sng" smtClean="0">
                <a:latin typeface="Trebuchet MS" pitchFamily="34" charset="0"/>
                <a:ea typeface="ＭＳ Ｐゴシック" charset="-128"/>
              </a:rPr>
              <a:t>Beyond Workplan:</a:t>
            </a:r>
          </a:p>
          <a:p>
            <a:pPr marL="342900" eaLnBrk="1" hangingPunct="1">
              <a:buSzPct val="125000"/>
            </a:pPr>
            <a:r>
              <a:rPr lang="en-US" altLang="ja-JP" sz="1600" b="1" smtClean="0">
                <a:latin typeface="Trebuchet MS" pitchFamily="34" charset="0"/>
                <a:ea typeface="ＭＳ Ｐゴシック" charset="-128"/>
              </a:rPr>
              <a:t>Review inputs/liaisons, and prepare responses and any other output documents to external organizations as necessary</a:t>
            </a:r>
          </a:p>
          <a:p>
            <a:pPr marL="342900" eaLnBrk="1" hangingPunct="1">
              <a:buSzPct val="125000"/>
            </a:pPr>
            <a:r>
              <a:rPr lang="en-US" altLang="ja-JP" sz="1600" b="1" smtClean="0">
                <a:latin typeface="Trebuchet MS" pitchFamily="34" charset="0"/>
                <a:ea typeface="ＭＳ Ｐゴシック" charset="-128"/>
              </a:rPr>
              <a:t>Update ITU-R LG workplan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and follow workplan of L802.16-11/0026r3</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smtClean="0">
                <a:latin typeface="Trebuchet MS" pitchFamily="34" charset="0"/>
                <a:ea typeface="ＭＳ Ｐゴシック" charset="-128"/>
              </a:rPr>
              <a:t>3-1)	Finalize M.1457-11 Meeting X+2 contribution</a:t>
            </a:r>
          </a:p>
          <a:p>
            <a:pPr marL="496888" lvl="1" indent="0" eaLnBrk="1" hangingPunct="1">
              <a:buSzPct val="99000"/>
              <a:buFont typeface="Times" pitchFamily="18" charset="0"/>
              <a:buNone/>
            </a:pPr>
            <a:r>
              <a:rPr lang="en-US" altLang="ja-JP" sz="1400" smtClean="0">
                <a:latin typeface="Trebuchet MS" pitchFamily="34" charset="0"/>
                <a:ea typeface="ＭＳ Ｐゴシック" charset="-128"/>
              </a:rPr>
              <a:t>3-2)  Develop and finalize M.2012-1 Meeting Y contribution</a:t>
            </a:r>
          </a:p>
          <a:p>
            <a:pPr marL="496888" lvl="1" indent="0" eaLnBrk="1" hangingPunct="1">
              <a:buSzPct val="99000"/>
              <a:buFont typeface="Times" pitchFamily="18" charset="0"/>
              <a:buNone/>
            </a:pPr>
            <a:r>
              <a:rPr lang="en-US" altLang="ja-JP" sz="1400" smtClean="0">
                <a:latin typeface="Trebuchet MS" pitchFamily="34" charset="0"/>
                <a:ea typeface="ＭＳ Ｐゴシック" charset="-128"/>
              </a:rPr>
              <a:t>3-3)	Develop and [preliminarily] finalize contribution to WP 5A related to CRS</a:t>
            </a:r>
            <a:endParaRPr lang="en-US" altLang="ja-JP" sz="1800" i="1"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Update workplan</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a:latin typeface="Trebuchet MS" pitchFamily="34" charset="0"/>
                <a:ea typeface="ＭＳ Ｐゴシック" pitchFamily="50" charset="-128"/>
              </a:rPr>
              <a:t>Proposed Agenda 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1"/>
          <p:cNvSpPr>
            <a:spLocks noGrp="1" noChangeArrowheads="1"/>
          </p:cNvSpPr>
          <p:nvPr>
            <p:ph type="title"/>
          </p:nvPr>
        </p:nvSpPr>
        <p:spPr bwMode="auto">
          <a:xfrm>
            <a:off x="457200" y="46038"/>
            <a:ext cx="8229600" cy="868362"/>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Proposed Schedule for the Week</a:t>
            </a:r>
            <a:br>
              <a:rPr lang="en-US" altLang="ja-JP" b="1" smtClean="0">
                <a:latin typeface="Trebuchet MS" pitchFamily="34" charset="0"/>
                <a:ea typeface="ＭＳ Ｐゴシック" charset="-128"/>
              </a:rPr>
            </a:br>
            <a:r>
              <a:rPr lang="en-US" altLang="ja-JP" sz="2400" b="1" smtClean="0">
                <a:latin typeface="Trebuchet MS" pitchFamily="34" charset="0"/>
                <a:ea typeface="ＭＳ Ｐゴシック" charset="-128"/>
              </a:rPr>
              <a:t>(Room: Palace Suite#4298 – Palace Bldg. Level)</a:t>
            </a:r>
            <a:endParaRPr lang="en-US" altLang="ja-JP" b="1" smtClean="0">
              <a:latin typeface="Trebuchet MS" pitchFamily="34" charset="0"/>
              <a:ea typeface="ＭＳ Ｐゴシック" charset="-128"/>
            </a:endParaRPr>
          </a:p>
        </p:txBody>
      </p:sp>
      <p:graphicFrame>
        <p:nvGraphicFramePr>
          <p:cNvPr id="34865" name="Group 49"/>
          <p:cNvGraphicFramePr>
            <a:graphicFrameLocks noGrp="1"/>
          </p:cNvGraphicFramePr>
          <p:nvPr/>
        </p:nvGraphicFramePr>
        <p:xfrm>
          <a:off x="0" y="1066800"/>
          <a:ext cx="9144000" cy="6572250"/>
        </p:xfrm>
        <a:graphic>
          <a:graphicData uri="http://schemas.openxmlformats.org/drawingml/2006/table">
            <a:tbl>
              <a:tblPr/>
              <a:tblGrid>
                <a:gridCol w="762000"/>
                <a:gridCol w="1947863"/>
                <a:gridCol w="2014537"/>
                <a:gridCol w="2217738"/>
                <a:gridCol w="22018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08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AM-1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08:00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10:00</a:t>
                      </a: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FF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393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AM-2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10:30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12:30</a:t>
                      </a: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WI3-1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WI3-2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WI3-3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4) Review inputs/liaisons, and prepare responses and any other output documents to external organizations as necessary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208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PM-1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13:30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15:30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5) Update workplan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6)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7) Other business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B2B2B2"/>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60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PM-2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16:00 </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 </a:t>
                      </a:r>
                      <a:r>
                        <a:rPr kumimoji="0" lang="en-US" altLang="ja-JP" sz="1400" b="0" i="0" u="none" strike="noStrike" cap="none" normalizeH="0" baseline="0" smtClean="0">
                          <a:ln>
                            <a:noFill/>
                          </a:ln>
                          <a:solidFill>
                            <a:schemeClr val="tx1"/>
                          </a:solidFill>
                          <a:effectLst/>
                          <a:latin typeface="Trebuchet MS" pitchFamily="34" charset="0"/>
                          <a:ea typeface="ＭＳ Ｐゴシック" charset="-128"/>
                          <a:sym typeface="Times" pitchFamily="18" charset="0"/>
                        </a:rPr>
                        <a:t>Introduction, approval of the agenda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2) </a:t>
                      </a:r>
                      <a:r>
                        <a:rPr kumimoji="0" lang="en-US" altLang="ja-JP" sz="1400" b="0" i="0" u="none" strike="noStrike" cap="none" normalizeH="0" baseline="0" smtClean="0">
                          <a:ln>
                            <a:noFill/>
                          </a:ln>
                          <a:solidFill>
                            <a:schemeClr val="tx1"/>
                          </a:solidFill>
                          <a:effectLst/>
                          <a:latin typeface="Trebuchet MS" pitchFamily="34" charset="0"/>
                          <a:ea typeface="ＭＳ Ｐゴシック" charset="-128"/>
                          <a:sym typeface="Times" pitchFamily="18" charset="0"/>
                        </a:rPr>
                        <a:t>Review and follow workplan of L802.16-11/0026r3</a:t>
                      </a: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chemeClr val="tx1"/>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35140</TotalTime>
  <Pages>0</Pages>
  <Words>647</Words>
  <Characters>0</Characters>
  <Application>Microsoft Office PowerPoint</Application>
  <PresentationFormat>画面に合わせる (4:3)</PresentationFormat>
  <Lines>0</Lines>
  <Paragraphs>113</Paragraphs>
  <Slides>7</Slides>
  <Notes>1</Notes>
  <HiddenSlides>0</HiddenSlides>
  <MMClips>0</MMClips>
  <ScaleCrop>false</ScaleCrop>
  <HeadingPairs>
    <vt:vector size="6" baseType="variant">
      <vt:variant>
        <vt:lpstr>使用されているフォント</vt:lpstr>
      </vt:variant>
      <vt:variant>
        <vt:i4>6</vt:i4>
      </vt:variant>
      <vt:variant>
        <vt:lpstr>デザイン テンプレート</vt:lpstr>
      </vt:variant>
      <vt:variant>
        <vt:i4>2</vt:i4>
      </vt:variant>
      <vt:variant>
        <vt:lpstr>スライド タイトル</vt:lpstr>
      </vt:variant>
      <vt:variant>
        <vt:i4>7</vt:i4>
      </vt:variant>
    </vt:vector>
  </HeadingPairs>
  <TitlesOfParts>
    <vt:vector size="15" baseType="lpstr">
      <vt:lpstr>Times New Roman</vt:lpstr>
      <vt:lpstr>ＭＳ Ｐゴシック</vt:lpstr>
      <vt:lpstr>Arial</vt:lpstr>
      <vt:lpstr>Times</vt:lpstr>
      <vt:lpstr>Calibri</vt:lpstr>
      <vt:lpstr>Trebuchet MS</vt:lpstr>
      <vt:lpstr>Template - No Graphics</vt:lpstr>
      <vt:lpstr>Template</vt:lpstr>
      <vt:lpstr>スライド 1</vt:lpstr>
      <vt:lpstr>ITU-R Liaison Group Report -  Session #78 Opening Plenary</vt:lpstr>
      <vt:lpstr>Relevant Documents from Previous Sessions</vt:lpstr>
      <vt:lpstr>Input Documents for Session #78</vt:lpstr>
      <vt:lpstr>Proposed Objectives for Session #78</vt:lpstr>
      <vt:lpstr>スライド 6</vt:lpstr>
      <vt:lpstr>Proposed Schedule for the Week (Room: Palace Suite#4298 – Palace Bldg. Level)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　</cp:lastModifiedBy>
  <cp:revision>549</cp:revision>
  <dcterms:modified xsi:type="dcterms:W3CDTF">2012-03-13T01:16:32Z</dcterms:modified>
</cp:coreProperties>
</file>