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62" r:id="rId3"/>
    <p:sldId id="263" r:id="rId4"/>
    <p:sldId id="265" r:id="rId5"/>
    <p:sldId id="268" r:id="rId6"/>
    <p:sldId id="271" r:id="rId7"/>
    <p:sldId id="272" r:id="rId8"/>
    <p:sldId id="269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3/14/2012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802.16-12-0220-01-Gdoc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202-02-Gdoc-commentary-database-for-lb38-802-16-1a.cmt" TargetMode="External"/><Relationship Id="rId2" Type="http://schemas.openxmlformats.org/officeDocument/2006/relationships/hyperlink" Target="https://mentor.ieee.org/802.16/dcn/12/16-12-0201-02-Gdoc-commentary-database-for-lb37-802-16n.cm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202-03-Gdoc-commentary-database-for-lb38-802-16-1a.cmt" TargetMode="External"/><Relationship Id="rId2" Type="http://schemas.openxmlformats.org/officeDocument/2006/relationships/hyperlink" Target="https://mentor.ieee.org/802.16/dcn/12/16-12-0201-03-Gdoc-commentary-database-for-lb37-802-16n.cm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201-03-Gdoc-commentary-database-for-lb37-802-16n.cmt" TargetMode="External"/><Relationship Id="rId2" Type="http://schemas.openxmlformats.org/officeDocument/2006/relationships/hyperlink" Target="https://mentor.ieee.org/802.16/dcn/12/16-12-0220-00-Gdoc_GRIDMAN_Closing_report_s78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202-03-Gdoc-commentary-database-for-lb38-802-16-1a.cm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#78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802.16-12—0220-00-Gdoc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2012-03-15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#78 (Waikoloa, HI) 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GRIDMAN </a:t>
            </a:r>
            <a:r>
              <a:rPr lang="en-US" sz="4000" dirty="0" smtClean="0">
                <a:ea typeface="ＭＳ Ｐゴシック" pitchFamily="34" charset="-128"/>
              </a:rPr>
              <a:t>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#78, Waikoloa, Hawaii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14 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</a:t>
            </a:r>
            <a:r>
              <a:rPr lang="en-US" dirty="0" smtClean="0"/>
              <a:t>78</a:t>
            </a:r>
            <a:endParaRPr lang="en-US" dirty="0" smtClean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802.16n/D1 comments in commentary database </a:t>
            </a:r>
            <a:r>
              <a:rPr lang="en-US" b="1" dirty="0" smtClean="0">
                <a:hlinkClick r:id="rId2"/>
              </a:rPr>
              <a:t>16-12-0201-02-Gdoc-commentary-database-for-lb37-802-16n</a:t>
            </a:r>
            <a:r>
              <a:rPr lang="en-US" b="1" dirty="0" smtClean="0"/>
              <a:t> (</a:t>
            </a:r>
            <a:r>
              <a:rPr lang="en-US" dirty="0" smtClean="0"/>
              <a:t>802.16rev3 baseline)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20 comments (17 technical)</a:t>
            </a:r>
          </a:p>
          <a:p>
            <a:pPr lvl="1"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802.16.1a/D1 comments in commentary database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16-12-0202-02-Gdoc-commentary-database-for-lb38-802-16-1a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dirty="0" smtClean="0"/>
              <a:t>(</a:t>
            </a:r>
            <a:r>
              <a:rPr lang="en-US" dirty="0" smtClean="0"/>
              <a:t>802.16.1 baseline)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38 comments (29 technical)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802.16n/D1 was completed. Resolutions in commentary database </a:t>
            </a:r>
            <a:r>
              <a:rPr lang="en-US" b="1" dirty="0" smtClean="0">
                <a:hlinkClick r:id="rId2"/>
              </a:rPr>
              <a:t>IEEE 802.16-12-0201-03-Gdoc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20 comments: 17 accepted, 1 superseded, 2 withdrawn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Completed comment resolution on 802.16.1a/D1 was completed. Resolutions in commentary database: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IEEE 802.</a:t>
            </a:r>
            <a:r>
              <a:rPr lang="en-US" b="1" dirty="0" smtClean="0">
                <a:hlinkClick r:id="rId3"/>
              </a:rPr>
              <a:t>16-12-0202-03-Gdoc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38 comments: 34 accepted, 4 withdrawn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</a:t>
            </a:r>
            <a:r>
              <a:rPr lang="en-US" dirty="0" smtClean="0"/>
              <a:t>78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>
                <a:hlinkClick r:id="rId2"/>
              </a:rPr>
              <a:t>IEEE 802.16-12-0220-00-Gdoc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802.16n/D1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802.16-12-0201-03-Gdoc</a:t>
            </a:r>
            <a:r>
              <a:rPr lang="en-US" b="1" dirty="0" smtClean="0"/>
              <a:t> 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 baseline 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802.</a:t>
            </a:r>
            <a:r>
              <a:rPr lang="en-US" b="1" dirty="0" smtClean="0">
                <a:hlinkClick r:id="rId4"/>
              </a:rPr>
              <a:t>16-12-0202-03-Gdoc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#78 – </a:t>
            </a:r>
            <a:r>
              <a:rPr lang="en-US" b="1" dirty="0" smtClean="0"/>
              <a:t>IEEE 802.16-12-0252-00-Gdoc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AWDs (Available March 30)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/>
              <a:t> P802.16n/D2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/>
              <a:t> P802.16.1a/D2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Motion: "To authorize the editor to generate Draft P802.16n/D2 based on Draft P802.16n/D1 and the comment resolutions in “IEEE 802.16-12-0201-03-Gdoc" and to conduct </a:t>
            </a:r>
            <a:r>
              <a:rPr lang="en-US" dirty="0" smtClean="0"/>
              <a:t>30 day Letter </a:t>
            </a:r>
            <a:r>
              <a:rPr lang="en-US" dirty="0" smtClean="0"/>
              <a:t>Ballot </a:t>
            </a:r>
            <a:r>
              <a:rPr lang="en-US" dirty="0" smtClean="0"/>
              <a:t>Recirculation </a:t>
            </a:r>
            <a:r>
              <a:rPr lang="en-US" dirty="0" smtClean="0"/>
              <a:t>#37a </a:t>
            </a:r>
            <a:r>
              <a:rPr lang="en-US" dirty="0" smtClean="0"/>
              <a:t>on </a:t>
            </a:r>
            <a:r>
              <a:rPr lang="en-US" dirty="0" smtClean="0"/>
              <a:t>the entirety of Draft P802.16n/D2”</a:t>
            </a:r>
          </a:p>
          <a:p>
            <a:pPr lvl="1"/>
            <a:r>
              <a:rPr lang="en-US" dirty="0" smtClean="0"/>
              <a:t>Move</a:t>
            </a:r>
            <a:r>
              <a:rPr lang="en-US" dirty="0" smtClean="0"/>
              <a:t>:		Tim Godfrey</a:t>
            </a:r>
            <a:endParaRPr lang="en-US" dirty="0" smtClean="0"/>
          </a:p>
          <a:p>
            <a:pPr lvl="1"/>
            <a:r>
              <a:rPr lang="en-US" dirty="0" smtClean="0"/>
              <a:t>Second</a:t>
            </a:r>
            <a:r>
              <a:rPr lang="en-US" dirty="0" smtClean="0"/>
              <a:t>:	Dan Gal</a:t>
            </a:r>
            <a:endParaRPr lang="en-US" dirty="0" smtClean="0"/>
          </a:p>
          <a:p>
            <a:pPr lvl="1"/>
            <a:r>
              <a:rPr lang="en-US" dirty="0" smtClean="0"/>
              <a:t>Vote</a:t>
            </a:r>
            <a:r>
              <a:rPr lang="en-US" dirty="0" smtClean="0"/>
              <a:t>:		20/0/0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Motion: "To authorize the editor to generate Draft P802.16.1a/D2 based on Draft P802.16.1a/D1 and the comment resolutions in "IEEE 802.16-12-0202-03-Gdoc " and to conduct </a:t>
            </a:r>
            <a:r>
              <a:rPr lang="en-US" dirty="0" smtClean="0"/>
              <a:t>30 day Letter </a:t>
            </a:r>
            <a:r>
              <a:rPr lang="en-US" dirty="0" smtClean="0"/>
              <a:t>Ballot </a:t>
            </a:r>
            <a:r>
              <a:rPr lang="en-US" dirty="0" smtClean="0"/>
              <a:t>Recirculation #38a on </a:t>
            </a:r>
            <a:r>
              <a:rPr lang="en-US" dirty="0" smtClean="0"/>
              <a:t>the entirety of Draft P802.16.1a/D2.”</a:t>
            </a:r>
          </a:p>
          <a:p>
            <a:pPr lvl="1"/>
            <a:r>
              <a:rPr lang="en-US" dirty="0" smtClean="0"/>
              <a:t>Move</a:t>
            </a:r>
            <a:r>
              <a:rPr lang="en-US" dirty="0" smtClean="0"/>
              <a:t>:		Tim Godfrey</a:t>
            </a:r>
            <a:endParaRPr lang="en-US" dirty="0" smtClean="0"/>
          </a:p>
          <a:p>
            <a:pPr lvl="1"/>
            <a:r>
              <a:rPr lang="en-US" dirty="0" smtClean="0"/>
              <a:t>Second</a:t>
            </a:r>
            <a:r>
              <a:rPr lang="en-US" dirty="0" smtClean="0"/>
              <a:t>:	</a:t>
            </a:r>
            <a:r>
              <a:rPr lang="en-US" dirty="0" err="1" smtClean="0"/>
              <a:t>Eunkyung</a:t>
            </a:r>
            <a:r>
              <a:rPr lang="en-US" dirty="0" smtClean="0"/>
              <a:t> Kim</a:t>
            </a:r>
            <a:endParaRPr lang="en-US" dirty="0" smtClean="0"/>
          </a:p>
          <a:p>
            <a:pPr lvl="1"/>
            <a:r>
              <a:rPr lang="en-US" dirty="0" smtClean="0"/>
              <a:t>Vote</a:t>
            </a:r>
            <a:r>
              <a:rPr lang="en-US" dirty="0" smtClean="0"/>
              <a:t>:		20/0/0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Timetable before Session #79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89038"/>
            <a:ext cx="8534400" cy="444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March 30 – Updated Drafts available</a:t>
            </a:r>
          </a:p>
          <a:p>
            <a:endParaRPr lang="en-US" dirty="0" smtClean="0"/>
          </a:p>
          <a:p>
            <a:r>
              <a:rPr lang="en-US" dirty="0" smtClean="0"/>
              <a:t>Apr 6 – 30 day recirculation letter ballot opens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May 8 – Close of LB, Comments due AOE, call for reply comments.</a:t>
            </a:r>
          </a:p>
          <a:p>
            <a:endParaRPr lang="en-US" dirty="0" smtClean="0"/>
          </a:p>
          <a:p>
            <a:r>
              <a:rPr lang="en-US" dirty="0" smtClean="0"/>
              <a:t>May 14 -  Reply comments due start of Session #79</a:t>
            </a:r>
          </a:p>
          <a:p>
            <a:pPr lvl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4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Contributions for AWD		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WG LB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400" dirty="0" smtClean="0"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WG LB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400" dirty="0" smtClean="0"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Sponsor    		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Forward to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RevCom</a:t>
            </a:r>
            <a:r>
              <a:rPr lang="en-US" sz="2400" dirty="0" smtClean="0">
                <a:ea typeface="ＭＳ Ｐゴシック"/>
                <a:cs typeface="ＭＳ Ｐゴシック"/>
              </a:rPr>
              <a:t>			Nov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SA Approval				Mar 2013</a:t>
            </a:r>
          </a:p>
          <a:p>
            <a:pPr>
              <a:buFont typeface="Arial" pitchFamily="34" charset="0"/>
              <a:buChar char="•"/>
              <a:defRPr/>
            </a:pPr>
            <a:endParaRPr lang="en-US" sz="2400" dirty="0" smtClean="0">
              <a:ea typeface="ＭＳ Ｐゴシック"/>
              <a:cs typeface="ＭＳ Ｐゴシック"/>
            </a:endParaRPr>
          </a:p>
        </p:txBody>
      </p:sp>
      <p:sp>
        <p:nvSpPr>
          <p:cNvPr id="12292" name="Left Arrow 4"/>
          <p:cNvSpPr>
            <a:spLocks noChangeArrowheads="1"/>
          </p:cNvSpPr>
          <p:nvPr/>
        </p:nvSpPr>
        <p:spPr bwMode="auto">
          <a:xfrm>
            <a:off x="7467600" y="39624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1580</TotalTime>
  <Words>331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Slide 1</vt:lpstr>
      <vt:lpstr>GRIDMAN Closing Report  Session #78, Waikoloa, Hawaii</vt:lpstr>
      <vt:lpstr>Goals for Session #78</vt:lpstr>
      <vt:lpstr>Accomplishments this week</vt:lpstr>
      <vt:lpstr>Session #78 Output Documents</vt:lpstr>
      <vt:lpstr>WG Motion 1</vt:lpstr>
      <vt:lpstr>WG Motion 2</vt:lpstr>
      <vt:lpstr>Timetable before Session #79</vt:lpstr>
      <vt:lpstr>GRIDMAN Timetable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168</cp:revision>
  <cp:lastPrinted>1998-02-10T13:28:06Z</cp:lastPrinted>
  <dcterms:created xsi:type="dcterms:W3CDTF">2011-12-30T17:06:23Z</dcterms:created>
  <dcterms:modified xsi:type="dcterms:W3CDTF">2012-03-16T03:25:11Z</dcterms:modified>
</cp:coreProperties>
</file>