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1" r:id="rId2"/>
    <p:sldId id="262" r:id="rId3"/>
    <p:sldId id="263" r:id="rId4"/>
    <p:sldId id="265" r:id="rId5"/>
    <p:sldId id="268" r:id="rId6"/>
    <p:sldId id="271" r:id="rId7"/>
    <p:sldId id="272" r:id="rId8"/>
    <p:sldId id="269" r:id="rId9"/>
    <p:sldId id="27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53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533400" y="6519446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1/19/2012</a:t>
            </a:r>
            <a:endParaRPr lang="en-US" sz="160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429000" y="6477000"/>
            <a:ext cx="3108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ea typeface="ＭＳ Ｐゴシック" pitchFamily="34" charset="-128"/>
              </a:rPr>
              <a:t>IEEE 802.16-12-0133-00-Gdoc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8610600" y="640080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8539803-700D-4076-8C04-2C588C844B6F}" type="slidenum">
              <a:rPr lang="en-US" sz="20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20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#6.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102-00-Gdoc-commentary-database-on-802-16n-awd-802-16n-11-0032.cmt" TargetMode="External"/><Relationship Id="rId2" Type="http://schemas.openxmlformats.org/officeDocument/2006/relationships/hyperlink" Target="https://mentor.ieee.org/802.16/dcn/12/16-12-0104-00-Gdoc-commentary-database-on-gridman-srd.cm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6/dcn/12/16-12-0103-00-Gdoc-commentary-database-on-802-16-1a-awd-802-16n-11-0033.cm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102-02-Gdoc-commentary-database-on-802-16n-awd-802-16n-11-0032.cmt" TargetMode="External"/><Relationship Id="rId2" Type="http://schemas.openxmlformats.org/officeDocument/2006/relationships/hyperlink" Target="https://mentor.ieee.org/802.16/dcn/12/16-12-0104-01-Gdoc-commentary-database-on-gridman-srd.cm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6/dcn/12/16-12-0103-02-Gdoc-commentary-database-on-802-16-1a-awd-802-16n-11-0033.cm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102-02-Gdoc-commentary-database-on-802-16n-awd-802-16n-11-0032.cmt" TargetMode="External"/><Relationship Id="rId2" Type="http://schemas.openxmlformats.org/officeDocument/2006/relationships/hyperlink" Target="https://mentor.ieee.org/802.16/dcn/12/16-12-0133-00-Gdoc_GRIDMAN_Closing_report_s77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6/dcn/12/16-12-0132-00-Gdoc-gridman-system-requirements-document-srd.doc" TargetMode="External"/><Relationship Id="rId5" Type="http://schemas.openxmlformats.org/officeDocument/2006/relationships/hyperlink" Target="https://mentor.ieee.org/802.16/dcn/12/16-12-0104-01-Gdoc-commentary-database-on-gridman-srd.cmt" TargetMode="External"/><Relationship Id="rId4" Type="http://schemas.openxmlformats.org/officeDocument/2006/relationships/hyperlink" Target="https://mentor.ieee.org/802.16/dcn/12/16-12-0103-02-Gdoc-commentary-database-on-802-16-1a-awd-802-16n-11-0033.cmt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924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GRIDMAN Task Group Closing Report - Session #77</a:t>
            </a:r>
            <a:endParaRPr lang="en-US" sz="1400" dirty="0" smtClean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802.16-12—0133-00-Gdoc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2012-01-19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	</a:t>
            </a:r>
            <a:r>
              <a:rPr lang="en-US" dirty="0">
                <a:latin typeface="Times" pitchFamily="1" charset="0"/>
              </a:rPr>
              <a:t>		Voice:	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	</a:t>
            </a:r>
            <a:r>
              <a:rPr lang="en-US" dirty="0">
                <a:latin typeface="Times" pitchFamily="1" charset="0"/>
              </a:rPr>
              <a:t>		E-mail:	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			</a:t>
            </a: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Session #77 (Jacksonville, FL) Closing Report for GRIDMAN Task Group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48200" y="15240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ea typeface="ＭＳ Ｐゴシック" pitchFamily="34" charset="-128"/>
              </a:rPr>
              <a:t>802.16n GRIDMAN Closing Report</a:t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sz="4000" dirty="0" smtClean="0">
                <a:ea typeface="ＭＳ Ｐゴシック" pitchFamily="34" charset="-128"/>
              </a:rPr>
              <a:t/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sz="4000" dirty="0" smtClean="0">
                <a:ea typeface="ＭＳ Ｐゴシック" pitchFamily="34" charset="-128"/>
              </a:rPr>
              <a:t>Session #77, Jacksonville, Florida</a:t>
            </a: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ea typeface="ＭＳ Ｐゴシック" pitchFamily="34" charset="-128"/>
              </a:rPr>
              <a:t>19 January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#77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59362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SRD comments in commentary database </a:t>
            </a:r>
            <a:r>
              <a:rPr lang="en-US" b="1" dirty="0" smtClean="0">
                <a:ea typeface="ＭＳ Ｐゴシック" pitchFamily="34" charset="-128"/>
                <a:hlinkClick r:id="rId2"/>
              </a:rPr>
              <a:t>IEEE 802.</a:t>
            </a:r>
            <a:r>
              <a:rPr lang="en-US" b="1" dirty="0" smtClean="0">
                <a:hlinkClick r:id="rId2"/>
              </a:rPr>
              <a:t>16-12-0104-00-Gdoc</a:t>
            </a:r>
            <a:endParaRPr lang="en-US" b="1" dirty="0" smtClean="0"/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2 technical comments</a:t>
            </a:r>
          </a:p>
          <a:p>
            <a:pPr eaLnBrk="1" hangingPunct="1"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AWD comments in commentary database </a:t>
            </a:r>
          </a:p>
          <a:p>
            <a:pPr eaLnBrk="1" hangingPunct="1">
              <a:defRPr/>
            </a:pPr>
            <a:r>
              <a:rPr lang="en-US" b="1" dirty="0" smtClean="0">
                <a:hlinkClick r:id="rId3"/>
              </a:rPr>
              <a:t>IEEE 802.16-12-0102-00-Gdoc</a:t>
            </a:r>
            <a:r>
              <a:rPr lang="en-US" b="1" dirty="0" smtClean="0"/>
              <a:t> </a:t>
            </a:r>
            <a:r>
              <a:rPr lang="en-US" dirty="0" smtClean="0"/>
              <a:t>on AWD for 802.16rev3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15 comments</a:t>
            </a:r>
          </a:p>
          <a:p>
            <a:pPr lvl="2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15 technical</a:t>
            </a: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AWD comments in commentary database </a:t>
            </a:r>
          </a:p>
          <a:p>
            <a:pPr eaLnBrk="1" hangingPunct="1">
              <a:defRPr/>
            </a:pPr>
            <a:r>
              <a:rPr lang="en-US" b="1" dirty="0" smtClean="0">
                <a:hlinkClick r:id="rId4"/>
              </a:rPr>
              <a:t>IEEE 802.16-12-0103-00-Gdoc</a:t>
            </a:r>
            <a:r>
              <a:rPr lang="en-US" b="1" dirty="0" smtClean="0"/>
              <a:t> </a:t>
            </a:r>
            <a:r>
              <a:rPr lang="en-US" dirty="0" smtClean="0"/>
              <a:t>on AWD for 802.16.1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31 comments</a:t>
            </a:r>
          </a:p>
          <a:p>
            <a:pPr lvl="2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28 technical</a:t>
            </a:r>
          </a:p>
          <a:p>
            <a:pPr lvl="2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3 editorial</a:t>
            </a:r>
          </a:p>
          <a:p>
            <a:pPr eaLnBrk="1" hangingPunct="1"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buFont typeface="Arial" charset="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Accomplishments this week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4864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Completed comment resolution for SRD: Resolutions in commentary database </a:t>
            </a:r>
            <a:r>
              <a:rPr lang="en-US" b="1" dirty="0" smtClean="0">
                <a:ea typeface="ＭＳ Ｐゴシック" pitchFamily="34" charset="-128"/>
                <a:hlinkClick r:id="rId2"/>
              </a:rPr>
              <a:t>IEEE 802.</a:t>
            </a:r>
            <a:r>
              <a:rPr lang="en-US" b="1" dirty="0" smtClean="0">
                <a:hlinkClick r:id="rId2"/>
              </a:rPr>
              <a:t>16-12-0104-01-Gdoc</a:t>
            </a:r>
            <a:endParaRPr lang="en-US" b="1" dirty="0" smtClean="0"/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Resolved 2 technical </a:t>
            </a:r>
            <a:r>
              <a:rPr lang="en-US" dirty="0" smtClean="0">
                <a:ea typeface="ＭＳ Ｐゴシック" pitchFamily="34" charset="-128"/>
              </a:rPr>
              <a:t>comments: </a:t>
            </a:r>
            <a:r>
              <a:rPr lang="en-US" dirty="0" smtClean="0">
                <a:ea typeface="ＭＳ Ｐゴシック" pitchFamily="34" charset="-128"/>
              </a:rPr>
              <a:t>1 accepted, 1 rejected</a:t>
            </a:r>
          </a:p>
          <a:p>
            <a:pPr eaLnBrk="1" hangingPunct="1"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Completed comment resolution </a:t>
            </a:r>
            <a:r>
              <a:rPr lang="en-US" dirty="0" smtClean="0"/>
              <a:t>on AWD for 802.16rev3: Resolutions </a:t>
            </a:r>
            <a:r>
              <a:rPr lang="en-US" dirty="0" smtClean="0">
                <a:ea typeface="ＭＳ Ｐゴシック" pitchFamily="34" charset="-128"/>
              </a:rPr>
              <a:t>in commentary database </a:t>
            </a:r>
            <a:r>
              <a:rPr lang="en-US" b="1" dirty="0" smtClean="0">
                <a:ea typeface="ＭＳ Ｐゴシック" pitchFamily="34" charset="-128"/>
                <a:hlinkClick r:id="rId3"/>
              </a:rPr>
              <a:t>IEEE 802.</a:t>
            </a:r>
            <a:r>
              <a:rPr lang="en-US" b="1" dirty="0" smtClean="0">
                <a:hlinkClick r:id="rId3"/>
              </a:rPr>
              <a:t>16-12-0102-02-Gdoc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15 </a:t>
            </a:r>
            <a:r>
              <a:rPr lang="en-US" dirty="0" smtClean="0">
                <a:ea typeface="ＭＳ Ｐゴシック" pitchFamily="34" charset="-128"/>
              </a:rPr>
              <a:t>comments: </a:t>
            </a:r>
            <a:r>
              <a:rPr lang="en-US" dirty="0" smtClean="0">
                <a:ea typeface="ＭＳ Ｐゴシック" pitchFamily="34" charset="-128"/>
              </a:rPr>
              <a:t>14 accepted, 1 </a:t>
            </a:r>
            <a:r>
              <a:rPr lang="en-US" dirty="0" err="1" smtClean="0">
                <a:ea typeface="ＭＳ Ｐゴシック" pitchFamily="34" charset="-128"/>
              </a:rPr>
              <a:t>superceded</a:t>
            </a: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Completed comment resolution on AWD </a:t>
            </a:r>
            <a:r>
              <a:rPr lang="en-US" dirty="0" smtClean="0">
                <a:ea typeface="ＭＳ Ｐゴシック" pitchFamily="34" charset="-128"/>
              </a:rPr>
              <a:t>for </a:t>
            </a:r>
            <a:r>
              <a:rPr lang="en-US" dirty="0" smtClean="0"/>
              <a:t>802.16.1</a:t>
            </a:r>
            <a:r>
              <a:rPr lang="en-US" dirty="0" smtClean="0"/>
              <a:t>: </a:t>
            </a:r>
            <a:r>
              <a:rPr lang="en-US" dirty="0" smtClean="0">
                <a:ea typeface="ＭＳ Ｐゴシック" pitchFamily="34" charset="-128"/>
              </a:rPr>
              <a:t>Resolutions in commentary database: </a:t>
            </a:r>
            <a:r>
              <a:rPr lang="en-US" b="1" dirty="0" smtClean="0">
                <a:ea typeface="ＭＳ Ｐゴシック" pitchFamily="34" charset="-128"/>
                <a:hlinkClick r:id="rId4"/>
              </a:rPr>
              <a:t>IEEE </a:t>
            </a:r>
            <a:r>
              <a:rPr lang="en-US" b="1" dirty="0" smtClean="0">
                <a:ea typeface="ＭＳ Ｐゴシック" pitchFamily="34" charset="-128"/>
                <a:hlinkClick r:id="rId4"/>
              </a:rPr>
              <a:t>802.</a:t>
            </a:r>
            <a:r>
              <a:rPr lang="en-US" b="1" dirty="0" smtClean="0">
                <a:hlinkClick r:id="rId4"/>
              </a:rPr>
              <a:t>16-12-0103-02-Gdoc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31 comments: 25 accepted, 1 Accept-modified, 4 </a:t>
            </a:r>
            <a:r>
              <a:rPr lang="en-US" dirty="0" err="1" smtClean="0">
                <a:ea typeface="ＭＳ Ｐゴシック" pitchFamily="34" charset="-128"/>
              </a:rPr>
              <a:t>superceded</a:t>
            </a:r>
            <a:r>
              <a:rPr lang="en-US" dirty="0" smtClean="0">
                <a:ea typeface="ＭＳ Ｐゴシック" pitchFamily="34" charset="-128"/>
              </a:rPr>
              <a:t>, 1 withdrawn</a:t>
            </a:r>
          </a:p>
          <a:p>
            <a:pPr lvl="1" eaLnBrk="1" hangingPunct="1">
              <a:buFont typeface="Arial" charset="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Session #75 Output Documents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This closing Report – </a:t>
            </a:r>
            <a:r>
              <a:rPr lang="en-US" b="1" dirty="0" smtClean="0">
                <a:hlinkClick r:id="rId2"/>
              </a:rPr>
              <a:t>IEEE 802.16-12-0133-00-Gdoc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AWD Commentary Database at end of Session for 802.16rev3 baseline : </a:t>
            </a:r>
            <a:r>
              <a:rPr lang="en-US" dirty="0" smtClean="0">
                <a:hlinkClick r:id="rId3"/>
              </a:rPr>
              <a:t>IEEE 802.16-12-0102-</a:t>
            </a:r>
            <a:r>
              <a:rPr lang="en-US" b="1" dirty="0" smtClean="0">
                <a:hlinkClick r:id="rId3"/>
              </a:rPr>
              <a:t>02</a:t>
            </a:r>
            <a:r>
              <a:rPr lang="en-US" dirty="0" smtClean="0">
                <a:hlinkClick r:id="rId3"/>
              </a:rPr>
              <a:t>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AWD Commentary Database at end of Session for 802.16.1 baseline : </a:t>
            </a:r>
            <a:r>
              <a:rPr lang="en-US" dirty="0" smtClean="0">
                <a:hlinkClick r:id="rId4"/>
              </a:rPr>
              <a:t>IEEE 802.16-12-0103-</a:t>
            </a:r>
            <a:r>
              <a:rPr lang="en-US" b="1" dirty="0" smtClean="0">
                <a:hlinkClick r:id="rId4"/>
              </a:rPr>
              <a:t>02</a:t>
            </a:r>
            <a:r>
              <a:rPr lang="en-US" dirty="0" smtClean="0">
                <a:hlinkClick r:id="rId4"/>
              </a:rPr>
              <a:t>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SRD Commentary Database at end of Session for 802.16.1 baseline : </a:t>
            </a:r>
            <a:r>
              <a:rPr lang="en-US" dirty="0" smtClean="0">
                <a:hlinkClick r:id="rId5"/>
              </a:rPr>
              <a:t>IEEE 802.16-12-0104-</a:t>
            </a:r>
            <a:r>
              <a:rPr lang="en-US" b="1" dirty="0" smtClean="0">
                <a:hlinkClick r:id="rId5"/>
              </a:rPr>
              <a:t>02</a:t>
            </a:r>
            <a:r>
              <a:rPr lang="en-US" dirty="0" smtClean="0">
                <a:hlinkClick r:id="rId5"/>
              </a:rPr>
              <a:t>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Updated SRD - </a:t>
            </a:r>
            <a:r>
              <a:rPr lang="en-US" b="1" dirty="0" smtClean="0">
                <a:hlinkClick r:id="rId6"/>
              </a:rPr>
              <a:t>IEEE 802.16-12-0132-00-Gdoc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Minutes of Session #77 – </a:t>
            </a:r>
            <a:r>
              <a:rPr lang="en-US" b="1" dirty="0" smtClean="0"/>
              <a:t>IEEE 802.16-12-0134-00-Gdoc</a:t>
            </a:r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Two AWDs (Available Feb 13) 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802.16rev3:		</a:t>
            </a:r>
            <a:r>
              <a:rPr lang="en-US" b="1" dirty="0" smtClean="0"/>
              <a:t> P802.16n/D1 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802.16.1:		</a:t>
            </a:r>
            <a:r>
              <a:rPr lang="en-US" b="1" dirty="0" smtClean="0"/>
              <a:t> P802.16.1a/D1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</a:t>
            </a:r>
          </a:p>
          <a:p>
            <a:r>
              <a:rPr lang="en-US" dirty="0" smtClean="0"/>
              <a:t>"To generate WG Draft P802.16n/D1 based on IEEE 802.16n-11/0032 and the comment resolutions in "IEEE 802.16-12-0102-02-Gdoc" and to initiate a WG Letter Ballot on that draft."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</a:t>
            </a:r>
          </a:p>
          <a:p>
            <a:r>
              <a:rPr lang="en-US" dirty="0" smtClean="0"/>
              <a:t>"To generate WG Draft P802.16.1a/D1 based on IEEE 802.16n-11/0033 and the comment </a:t>
            </a:r>
            <a:r>
              <a:rPr lang="en-US" smtClean="0"/>
              <a:t>resolutions in </a:t>
            </a:r>
            <a:r>
              <a:rPr lang="en-US" dirty="0" smtClean="0"/>
              <a:t>"IEEE 802.16-12-0103-02-Gdoc" and to initiate a WG Letter Ballot on that draft."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Timetable before Session #78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189038"/>
            <a:ext cx="8534400" cy="44497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Feb 13 – AWD Drafts available</a:t>
            </a:r>
          </a:p>
          <a:p>
            <a:endParaRPr lang="en-US" dirty="0" smtClean="0"/>
          </a:p>
          <a:p>
            <a:r>
              <a:rPr lang="en-US" dirty="0" smtClean="0"/>
              <a:t>Feb 20 – Letter ballot opens</a:t>
            </a:r>
          </a:p>
          <a:p>
            <a:endParaRPr lang="en-US" dirty="0" smtClean="0"/>
          </a:p>
          <a:p>
            <a:r>
              <a:rPr lang="en-US" dirty="0" smtClean="0"/>
              <a:t>March 5 – Close of LB, comments due AOE</a:t>
            </a:r>
          </a:p>
          <a:p>
            <a:endParaRPr lang="en-US" dirty="0" smtClean="0"/>
          </a:p>
          <a:p>
            <a:r>
              <a:rPr lang="en-US" dirty="0" smtClean="0"/>
              <a:t>March 12 -  Reply comments due, start of Session #78</a:t>
            </a:r>
          </a:p>
          <a:p>
            <a:pPr lvl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smtClean="0">
                <a:ea typeface="ＭＳ Ｐゴシック" pitchFamily="34" charset="-128"/>
              </a:rPr>
              <a:t>GRIDMAN Timetable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Approved SRD    				Nov 2010 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SARM finalized, AWD </a:t>
            </a:r>
            <a:r>
              <a:rPr lang="en-US" sz="2400" dirty="0" err="1" smtClean="0">
                <a:solidFill>
                  <a:srgbClr val="7F7F7F"/>
                </a:solidFill>
                <a:ea typeface="ＭＳ Ｐゴシック"/>
                <a:cs typeface="ＭＳ Ｐゴシック"/>
              </a:rPr>
              <a:t>ToC</a:t>
            </a:r>
            <a:r>
              <a:rPr lang="en-US" sz="24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 approved	Jan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	Mar - July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	Sept 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Contributions for AWD			Nov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WG LB 					Jan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WG LB </a:t>
            </a:r>
            <a:r>
              <a:rPr lang="en-US" sz="2400" dirty="0" err="1" smtClean="0">
                <a:ea typeface="ＭＳ Ｐゴシック"/>
                <a:cs typeface="ＭＳ Ｐゴシック"/>
              </a:rPr>
              <a:t>Recirc</a:t>
            </a:r>
            <a:r>
              <a:rPr lang="en-US" sz="2400" dirty="0" smtClean="0">
                <a:ea typeface="ＭＳ Ｐゴシック"/>
                <a:cs typeface="ＭＳ Ｐゴシック"/>
              </a:rPr>
              <a:t> 1    				Mar 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WG LB </a:t>
            </a:r>
            <a:r>
              <a:rPr lang="en-US" sz="2400" dirty="0" err="1" smtClean="0">
                <a:ea typeface="ＭＳ Ｐゴシック"/>
                <a:cs typeface="ＭＳ Ｐゴシック"/>
              </a:rPr>
              <a:t>Recirc</a:t>
            </a:r>
            <a:r>
              <a:rPr lang="en-US" sz="2400" dirty="0" smtClean="0">
                <a:ea typeface="ＭＳ Ｐゴシック"/>
                <a:cs typeface="ＭＳ Ｐゴシック"/>
              </a:rPr>
              <a:t> 2    				May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Sponsor    					July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Approved Std      				March 2013</a:t>
            </a:r>
          </a:p>
          <a:p>
            <a:pPr>
              <a:buFont typeface="Arial" pitchFamily="34" charset="0"/>
              <a:buChar char="•"/>
              <a:defRPr/>
            </a:pPr>
            <a:endParaRPr lang="en-US" sz="2400" dirty="0" smtClean="0">
              <a:ea typeface="ＭＳ Ｐゴシック"/>
              <a:cs typeface="ＭＳ Ｐゴシック"/>
            </a:endParaRPr>
          </a:p>
        </p:txBody>
      </p:sp>
      <p:sp>
        <p:nvSpPr>
          <p:cNvPr id="12292" name="Left Arrow 4"/>
          <p:cNvSpPr>
            <a:spLocks noChangeArrowheads="1"/>
          </p:cNvSpPr>
          <p:nvPr/>
        </p:nvSpPr>
        <p:spPr bwMode="auto">
          <a:xfrm>
            <a:off x="7315200" y="3886200"/>
            <a:ext cx="533400" cy="304800"/>
          </a:xfrm>
          <a:prstGeom prst="lef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1412</TotalTime>
  <Words>361</Words>
  <Application>Microsoft Office PowerPoint</Application>
  <PresentationFormat>On-screen Show (4:3)</PresentationFormat>
  <Paragraphs>85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Template</vt:lpstr>
      <vt:lpstr>Slide 1</vt:lpstr>
      <vt:lpstr>802.16n GRIDMAN Closing Report  Session #77, Jacksonville, Florida</vt:lpstr>
      <vt:lpstr>Goals for Session #77</vt:lpstr>
      <vt:lpstr>Accomplishments this week</vt:lpstr>
      <vt:lpstr>Session #75 Output Documents</vt:lpstr>
      <vt:lpstr>WG Motion 1</vt:lpstr>
      <vt:lpstr>WG Motion 2</vt:lpstr>
      <vt:lpstr>Timetable before Session #78</vt:lpstr>
      <vt:lpstr>GRIDMAN Timetable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Tim Godfrey</cp:lastModifiedBy>
  <cp:revision>144</cp:revision>
  <cp:lastPrinted>1998-02-10T13:28:06Z</cp:lastPrinted>
  <dcterms:created xsi:type="dcterms:W3CDTF">2011-12-30T17:06:23Z</dcterms:created>
  <dcterms:modified xsi:type="dcterms:W3CDTF">2012-01-19T19:59:03Z</dcterms:modified>
</cp:coreProperties>
</file>