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76" r:id="rId4"/>
    <p:sldId id="5881" r:id="rId5"/>
    <p:sldId id="258" r:id="rId6"/>
    <p:sldId id="262" r:id="rId7"/>
    <p:sldId id="268" r:id="rId8"/>
    <p:sldId id="266" r:id="rId9"/>
    <p:sldId id="267" r:id="rId10"/>
    <p:sldId id="270" r:id="rId11"/>
    <p:sldId id="5882" r:id="rId12"/>
    <p:sldId id="271" r:id="rId13"/>
    <p:sldId id="269" r:id="rId14"/>
    <p:sldId id="5880" r:id="rId15"/>
    <p:sldId id="273" r:id="rId16"/>
    <p:sldId id="265" r:id="rId17"/>
    <p:sldId id="274" r:id="rId18"/>
    <p:sldId id="5883" r:id="rId19"/>
    <p:sldId id="5885"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74" d="100"/>
          <a:sy n="74" d="100"/>
        </p:scale>
        <p:origin x="811" y="28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2C52328-B2A4-819C-DAAD-CD4BA962E73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B0967B1-C3E6-5D1B-D89F-D98AC511B1A7}"/>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E49E85A-7A06-A611-9418-E85328B02C47}"/>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5F2F6E1-658F-7CE8-EC02-82A0FF255AFE}"/>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F0B27D64-708E-C9CF-D124-8BB2DEA2A006}"/>
              </a:ext>
            </a:extLst>
          </p:cNvPr>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a:extLst>
              <a:ext uri="{FF2B5EF4-FFF2-40B4-BE49-F238E27FC236}">
                <a16:creationId xmlns:a16="http://schemas.microsoft.com/office/drawing/2014/main" id="{DFD18A5F-9223-C5CC-B9D7-5A6A67E45374}"/>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6FDABB4C-C8F8-AC8E-3BF6-28B3B90D03B7}"/>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92154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14</a:t>
            </a:fld>
            <a:endParaRPr kumimoji="1" lang="ja-JP" altLang="en-US"/>
          </a:p>
        </p:txBody>
      </p:sp>
    </p:spTree>
    <p:extLst>
      <p:ext uri="{BB962C8B-B14F-4D97-AF65-F5344CB8AC3E}">
        <p14:creationId xmlns:p14="http://schemas.microsoft.com/office/powerpoint/2010/main" val="12228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dirty="0"/>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8839201" y="6481822"/>
            <a:ext cx="3048305" cy="299978"/>
          </a:xfrm>
        </p:spPr>
        <p:txBody>
          <a:bodyPr lIns="0" tIns="0" rIns="0" bIns="0"/>
          <a:lstStyle>
            <a:lvl1pPr>
              <a:defRPr sz="1200" b="1" i="0">
                <a:solidFill>
                  <a:srgbClr val="808080"/>
                </a:solidFill>
                <a:latin typeface="+mn-lt"/>
                <a:cs typeface="ＭＳ Ｐゴシック"/>
              </a:defRPr>
            </a:lvl1pPr>
          </a:lstStyle>
          <a:p>
            <a:pPr marL="12700"/>
            <a:endParaRPr lang="en-US" spc="-5" dirty="0"/>
          </a:p>
        </p:txBody>
      </p:sp>
      <p:sp>
        <p:nvSpPr>
          <p:cNvPr id="4" name="Holder 4"/>
          <p:cNvSpPr>
            <a:spLocks noGrp="1"/>
          </p:cNvSpPr>
          <p:nvPr>
            <p:ph type="sldNum" sz="quarter" idx="7"/>
          </p:nvPr>
        </p:nvSpPr>
        <p:spPr/>
        <p:txBody>
          <a:bodyPr lIns="0" tIns="0" rIns="0" bIns="0"/>
          <a:lstStyle>
            <a:lvl1pPr>
              <a:defRPr sz="1000" b="0" i="0">
                <a:solidFill>
                  <a:schemeClr val="tx1"/>
                </a:solidFill>
                <a:latin typeface="メイリオ"/>
                <a:cs typeface="メイリオ"/>
              </a:defRPr>
            </a:lvl1pPr>
          </a:lstStyle>
          <a:p>
            <a:pPr marL="25400"/>
            <a:fld id="{81D60167-4931-47E6-BA6A-407CBD079E47}" type="slidenum">
              <a:rPr lang="en-US" spc="-10" smtClean="0"/>
              <a:pPr marL="25400"/>
              <a:t>‹#›</a:t>
            </a:fld>
            <a:endParaRPr lang="en-US" spc="-10" dirty="0"/>
          </a:p>
        </p:txBody>
      </p:sp>
      <p:sp>
        <p:nvSpPr>
          <p:cNvPr id="5" name=" 4">
            <a:extLst>
              <a:ext uri="{FF2B5EF4-FFF2-40B4-BE49-F238E27FC236}">
                <a16:creationId xmlns:a16="http://schemas.microsoft.com/office/drawing/2014/main" id="{41E35370-3728-02C2-A318-674C3154A04C}"/>
              </a:ext>
            </a:extLst>
          </p:cNvPr>
          <p:cNvSpPr>
            <a:spLocks noGrp="1" noChangeArrowheads="1"/>
          </p:cNvSpPr>
          <p:nvPr>
            <p:ph type="dt" sz="half" idx="13"/>
          </p:nvPr>
        </p:nvSpPr>
        <p:spPr bwMode="auto">
          <a:xfrm>
            <a:off x="912644" y="381000"/>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May 2025</a:t>
            </a:r>
            <a:endParaRPr lang="en-US" altLang="ja-JP" dirty="0"/>
          </a:p>
        </p:txBody>
      </p:sp>
    </p:spTree>
    <p:extLst>
      <p:ext uri="{BB962C8B-B14F-4D97-AF65-F5344CB8AC3E}">
        <p14:creationId xmlns:p14="http://schemas.microsoft.com/office/powerpoint/2010/main" val="37400853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Rolfe (BCA)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Rolfe (BCA)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Rolfe (BCA)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Rolfe (BCA)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Rolfe (BCA)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Rolfe (BCA)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802.11-25/00977r0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5/15-25-0219-00-04ad-tg4ad-agenda-opening-and-closing-report-may-2025.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5/dcn/25/15-25-0216-01-04ae-may-opening-and-closing.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5/15-25-0265-00-006a-tg15-6ma-closing-report-for-may-2025.pptx"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5/dcn/25/15-25-0217-01-009a-may-opening-and-closing.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5/dcn/25/15-25-0245-01-acss-overview-of-srm-function.pptx" TargetMode="External"/><Relationship Id="rId2" Type="http://schemas.openxmlformats.org/officeDocument/2006/relationships/hyperlink" Target="https://mentor.ieee.org/802.15/dcn/25/15-25-0243-01-acss-cca-modes-for-suspendable-csma-ca.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5/15-25-0271-00-16me-tg16me-may-2025-closing-report.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5/15-25-0167-03-0000-may-2025-802-15-agenda.xls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15/dcn/25/15-25-0168-03-0000-may-2025-802-15-opening-report.pptx"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15/dcn/25/15-25-0238-01-acss-ig-access-may-2025-meeting-slides.pptx" TargetMode="External"/><Relationship Id="rId3" Type="http://schemas.openxmlformats.org/officeDocument/2006/relationships/hyperlink" Target="https://mentor.ieee.org/802.15/dcn/25/15-25-0235-01-0mag-scm-agenda-opening-and-closing-report-may-2025.pptx" TargetMode="External"/><Relationship Id="rId7" Type="http://schemas.openxmlformats.org/officeDocument/2006/relationships/hyperlink" Target="https://mentor.ieee.org/802.15/dcn/25/15-25-0216-01-04ae-may-opening-and-closing.pptx" TargetMode="External"/><Relationship Id="rId2" Type="http://schemas.openxmlformats.org/officeDocument/2006/relationships/hyperlink" Target="https://mentor.ieee.org/802.15/dcn/25/15-25-0265-00-006a-tg15-6ma-closing-report-for-may-2025.pptx" TargetMode="External"/><Relationship Id="rId1" Type="http://schemas.openxmlformats.org/officeDocument/2006/relationships/slideLayout" Target="../slideLayouts/slideLayout2.xml"/><Relationship Id="rId6" Type="http://schemas.openxmlformats.org/officeDocument/2006/relationships/hyperlink" Target="https://mentor.ieee.org/802.15/dcn/25/15-25-0219-01-04ad-tg4ad-agenda-opening-and-closing-report-may-2025.pptx" TargetMode="External"/><Relationship Id="rId5" Type="http://schemas.openxmlformats.org/officeDocument/2006/relationships/hyperlink" Target="https://mentor.ieee.org/802.15/dcn/25/15-25-0215-01-04ac-may-opening-and-closing.pptx" TargetMode="External"/><Relationship Id="rId10" Type="http://schemas.openxmlformats.org/officeDocument/2006/relationships/hyperlink" Target="https://mentor.ieee.org/802.15/dcn/25/15-25-0271-00-16me-tg16me-may-2025-closing-report.pptx" TargetMode="External"/><Relationship Id="rId4" Type="http://schemas.openxmlformats.org/officeDocument/2006/relationships/hyperlink" Target="https://mentor.ieee.org/802.15/dcn/25/15-25-0272-00-04ab-tg4ab-may-2025-closing-report.pptx" TargetMode="External"/><Relationship Id="rId9" Type="http://schemas.openxmlformats.org/officeDocument/2006/relationships/hyperlink" Target="https://mentor.ieee.org/802.15/dcn/25/15-25-0217-01-009a-may-opening-and-closing.ppt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5/15-25-0272-00-04ab-tg4ab-may-2025-closing-report.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5/15-25-0215-01-04ac-may-opening-and-closing.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802.15 Liaison Report – May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Rolfe (BCA)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17178229"/>
              </p:ext>
            </p:extLst>
          </p:nvPr>
        </p:nvGraphicFramePr>
        <p:xfrm>
          <a:off x="993775" y="2416175"/>
          <a:ext cx="10272713" cy="2482850"/>
        </p:xfrm>
        <a:graphic>
          <a:graphicData uri="http://schemas.openxmlformats.org/presentationml/2006/ole">
            <mc:AlternateContent xmlns:mc="http://schemas.openxmlformats.org/markup-compatibility/2006">
              <mc:Choice xmlns:v="urn:schemas-microsoft-com:vml" Requires="v">
                <p:oleObj name="Document" r:id="rId3" imgW="10446709" imgH="2544564" progId="Word.Document.8">
                  <p:embed/>
                </p:oleObj>
              </mc:Choice>
              <mc:Fallback>
                <p:oleObj name="Document" r:id="rId3" imgW="10446709" imgH="2544564" progId="Word.Document.8">
                  <p:embed/>
                  <p:pic>
                    <p:nvPicPr>
                      <p:cNvPr id="0" name="Picture 3"/>
                      <p:cNvPicPr>
                        <a:picLocks noChangeAspect="1" noChangeArrowheads="1"/>
                      </p:cNvPicPr>
                      <p:nvPr/>
                    </p:nvPicPr>
                    <p:blipFill>
                      <a:blip r:embed="rId4"/>
                      <a:srcRect/>
                      <a:stretch>
                        <a:fillRect/>
                      </a:stretch>
                    </p:blipFill>
                    <p:spPr bwMode="auto">
                      <a:xfrm>
                        <a:off x="993775" y="2416175"/>
                        <a:ext cx="10272713"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54092-3ADD-6301-0D02-9A09DDA43A98}"/>
              </a:ext>
            </a:extLst>
          </p:cNvPr>
          <p:cNvSpPr>
            <a:spLocks noGrp="1"/>
          </p:cNvSpPr>
          <p:nvPr>
            <p:ph type="title"/>
          </p:nvPr>
        </p:nvSpPr>
        <p:spPr/>
        <p:txBody>
          <a:bodyPr/>
          <a:lstStyle/>
          <a:p>
            <a:r>
              <a:rPr lang="en-US" dirty="0"/>
              <a:t>802.15.4ad Next Generation SUN PHYs</a:t>
            </a:r>
          </a:p>
        </p:txBody>
      </p:sp>
      <p:sp>
        <p:nvSpPr>
          <p:cNvPr id="3" name="Content Placeholder 2">
            <a:extLst>
              <a:ext uri="{FF2B5EF4-FFF2-40B4-BE49-F238E27FC236}">
                <a16:creationId xmlns:a16="http://schemas.microsoft.com/office/drawing/2014/main" id="{4C624759-152F-2875-9148-4A99F321CB6A}"/>
              </a:ext>
            </a:extLst>
          </p:cNvPr>
          <p:cNvSpPr>
            <a:spLocks noGrp="1"/>
          </p:cNvSpPr>
          <p:nvPr>
            <p:ph idx="1"/>
          </p:nvPr>
        </p:nvSpPr>
        <p:spPr/>
        <p:txBody>
          <a:bodyPr/>
          <a:lstStyle/>
          <a:p>
            <a:pPr>
              <a:buFont typeface="Arial" panose="020B0604020202020204" pitchFamily="34" charset="0"/>
              <a:buChar char="•"/>
            </a:pPr>
            <a:r>
              <a:rPr lang="en-US" dirty="0"/>
              <a:t>Developing enhancements to the 802.15.4 SUN PHYs (FSK, OFDM)</a:t>
            </a:r>
          </a:p>
          <a:p>
            <a:pPr>
              <a:buFont typeface="Arial" panose="020B0604020202020204" pitchFamily="34" charset="0"/>
              <a:buChar char="•"/>
            </a:pPr>
            <a:r>
              <a:rPr lang="en-US" dirty="0"/>
              <a:t>State: pre-draft development</a:t>
            </a:r>
          </a:p>
          <a:p>
            <a:pPr>
              <a:buFont typeface="Arial" panose="020B0604020202020204" pitchFamily="34" charset="0"/>
              <a:buChar char="•"/>
            </a:pPr>
            <a:r>
              <a:rPr lang="en-US" dirty="0"/>
              <a:t>Meeting goals:</a:t>
            </a:r>
          </a:p>
          <a:p>
            <a:pPr lvl="1">
              <a:buFont typeface="Arial" panose="020B0604020202020204" pitchFamily="34" charset="0"/>
              <a:buChar char="•"/>
            </a:pPr>
            <a:r>
              <a:rPr lang="en-US" dirty="0"/>
              <a:t>Considering technical contributions</a:t>
            </a:r>
          </a:p>
          <a:p>
            <a:pPr lvl="1">
              <a:buFont typeface="Arial" panose="020B0604020202020204" pitchFamily="34" charset="0"/>
              <a:buChar char="•"/>
            </a:pPr>
            <a:r>
              <a:rPr lang="en-US" dirty="0"/>
              <a:t>15 contributions heard</a:t>
            </a:r>
          </a:p>
          <a:p>
            <a:pPr>
              <a:buFont typeface="Arial" panose="020B0604020202020204" pitchFamily="34" charset="0"/>
              <a:buChar char="•"/>
            </a:pPr>
            <a:r>
              <a:rPr lang="en-US" dirty="0"/>
              <a:t>Objectives completed</a:t>
            </a:r>
          </a:p>
          <a:p>
            <a:pPr>
              <a:buFont typeface="Arial" panose="020B0604020202020204" pitchFamily="34" charset="0"/>
              <a:buChar char="•"/>
            </a:pPr>
            <a:r>
              <a:rPr lang="en-US" dirty="0"/>
              <a:t>Closing report: </a:t>
            </a:r>
            <a:r>
              <a:rPr lang="en-US" dirty="0">
                <a:hlinkClick r:id="rId2"/>
              </a:rPr>
              <a:t>https://mentor.ieee.org/802.15/dcn/25/15-25-0219-00-04ad-tg4ad-agenda-opening-and-closing-report-may-2025.pptx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4B3D809-96EA-10D8-B496-4BF5C2F9418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D600F62-5B4F-5C95-6145-FDF99BBD961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E980338-05D9-3379-8519-169A83A9DAA8}"/>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736039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F7AE5-A3EC-BB2A-F264-FEBE918A65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8C2F8F-1170-1701-E348-1B644CBB4F2B}"/>
              </a:ext>
            </a:extLst>
          </p:cNvPr>
          <p:cNvSpPr>
            <a:spLocks noGrp="1"/>
          </p:cNvSpPr>
          <p:nvPr>
            <p:ph type="title"/>
          </p:nvPr>
        </p:nvSpPr>
        <p:spPr>
          <a:xfrm>
            <a:off x="914401" y="685801"/>
            <a:ext cx="10361084" cy="366935"/>
          </a:xfrm>
        </p:spPr>
        <p:txBody>
          <a:bodyPr/>
          <a:lstStyle/>
          <a:p>
            <a:r>
              <a:rPr lang="en-US" dirty="0"/>
              <a:t>802.15.4ad Timeline</a:t>
            </a:r>
          </a:p>
        </p:txBody>
      </p:sp>
      <p:sp>
        <p:nvSpPr>
          <p:cNvPr id="4" name="Slide Number Placeholder 3">
            <a:extLst>
              <a:ext uri="{FF2B5EF4-FFF2-40B4-BE49-F238E27FC236}">
                <a16:creationId xmlns:a16="http://schemas.microsoft.com/office/drawing/2014/main" id="{9BC851B3-ED99-59D8-ADE3-4F3D2264D5D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5376E22-E0FE-969B-2D73-17CC14E96F29}"/>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FBDBBBFF-BC96-E0E0-5021-328D300FF063}"/>
              </a:ext>
            </a:extLst>
          </p:cNvPr>
          <p:cNvSpPr>
            <a:spLocks noGrp="1"/>
          </p:cNvSpPr>
          <p:nvPr>
            <p:ph type="dt" idx="15"/>
          </p:nvPr>
        </p:nvSpPr>
        <p:spPr/>
        <p:txBody>
          <a:bodyPr/>
          <a:lstStyle/>
          <a:p>
            <a:r>
              <a:rPr lang="en-US"/>
              <a:t>May 2025</a:t>
            </a:r>
            <a:endParaRPr lang="en-GB" dirty="0"/>
          </a:p>
        </p:txBody>
      </p:sp>
      <p:sp>
        <p:nvSpPr>
          <p:cNvPr id="3" name="Content Placeholder 2">
            <a:extLst>
              <a:ext uri="{FF2B5EF4-FFF2-40B4-BE49-F238E27FC236}">
                <a16:creationId xmlns:a16="http://schemas.microsoft.com/office/drawing/2014/main" id="{11FA258F-1D1B-D407-0F61-633015BE5B6F}"/>
              </a:ext>
            </a:extLst>
          </p:cNvPr>
          <p:cNvSpPr>
            <a:spLocks noGrp="1"/>
          </p:cNvSpPr>
          <p:nvPr>
            <p:ph idx="1"/>
          </p:nvPr>
        </p:nvSpPr>
        <p:spPr>
          <a:xfrm>
            <a:off x="569384" y="869268"/>
            <a:ext cx="10820400" cy="4971256"/>
          </a:xfrm>
        </p:spPr>
        <p:txBody>
          <a:bodyPr/>
          <a:lstStyle/>
          <a:p>
            <a:pPr marL="0" indent="0">
              <a:buNone/>
            </a:pPr>
            <a:r>
              <a:rPr lang="en-GB" sz="2400" b="1" dirty="0"/>
              <a:t>2024</a:t>
            </a:r>
          </a:p>
          <a:p>
            <a:pPr>
              <a:buFont typeface="Wingdings" panose="05000000000000000000" pitchFamily="2" charset="2"/>
              <a:buChar char="ü"/>
            </a:pPr>
            <a:r>
              <a:rPr lang="en-GB" sz="2400" dirty="0"/>
              <a:t>November: Approve Technical Guidance Document </a:t>
            </a:r>
          </a:p>
          <a:p>
            <a:pPr>
              <a:buFont typeface="Wingdings" panose="05000000000000000000" pitchFamily="2" charset="2"/>
              <a:buChar char="ü"/>
            </a:pPr>
            <a:r>
              <a:rPr lang="en-GB" sz="2400" dirty="0"/>
              <a:t>Call for proposals issued</a:t>
            </a:r>
          </a:p>
          <a:p>
            <a:pPr marL="0" indent="0">
              <a:buNone/>
            </a:pPr>
            <a:r>
              <a:rPr lang="en-GB" sz="2400" b="1" dirty="0"/>
              <a:t>2025</a:t>
            </a:r>
          </a:p>
          <a:p>
            <a:pPr>
              <a:buFont typeface="Wingdings" panose="05000000000000000000" pitchFamily="2" charset="2"/>
              <a:buChar char="ü"/>
            </a:pPr>
            <a:r>
              <a:rPr lang="en-GB" sz="2400" dirty="0"/>
              <a:t>January: Hear initial proposals</a:t>
            </a:r>
          </a:p>
          <a:p>
            <a:pPr>
              <a:buFont typeface="Wingdings" panose="05000000000000000000" pitchFamily="2" charset="2"/>
              <a:buChar char="ü"/>
            </a:pPr>
            <a:r>
              <a:rPr lang="en-GB" sz="2400" dirty="0"/>
              <a:t>March: Hear updated proposals</a:t>
            </a:r>
          </a:p>
          <a:p>
            <a:pPr>
              <a:buFont typeface="Wingdings" panose="05000000000000000000" pitchFamily="2" charset="2"/>
              <a:buChar char="ü"/>
            </a:pPr>
            <a:r>
              <a:rPr lang="en-GB" sz="2400" dirty="0"/>
              <a:t>March to May – 2 conference calls </a:t>
            </a:r>
          </a:p>
          <a:p>
            <a:pPr lvl="1"/>
            <a:r>
              <a:rPr lang="en-GB" sz="2000" dirty="0"/>
              <a:t>Simulation results of remaining proposals not yet provided</a:t>
            </a:r>
          </a:p>
          <a:p>
            <a:pPr lvl="1"/>
            <a:r>
              <a:rPr lang="en-GB" sz="2000" dirty="0"/>
              <a:t>Prepare table of proposals for analysing against technical guidance document</a:t>
            </a:r>
          </a:p>
          <a:p>
            <a:pPr>
              <a:buFont typeface="Wingdings" panose="05000000000000000000" pitchFamily="2" charset="2"/>
              <a:buChar char="ü"/>
            </a:pPr>
            <a:r>
              <a:rPr lang="en-GB" sz="2400" dirty="0"/>
              <a:t>May: Hear final proposals</a:t>
            </a:r>
          </a:p>
          <a:p>
            <a:r>
              <a:rPr lang="en-GB" sz="2400" dirty="0"/>
              <a:t>May to July – 2 conference calls </a:t>
            </a:r>
          </a:p>
          <a:p>
            <a:pPr lvl="1"/>
            <a:r>
              <a:rPr lang="en-GB" sz="2000" dirty="0"/>
              <a:t>Simulation results and proposal categorisation.</a:t>
            </a:r>
          </a:p>
          <a:p>
            <a:r>
              <a:rPr lang="en-GB" sz="2400" dirty="0"/>
              <a:t>July and beyond: Merging and start drafting the standard</a:t>
            </a:r>
          </a:p>
          <a:p>
            <a:endParaRPr lang="en-GB" dirty="0"/>
          </a:p>
        </p:txBody>
      </p:sp>
    </p:spTree>
    <p:extLst>
      <p:ext uri="{BB962C8B-B14F-4D97-AF65-F5344CB8AC3E}">
        <p14:creationId xmlns:p14="http://schemas.microsoft.com/office/powerpoint/2010/main" val="257398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33F17-0DA8-EB8D-544B-18725CE3A0EF}"/>
              </a:ext>
            </a:extLst>
          </p:cNvPr>
          <p:cNvSpPr>
            <a:spLocks noGrp="1"/>
          </p:cNvSpPr>
          <p:nvPr>
            <p:ph type="title"/>
          </p:nvPr>
        </p:nvSpPr>
        <p:spPr/>
        <p:txBody>
          <a:bodyPr/>
          <a:lstStyle/>
          <a:p>
            <a:r>
              <a:rPr lang="en-US" dirty="0"/>
              <a:t>802.15.4ae (ASCON)</a:t>
            </a:r>
            <a:br>
              <a:rPr lang="en-US" dirty="0"/>
            </a:br>
            <a:r>
              <a:rPr lang="en-US" dirty="0"/>
              <a:t>ASCON light weight encryption extension for 802.15.4</a:t>
            </a:r>
          </a:p>
        </p:txBody>
      </p:sp>
      <p:sp>
        <p:nvSpPr>
          <p:cNvPr id="3" name="Content Placeholder 2">
            <a:extLst>
              <a:ext uri="{FF2B5EF4-FFF2-40B4-BE49-F238E27FC236}">
                <a16:creationId xmlns:a16="http://schemas.microsoft.com/office/drawing/2014/main" id="{120826A3-5DA7-6CD5-8583-626A467B2BBF}"/>
              </a:ext>
            </a:extLst>
          </p:cNvPr>
          <p:cNvSpPr>
            <a:spLocks noGrp="1"/>
          </p:cNvSpPr>
          <p:nvPr>
            <p:ph idx="1"/>
          </p:nvPr>
        </p:nvSpPr>
        <p:spPr>
          <a:xfrm>
            <a:off x="479377" y="1981201"/>
            <a:ext cx="5313942" cy="4113213"/>
          </a:xfrm>
        </p:spPr>
        <p:txBody>
          <a:bodyPr/>
          <a:lstStyle/>
          <a:p>
            <a:pPr marL="0" indent="0"/>
            <a:r>
              <a:rPr lang="en-US" dirty="0"/>
              <a:t>Meeting achievements</a:t>
            </a:r>
          </a:p>
          <a:p>
            <a:pPr>
              <a:buFont typeface="Arial" panose="020B0604020202020204" pitchFamily="34" charset="0"/>
              <a:buChar char="•"/>
            </a:pPr>
            <a:r>
              <a:rPr lang="en-US" dirty="0"/>
              <a:t>Reviewed pre-letter ballot comments</a:t>
            </a:r>
          </a:p>
          <a:p>
            <a:pPr>
              <a:buFont typeface="Arial" panose="020B0604020202020204" pitchFamily="34" charset="0"/>
              <a:buChar char="•"/>
            </a:pPr>
            <a:r>
              <a:rPr lang="en-US" dirty="0"/>
              <a:t>Created draft ready for letter ballot</a:t>
            </a:r>
          </a:p>
          <a:p>
            <a:pPr>
              <a:buFont typeface="Arial" panose="020B0604020202020204" pitchFamily="34" charset="0"/>
              <a:buChar char="•"/>
            </a:pPr>
            <a:r>
              <a:rPr lang="en-US" dirty="0"/>
              <a:t>Start letter ballot after this meeting</a:t>
            </a:r>
          </a:p>
          <a:p>
            <a:pPr>
              <a:buFont typeface="Arial" panose="020B0604020202020204" pitchFamily="34" charset="0"/>
              <a:buChar char="•"/>
            </a:pPr>
            <a:r>
              <a:rPr lang="en-US" dirty="0"/>
              <a:t>Closing report: </a:t>
            </a:r>
            <a:r>
              <a:rPr lang="en-US" dirty="0">
                <a:hlinkClick r:id="rId2"/>
              </a:rPr>
              <a:t>https://mentor.ieee.org/802.15/dcn/25/15-25-0216-01-04ae-may-opening-and-closing.pptx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5261986-E632-9A27-2EE7-2FA07AAFB43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3BC97E5-8278-248B-B052-DE2B4700B37D}"/>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71370C14-600A-3680-04BC-1A097851D835}"/>
              </a:ext>
            </a:extLst>
          </p:cNvPr>
          <p:cNvSpPr>
            <a:spLocks noGrp="1"/>
          </p:cNvSpPr>
          <p:nvPr>
            <p:ph type="dt" idx="15"/>
          </p:nvPr>
        </p:nvSpPr>
        <p:spPr/>
        <p:txBody>
          <a:bodyPr/>
          <a:lstStyle/>
          <a:p>
            <a:r>
              <a:rPr lang="en-US"/>
              <a:t>May 2025</a:t>
            </a:r>
            <a:endParaRPr lang="en-GB" dirty="0"/>
          </a:p>
        </p:txBody>
      </p:sp>
      <p:pic>
        <p:nvPicPr>
          <p:cNvPr id="8" name="table">
            <a:extLst>
              <a:ext uri="{FF2B5EF4-FFF2-40B4-BE49-F238E27FC236}">
                <a16:creationId xmlns:a16="http://schemas.microsoft.com/office/drawing/2014/main" id="{0D559675-CA86-7E21-2BBD-63A4490C9DB8}"/>
              </a:ext>
            </a:extLst>
          </p:cNvPr>
          <p:cNvPicPr>
            <a:picLocks noChangeAspect="1"/>
          </p:cNvPicPr>
          <p:nvPr/>
        </p:nvPicPr>
        <p:blipFill>
          <a:blip r:embed="rId3"/>
          <a:stretch>
            <a:fillRect/>
          </a:stretch>
        </p:blipFill>
        <p:spPr>
          <a:xfrm>
            <a:off x="6023992" y="1878882"/>
            <a:ext cx="5975152" cy="4113212"/>
          </a:xfrm>
          <a:prstGeom prst="rect">
            <a:avLst/>
          </a:prstGeom>
        </p:spPr>
      </p:pic>
    </p:spTree>
    <p:extLst>
      <p:ext uri="{BB962C8B-B14F-4D97-AF65-F5344CB8AC3E}">
        <p14:creationId xmlns:p14="http://schemas.microsoft.com/office/powerpoint/2010/main" val="577265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478ED-080D-C1EF-1C7C-81EB69E99E79}"/>
              </a:ext>
            </a:extLst>
          </p:cNvPr>
          <p:cNvSpPr>
            <a:spLocks noGrp="1"/>
          </p:cNvSpPr>
          <p:nvPr>
            <p:ph type="title"/>
          </p:nvPr>
        </p:nvSpPr>
        <p:spPr/>
        <p:txBody>
          <a:bodyPr/>
          <a:lstStyle/>
          <a:p>
            <a:r>
              <a:rPr lang="en-US" dirty="0"/>
              <a:t>802.15.6ma </a:t>
            </a:r>
          </a:p>
        </p:txBody>
      </p:sp>
      <p:sp>
        <p:nvSpPr>
          <p:cNvPr id="3" name="Content Placeholder 2">
            <a:extLst>
              <a:ext uri="{FF2B5EF4-FFF2-40B4-BE49-F238E27FC236}">
                <a16:creationId xmlns:a16="http://schemas.microsoft.com/office/drawing/2014/main" id="{B2492451-AA72-A89B-37CE-BE5B4B40A63D}"/>
              </a:ext>
            </a:extLst>
          </p:cNvPr>
          <p:cNvSpPr>
            <a:spLocks noGrp="1"/>
          </p:cNvSpPr>
          <p:nvPr>
            <p:ph sz="half" idx="1"/>
          </p:nvPr>
        </p:nvSpPr>
        <p:spPr>
          <a:xfrm>
            <a:off x="914400" y="1981202"/>
            <a:ext cx="10361083" cy="3608038"/>
          </a:xfrm>
        </p:spPr>
        <p:txBody>
          <a:bodyPr>
            <a:normAutofit fontScale="92500" lnSpcReduction="10000"/>
          </a:bodyPr>
          <a:lstStyle/>
          <a:p>
            <a:pPr>
              <a:buFont typeface="Arial" panose="020B0604020202020204" pitchFamily="34" charset="0"/>
              <a:buChar char="•"/>
            </a:pPr>
            <a:r>
              <a:rPr lang="en-US" dirty="0"/>
              <a:t>Draft in WG ballot</a:t>
            </a:r>
          </a:p>
          <a:p>
            <a:pPr>
              <a:buFont typeface="Arial" panose="020B0604020202020204" pitchFamily="34" charset="0"/>
              <a:buChar char="•"/>
            </a:pPr>
            <a:r>
              <a:rPr lang="en-US" dirty="0"/>
              <a:t>Completed 2</a:t>
            </a:r>
            <a:r>
              <a:rPr lang="en-US" baseline="30000" dirty="0"/>
              <a:t>nd</a:t>
            </a:r>
            <a:r>
              <a:rPr lang="en-US" dirty="0"/>
              <a:t> recirculation 10-May</a:t>
            </a:r>
          </a:p>
          <a:p>
            <a:pPr>
              <a:buFont typeface="Arial" panose="020B0604020202020204" pitchFamily="34" charset="0"/>
              <a:buChar char="•"/>
            </a:pPr>
            <a:r>
              <a:rPr lang="en-US" dirty="0"/>
              <a:t>Resolved comments</a:t>
            </a:r>
          </a:p>
          <a:p>
            <a:pPr>
              <a:buFont typeface="Arial" panose="020B0604020202020204" pitchFamily="34" charset="0"/>
              <a:buChar char="•"/>
            </a:pPr>
            <a:r>
              <a:rPr lang="en-US" dirty="0"/>
              <a:t>Preparing for 3</a:t>
            </a:r>
            <a:r>
              <a:rPr lang="en-US" baseline="30000" dirty="0"/>
              <a:t>rd</a:t>
            </a:r>
            <a:r>
              <a:rPr lang="en-US" dirty="0"/>
              <a:t> recirculation</a:t>
            </a:r>
          </a:p>
          <a:p>
            <a:pPr>
              <a:buFont typeface="Arial" panose="020B0604020202020204" pitchFamily="34" charset="0"/>
              <a:buChar char="•"/>
            </a:pPr>
            <a:r>
              <a:rPr lang="en-US" dirty="0"/>
              <a:t>Preparing for initial SA ballot (post July)</a:t>
            </a:r>
          </a:p>
          <a:p>
            <a:endParaRPr lang="en-US" dirty="0"/>
          </a:p>
          <a:p>
            <a:r>
              <a:rPr lang="en-US" dirty="0"/>
              <a:t>Closing report: </a:t>
            </a:r>
            <a:r>
              <a:rPr lang="en-US" dirty="0">
                <a:hlinkClick r:id="rId2"/>
              </a:rPr>
              <a:t>https://mentor.ieee.org/802.15/dcn/25/15-25-0265-00-006a-tg15-6ma-closing-report-for-may-2025.pptx</a:t>
            </a:r>
            <a:endParaRPr lang="en-US" dirty="0"/>
          </a:p>
          <a:p>
            <a:endParaRPr lang="en-US" dirty="0"/>
          </a:p>
        </p:txBody>
      </p:sp>
      <p:sp>
        <p:nvSpPr>
          <p:cNvPr id="6" name="Date Placeholder 5">
            <a:extLst>
              <a:ext uri="{FF2B5EF4-FFF2-40B4-BE49-F238E27FC236}">
                <a16:creationId xmlns:a16="http://schemas.microsoft.com/office/drawing/2014/main" id="{8E15D5B4-613D-2071-3576-044339668320}"/>
              </a:ext>
            </a:extLst>
          </p:cNvPr>
          <p:cNvSpPr>
            <a:spLocks noGrp="1"/>
          </p:cNvSpPr>
          <p:nvPr>
            <p:ph type="dt" idx="10"/>
          </p:nvPr>
        </p:nvSpPr>
        <p:spPr/>
        <p:txBody>
          <a:bodyPr/>
          <a:lstStyle/>
          <a:p>
            <a:r>
              <a:rPr lang="en-US"/>
              <a:t>May 2025</a:t>
            </a:r>
            <a:endParaRPr lang="en-GB" dirty="0"/>
          </a:p>
        </p:txBody>
      </p:sp>
      <p:sp>
        <p:nvSpPr>
          <p:cNvPr id="5" name="Footer Placeholder 4">
            <a:extLst>
              <a:ext uri="{FF2B5EF4-FFF2-40B4-BE49-F238E27FC236}">
                <a16:creationId xmlns:a16="http://schemas.microsoft.com/office/drawing/2014/main" id="{D4BA8399-91BB-A091-5427-95ACE00A1CE7}"/>
              </a:ext>
            </a:extLst>
          </p:cNvPr>
          <p:cNvSpPr>
            <a:spLocks noGrp="1"/>
          </p:cNvSpPr>
          <p:nvPr>
            <p:ph type="ftr" idx="11"/>
          </p:nvPr>
        </p:nvSpPr>
        <p:spPr/>
        <p:txBody>
          <a:bodyPr/>
          <a:lstStyle/>
          <a:p>
            <a:r>
              <a:rPr lang="en-GB"/>
              <a:t>Rolfe (BCA)</a:t>
            </a:r>
            <a:endParaRPr lang="en-GB" dirty="0"/>
          </a:p>
        </p:txBody>
      </p:sp>
      <p:sp>
        <p:nvSpPr>
          <p:cNvPr id="4" name="Slide Number Placeholder 3">
            <a:extLst>
              <a:ext uri="{FF2B5EF4-FFF2-40B4-BE49-F238E27FC236}">
                <a16:creationId xmlns:a16="http://schemas.microsoft.com/office/drawing/2014/main" id="{738FB26E-2793-D069-1752-BD34AECECE3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47244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5A3264A-2E3F-2C64-A019-EB9179AA7CB8}"/>
              </a:ext>
            </a:extLst>
          </p:cNvPr>
          <p:cNvSpPr>
            <a:spLocks noGrp="1"/>
          </p:cNvSpPr>
          <p:nvPr>
            <p:ph type="dt" idx="10"/>
          </p:nvPr>
        </p:nvSpPr>
        <p:spPr bwMode="auto">
          <a:xfrm>
            <a:off x="2312541" y="460019"/>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25" tIns="91425" rIns="91425" bIns="91425" numCol="1" anchor="b" anchorCtr="0" compatLnSpc="1">
            <a:prstTxWarp prst="textNoShape">
              <a:avLst/>
            </a:prstTxWarp>
            <a:noAutofit/>
          </a:bodyPr>
          <a:lstStyle>
            <a:defPPr>
              <a:defRPr lang="en-US"/>
            </a:defPPr>
            <a:lvl1pPr marL="0" marR="0" lvl="0" indent="0" algn="l" defTabSz="457200" rtl="0" eaLnBrk="1" latinLnBrk="0" hangingPunct="1">
              <a:spcBef>
                <a:spcPts val="0"/>
              </a:spcBef>
              <a:spcAft>
                <a:spcPts val="0"/>
              </a:spcAft>
              <a:buSzPts val="1400"/>
              <a:buNone/>
              <a:defRPr sz="1400" b="1" i="0" u="none" strike="noStrike" kern="1200" cap="none">
                <a:solidFill>
                  <a:schemeClr val="dk1"/>
                </a:solidFill>
                <a:latin typeface="Times New Roman"/>
                <a:ea typeface="Times New Roman"/>
                <a:cs typeface="Times New Roman"/>
                <a:sym typeface="Times New Roman"/>
              </a:defRPr>
            </a:lvl1pPr>
            <a:lvl2pPr marL="342900" marR="0" lvl="1"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2pPr>
            <a:lvl3pPr marL="685800" marR="0" lvl="2"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3pPr>
            <a:lvl4pPr marL="1028700" marR="0" lvl="3"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4pPr>
            <a:lvl5pPr marL="1371600" marR="0" lvl="4"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5pPr>
            <a:lvl6pPr marL="1714500" marR="0" lvl="5"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6pPr>
            <a:lvl7pPr marL="2057400" marR="0" lvl="6"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7pPr>
            <a:lvl8pPr marL="2400300" marR="0" lvl="7"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8pPr>
            <a:lvl9pPr marL="2743200" marR="0" lvl="8" indent="0" algn="l" defTabSz="457200" rtl="0" eaLnBrk="1" latinLnBrk="0" hangingPunct="1">
              <a:spcBef>
                <a:spcPts val="0"/>
              </a:spcBef>
              <a:spcAft>
                <a:spcPts val="0"/>
              </a:spcAft>
              <a:buSzPts val="1400"/>
              <a:buNone/>
              <a:defRPr sz="900" b="0" i="0" u="none" strike="noStrike" kern="1200" cap="none">
                <a:solidFill>
                  <a:schemeClr val="dk1"/>
                </a:solidFill>
                <a:latin typeface="Times New Roman"/>
                <a:ea typeface="Times New Roman"/>
                <a:cs typeface="Times New Roman"/>
                <a:sym typeface="Times New Roman"/>
              </a:defRPr>
            </a:lvl9pPr>
          </a:lstStyle>
          <a:p>
            <a:r>
              <a:rPr lang="en-US" altLang="ja-JP"/>
              <a:t>May 2025</a:t>
            </a:r>
            <a:endParaRPr lang="en-US" sz="1600" dirty="0"/>
          </a:p>
        </p:txBody>
      </p:sp>
      <p:sp>
        <p:nvSpPr>
          <p:cNvPr id="6" name="Slide Number Placeholder 5">
            <a:extLst>
              <a:ext uri="{FF2B5EF4-FFF2-40B4-BE49-F238E27FC236}">
                <a16:creationId xmlns:a16="http://schemas.microsoft.com/office/drawing/2014/main" id="{C772DBF5-43C7-9840-D31E-9261564A7023}"/>
              </a:ext>
            </a:extLst>
          </p:cNvPr>
          <p:cNvSpPr>
            <a:spLocks noGrp="1"/>
          </p:cNvSpPr>
          <p:nvPr>
            <p:ph type="sldNum" idx="12"/>
          </p:nvPr>
        </p:nvSpPr>
        <p:spPr bwMode="auto">
          <a:xfrm>
            <a:off x="5865815" y="6475413"/>
            <a:ext cx="53657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0" tIns="0" rIns="0" bIns="0" numCol="1" anchor="t" anchorCtr="0" compatLnSpc="1">
            <a:prstTxWarp prst="textNoShape">
              <a:avLst/>
            </a:prstTxWarp>
            <a:noAutofit/>
          </a:bodyPr>
          <a:lstStyle>
            <a:defPPr>
              <a:defRPr lang="en-US"/>
            </a:defPPr>
            <a:lvl1pPr marL="0" marR="0" lvl="0"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1pPr>
            <a:lvl2pPr marL="0" marR="0" lvl="1"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2pPr>
            <a:lvl3pPr marL="0" marR="0" lvl="2"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3pPr>
            <a:lvl4pPr marL="0" marR="0" lvl="3"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4pPr>
            <a:lvl5pPr marL="0" marR="0" lvl="4"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5pPr>
            <a:lvl6pPr marL="0" marR="0" lvl="5"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6pPr>
            <a:lvl7pPr marL="0" marR="0" lvl="6"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7pPr>
            <a:lvl8pPr marL="0" marR="0" lvl="7"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8pPr>
            <a:lvl9pPr marL="0" marR="0" lvl="8" indent="0" algn="ctr" defTabSz="457200" rtl="0" eaLnBrk="1" latinLnBrk="0" hangingPunct="1">
              <a:spcBef>
                <a:spcPts val="0"/>
              </a:spcBef>
              <a:spcAft>
                <a:spcPts val="0"/>
              </a:spcAft>
              <a:buNone/>
              <a:defRPr sz="900" b="0" i="0" u="none" strike="noStrike" kern="1200" cap="none">
                <a:solidFill>
                  <a:schemeClr val="dk1"/>
                </a:solidFill>
                <a:latin typeface="Times New Roman"/>
                <a:ea typeface="Times New Roman"/>
                <a:cs typeface="Times New Roman"/>
                <a:sym typeface="Times New Roman"/>
              </a:defRPr>
            </a:lvl9pPr>
          </a:lstStyle>
          <a:p>
            <a:r>
              <a:rPr lang="en-US"/>
              <a:t>Slide </a:t>
            </a:r>
            <a:fld id="{00000000-1234-1234-1234-123412341234}" type="slidenum">
              <a:rPr lang="en-US" smtClean="0"/>
              <a:pPr/>
              <a:t>14</a:t>
            </a:fld>
            <a:endParaRPr sz="1200" dirty="0"/>
          </a:p>
        </p:txBody>
      </p:sp>
      <p:sp>
        <p:nvSpPr>
          <p:cNvPr id="8" name="TextBox 7">
            <a:extLst>
              <a:ext uri="{FF2B5EF4-FFF2-40B4-BE49-F238E27FC236}">
                <a16:creationId xmlns:a16="http://schemas.microsoft.com/office/drawing/2014/main" id="{7B14EB0E-B9CF-075B-5093-D06159F95FFF}"/>
              </a:ext>
            </a:extLst>
          </p:cNvPr>
          <p:cNvSpPr txBox="1"/>
          <p:nvPr/>
        </p:nvSpPr>
        <p:spPr>
          <a:xfrm>
            <a:off x="3848632" y="816131"/>
            <a:ext cx="3845989" cy="461665"/>
          </a:xfrm>
          <a:prstGeom prst="rect">
            <a:avLst/>
          </a:prstGeom>
          <a:noFill/>
        </p:spPr>
        <p:txBody>
          <a:bodyPr wrap="none" rtlCol="0">
            <a:spAutoFit/>
          </a:bodyPr>
          <a:lstStyle/>
          <a:p>
            <a:r>
              <a:rPr lang="en-US" b="1" dirty="0"/>
              <a:t>TG 6ma Timeline(expected)</a:t>
            </a:r>
          </a:p>
        </p:txBody>
      </p:sp>
      <p:sp>
        <p:nvSpPr>
          <p:cNvPr id="15" name="TextBox 15">
            <a:extLst>
              <a:ext uri="{FF2B5EF4-FFF2-40B4-BE49-F238E27FC236}">
                <a16:creationId xmlns:a16="http://schemas.microsoft.com/office/drawing/2014/main" id="{8B2AC054-8654-E6EA-986F-05225075DF1E}"/>
              </a:ext>
            </a:extLst>
          </p:cNvPr>
          <p:cNvSpPr txBox="1"/>
          <p:nvPr/>
        </p:nvSpPr>
        <p:spPr>
          <a:xfrm>
            <a:off x="6194325" y="5854491"/>
            <a:ext cx="4111741" cy="307777"/>
          </a:xfrm>
          <a:prstGeom prst="rect">
            <a:avLst/>
          </a:prstGeom>
          <a:noFill/>
        </p:spPr>
        <p:txBody>
          <a:bodyPr wrap="square">
            <a:spAutoFit/>
          </a:bodyPr>
          <a:lstStyle/>
          <a:p>
            <a:r>
              <a:rPr lang="en-US" sz="1400" dirty="0">
                <a:solidFill>
                  <a:srgbClr val="000000"/>
                </a:solidFill>
                <a:highlight>
                  <a:srgbClr val="FFFF00"/>
                </a:highlight>
                <a:latin typeface="Calibri" panose="020F0502020204030204" pitchFamily="34" charset="0"/>
              </a:rPr>
              <a:t>Notes:  SASB/RevCom scheduled for 2024 a guess</a:t>
            </a:r>
            <a:r>
              <a:rPr lang="en-US" sz="1400" dirty="0">
                <a:highlight>
                  <a:srgbClr val="FFFF00"/>
                </a:highlight>
              </a:rPr>
              <a:t> </a:t>
            </a:r>
          </a:p>
        </p:txBody>
      </p:sp>
      <p:sp>
        <p:nvSpPr>
          <p:cNvPr id="27" name="矢印: 右 26">
            <a:extLst>
              <a:ext uri="{FF2B5EF4-FFF2-40B4-BE49-F238E27FC236}">
                <a16:creationId xmlns:a16="http://schemas.microsoft.com/office/drawing/2014/main" id="{50FB6FC7-3A03-F5D6-B90B-637CFD3C1644}"/>
              </a:ext>
            </a:extLst>
          </p:cNvPr>
          <p:cNvSpPr/>
          <p:nvPr/>
        </p:nvSpPr>
        <p:spPr bwMode="auto">
          <a:xfrm>
            <a:off x="1661567" y="2749829"/>
            <a:ext cx="9150949" cy="1422813"/>
          </a:xfrm>
          <a:prstGeom prst="rightArrow">
            <a:avLst>
              <a:gd name="adj1" fmla="val 50000"/>
              <a:gd name="adj2" fmla="val 35511"/>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0" scaled="1"/>
            <a:tileRect/>
          </a:gra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ja-JP" altLang="en-US" sz="1200">
              <a:solidFill>
                <a:schemeClr val="tx1"/>
              </a:solidFill>
              <a:latin typeface="Times New Roman" pitchFamily="18" charset="0"/>
            </a:endParaRPr>
          </a:p>
        </p:txBody>
      </p:sp>
      <p:grpSp>
        <p:nvGrpSpPr>
          <p:cNvPr id="28" name="グループ化 27">
            <a:extLst>
              <a:ext uri="{FF2B5EF4-FFF2-40B4-BE49-F238E27FC236}">
                <a16:creationId xmlns:a16="http://schemas.microsoft.com/office/drawing/2014/main" id="{975F2817-83BE-D3AA-5C65-0C754D7D69BC}"/>
              </a:ext>
            </a:extLst>
          </p:cNvPr>
          <p:cNvGrpSpPr/>
          <p:nvPr/>
        </p:nvGrpSpPr>
        <p:grpSpPr>
          <a:xfrm>
            <a:off x="9726016" y="1264031"/>
            <a:ext cx="1015012" cy="2021768"/>
            <a:chOff x="7739699" y="331512"/>
            <a:chExt cx="1015012" cy="2021768"/>
          </a:xfrm>
        </p:grpSpPr>
        <p:sp>
          <p:nvSpPr>
            <p:cNvPr id="29" name="正方形/長方形 28">
              <a:extLst>
                <a:ext uri="{FF2B5EF4-FFF2-40B4-BE49-F238E27FC236}">
                  <a16:creationId xmlns:a16="http://schemas.microsoft.com/office/drawing/2014/main" id="{E05673CC-FC66-4B17-99D6-77C90DB1F55B}"/>
                </a:ext>
              </a:extLst>
            </p:cNvPr>
            <p:cNvSpPr/>
            <p:nvPr/>
          </p:nvSpPr>
          <p:spPr>
            <a:xfrm>
              <a:off x="7739699" y="331512"/>
              <a:ext cx="59817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0" name="テキスト ボックス 29">
              <a:extLst>
                <a:ext uri="{FF2B5EF4-FFF2-40B4-BE49-F238E27FC236}">
                  <a16:creationId xmlns:a16="http://schemas.microsoft.com/office/drawing/2014/main" id="{16566BB0-0DED-6D69-826B-750B9BC23D54}"/>
                </a:ext>
              </a:extLst>
            </p:cNvPr>
            <p:cNvSpPr txBox="1"/>
            <p:nvPr/>
          </p:nvSpPr>
          <p:spPr>
            <a:xfrm>
              <a:off x="7905164" y="826769"/>
              <a:ext cx="84954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lang="en-US" sz="1400" dirty="0" err="1">
                  <a:solidFill>
                    <a:srgbClr val="000000">
                      <a:hueOff val="0"/>
                      <a:satOff val="0"/>
                      <a:lumOff val="0"/>
                      <a:alphaOff val="0"/>
                    </a:srgbClr>
                  </a:solidFill>
                  <a:latin typeface="Times New Roman"/>
                </a:rPr>
                <a:t>Revcom</a:t>
              </a:r>
              <a:r>
                <a:rPr lang="en-US" sz="1400" dirty="0">
                  <a:solidFill>
                    <a:srgbClr val="000000">
                      <a:hueOff val="0"/>
                      <a:satOff val="0"/>
                      <a:lumOff val="0"/>
                      <a:alphaOff val="0"/>
                    </a:srgbClr>
                  </a:solidFill>
                  <a:latin typeface="Times New Roman"/>
                </a:rPr>
                <a:t> Approve   </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March 2026</a:t>
              </a:r>
            </a:p>
          </p:txBody>
        </p:sp>
      </p:grpSp>
      <p:sp>
        <p:nvSpPr>
          <p:cNvPr id="32" name="テキスト ボックス 31">
            <a:extLst>
              <a:ext uri="{FF2B5EF4-FFF2-40B4-BE49-F238E27FC236}">
                <a16:creationId xmlns:a16="http://schemas.microsoft.com/office/drawing/2014/main" id="{52AE7D25-EE8B-230F-5B5B-7D380BE5E9E5}"/>
              </a:ext>
            </a:extLst>
          </p:cNvPr>
          <p:cNvSpPr txBox="1"/>
          <p:nvPr/>
        </p:nvSpPr>
        <p:spPr>
          <a:xfrm>
            <a:off x="9437397" y="3638685"/>
            <a:ext cx="849547" cy="1443376"/>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err="1">
                <a:solidFill>
                  <a:srgbClr val="000000">
                    <a:hueOff val="0"/>
                    <a:satOff val="0"/>
                    <a:lumOff val="0"/>
                    <a:alphaOff val="0"/>
                  </a:srgbClr>
                </a:solidFill>
                <a:latin typeface="Times New Roman"/>
              </a:rPr>
              <a:t>RevcomSubmission</a:t>
            </a:r>
            <a:endParaRPr kumimoji="1" lang="en-US" altLang="ja-JP" sz="1400" dirty="0">
              <a:solidFill>
                <a:srgbClr val="000000">
                  <a:hueOff val="0"/>
                  <a:satOff val="0"/>
                  <a:lumOff val="0"/>
                  <a:alphaOff val="0"/>
                </a:srgbClr>
              </a:solidFill>
              <a:latin typeface="Times New Roman"/>
            </a:endParaRP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Feb. 2026</a:t>
            </a:r>
          </a:p>
        </p:txBody>
      </p:sp>
      <p:sp>
        <p:nvSpPr>
          <p:cNvPr id="33" name="テキスト ボックス 32">
            <a:extLst>
              <a:ext uri="{FF2B5EF4-FFF2-40B4-BE49-F238E27FC236}">
                <a16:creationId xmlns:a16="http://schemas.microsoft.com/office/drawing/2014/main" id="{B163E589-ED70-6235-3399-1D2A91F825EB}"/>
              </a:ext>
            </a:extLst>
          </p:cNvPr>
          <p:cNvSpPr txBox="1"/>
          <p:nvPr/>
        </p:nvSpPr>
        <p:spPr>
          <a:xfrm>
            <a:off x="8494920" y="1974827"/>
            <a:ext cx="795456" cy="115376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lang="en-US" sz="1400" dirty="0">
                <a:solidFill>
                  <a:srgbClr val="000000">
                    <a:hueOff val="0"/>
                    <a:satOff val="0"/>
                    <a:lumOff val="0"/>
                    <a:alphaOff val="0"/>
                  </a:srgbClr>
                </a:solidFill>
                <a:latin typeface="Times New Roman"/>
              </a:rPr>
              <a:t>SA recirculation if required</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Oct 2025</a:t>
            </a:r>
          </a:p>
        </p:txBody>
      </p:sp>
      <p:sp>
        <p:nvSpPr>
          <p:cNvPr id="34" name="テキスト ボックス 33">
            <a:extLst>
              <a:ext uri="{FF2B5EF4-FFF2-40B4-BE49-F238E27FC236}">
                <a16:creationId xmlns:a16="http://schemas.microsoft.com/office/drawing/2014/main" id="{CDF008D0-5530-1F6F-0268-778D6A8C227F}"/>
              </a:ext>
            </a:extLst>
          </p:cNvPr>
          <p:cNvSpPr txBox="1"/>
          <p:nvPr/>
        </p:nvSpPr>
        <p:spPr>
          <a:xfrm>
            <a:off x="8230048" y="4365433"/>
            <a:ext cx="772516" cy="123924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Resolution for SA Ballot</a:t>
            </a:r>
          </a:p>
          <a:p>
            <a:pPr algn="ctr" defTabSz="622300">
              <a:lnSpc>
                <a:spcPct val="90000"/>
              </a:lnSpc>
              <a:spcAft>
                <a:spcPct val="35000"/>
              </a:spcAft>
            </a:pPr>
            <a:r>
              <a:rPr kumimoji="1" lang="en-US" sz="1400" b="1" dirty="0">
                <a:solidFill>
                  <a:srgbClr val="000000">
                    <a:hueOff val="0"/>
                    <a:satOff val="0"/>
                    <a:lumOff val="0"/>
                    <a:alphaOff val="0"/>
                  </a:srgbClr>
                </a:solidFill>
                <a:latin typeface="Times New Roman"/>
              </a:rPr>
              <a:t>Oct. 20</a:t>
            </a:r>
            <a:r>
              <a:rPr lang="en-US" sz="1400" b="1" dirty="0">
                <a:solidFill>
                  <a:srgbClr val="000000">
                    <a:hueOff val="0"/>
                    <a:satOff val="0"/>
                    <a:lumOff val="0"/>
                    <a:alphaOff val="0"/>
                  </a:srgbClr>
                </a:solidFill>
                <a:latin typeface="Times New Roman"/>
              </a:rPr>
              <a:t>25</a:t>
            </a:r>
          </a:p>
        </p:txBody>
      </p:sp>
      <p:sp>
        <p:nvSpPr>
          <p:cNvPr id="35" name="テキスト ボックス 34">
            <a:extLst>
              <a:ext uri="{FF2B5EF4-FFF2-40B4-BE49-F238E27FC236}">
                <a16:creationId xmlns:a16="http://schemas.microsoft.com/office/drawing/2014/main" id="{805FC481-3394-E393-8F82-25D94BED8EF5}"/>
              </a:ext>
            </a:extLst>
          </p:cNvPr>
          <p:cNvSpPr txBox="1"/>
          <p:nvPr/>
        </p:nvSpPr>
        <p:spPr>
          <a:xfrm>
            <a:off x="7738647" y="1627994"/>
            <a:ext cx="895473" cy="15080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SA Ballot</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Sept</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 2025</a:t>
            </a:r>
          </a:p>
        </p:txBody>
      </p:sp>
      <p:grpSp>
        <p:nvGrpSpPr>
          <p:cNvPr id="36" name="グループ化 35">
            <a:extLst>
              <a:ext uri="{FF2B5EF4-FFF2-40B4-BE49-F238E27FC236}">
                <a16:creationId xmlns:a16="http://schemas.microsoft.com/office/drawing/2014/main" id="{52A4B6CD-8960-8129-BB40-344F9BB847F6}"/>
              </a:ext>
            </a:extLst>
          </p:cNvPr>
          <p:cNvGrpSpPr/>
          <p:nvPr/>
        </p:nvGrpSpPr>
        <p:grpSpPr>
          <a:xfrm>
            <a:off x="7324120" y="3818721"/>
            <a:ext cx="1131028" cy="1639857"/>
            <a:chOff x="4734889" y="2176421"/>
            <a:chExt cx="947618" cy="1639857"/>
          </a:xfrm>
        </p:grpSpPr>
        <p:sp>
          <p:nvSpPr>
            <p:cNvPr id="37" name="正方形/長方形 36">
              <a:extLst>
                <a:ext uri="{FF2B5EF4-FFF2-40B4-BE49-F238E27FC236}">
                  <a16:creationId xmlns:a16="http://schemas.microsoft.com/office/drawing/2014/main" id="{6757D758-FA43-451A-8DE8-7CEBF65B5F54}"/>
                </a:ext>
              </a:extLst>
            </p:cNvPr>
            <p:cNvSpPr/>
            <p:nvPr/>
          </p:nvSpPr>
          <p:spPr>
            <a:xfrm>
              <a:off x="4758751" y="2289767"/>
              <a:ext cx="92375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38" name="テキスト ボックス 37">
              <a:extLst>
                <a:ext uri="{FF2B5EF4-FFF2-40B4-BE49-F238E27FC236}">
                  <a16:creationId xmlns:a16="http://schemas.microsoft.com/office/drawing/2014/main" id="{567AFB51-59F2-318C-B2E2-582386BB81E9}"/>
                </a:ext>
              </a:extLst>
            </p:cNvPr>
            <p:cNvSpPr txBox="1"/>
            <p:nvPr/>
          </p:nvSpPr>
          <p:spPr>
            <a:xfrm>
              <a:off x="4734889" y="2176421"/>
              <a:ext cx="817415"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Unconditional approval for Standard Association Ballot (SA)</a:t>
              </a:r>
              <a:endParaRPr kumimoji="1" lang="ja-JP" altLang="ja-JP" sz="1400" dirty="0">
                <a:solidFill>
                  <a:srgbClr val="000000">
                    <a:hueOff val="0"/>
                    <a:satOff val="0"/>
                    <a:lumOff val="0"/>
                    <a:alphaOff val="0"/>
                  </a:srgbClr>
                </a:solidFill>
                <a:latin typeface="Times New Roman"/>
              </a:endParaRPr>
            </a:p>
            <a:p>
              <a:pPr algn="ctr" defTabSz="622300">
                <a:lnSpc>
                  <a:spcPct val="90000"/>
                </a:lnSpc>
                <a:spcAft>
                  <a:spcPct val="35000"/>
                </a:spcAft>
              </a:pPr>
              <a:r>
                <a:rPr kumimoji="1" lang="en-US" altLang="ja-JP" sz="1400" b="1" dirty="0">
                  <a:solidFill>
                    <a:srgbClr val="000000">
                      <a:hueOff val="0"/>
                      <a:satOff val="0"/>
                      <a:lumOff val="0"/>
                      <a:alphaOff val="0"/>
                    </a:srgbClr>
                  </a:solidFill>
                  <a:latin typeface="Times New Roman"/>
                </a:rPr>
                <a:t>July 2025</a:t>
              </a:r>
              <a:endParaRPr lang="en-US" sz="1400" b="1" dirty="0">
                <a:solidFill>
                  <a:srgbClr val="000000">
                    <a:hueOff val="0"/>
                    <a:satOff val="0"/>
                    <a:lumOff val="0"/>
                    <a:alphaOff val="0"/>
                  </a:srgbClr>
                </a:solidFill>
                <a:latin typeface="Times New Roman"/>
              </a:endParaRPr>
            </a:p>
          </p:txBody>
        </p:sp>
      </p:grpSp>
      <p:grpSp>
        <p:nvGrpSpPr>
          <p:cNvPr id="39" name="グループ化 38">
            <a:extLst>
              <a:ext uri="{FF2B5EF4-FFF2-40B4-BE49-F238E27FC236}">
                <a16:creationId xmlns:a16="http://schemas.microsoft.com/office/drawing/2014/main" id="{397BC963-FCEC-5F39-649B-B16F44B9C6CE}"/>
              </a:ext>
            </a:extLst>
          </p:cNvPr>
          <p:cNvGrpSpPr/>
          <p:nvPr/>
        </p:nvGrpSpPr>
        <p:grpSpPr>
          <a:xfrm>
            <a:off x="4449116" y="1542572"/>
            <a:ext cx="987164" cy="1626596"/>
            <a:chOff x="4240042" y="71418"/>
            <a:chExt cx="894442" cy="1626596"/>
          </a:xfrm>
        </p:grpSpPr>
        <p:sp>
          <p:nvSpPr>
            <p:cNvPr id="40" name="正方形/長方形 39">
              <a:extLst>
                <a:ext uri="{FF2B5EF4-FFF2-40B4-BE49-F238E27FC236}">
                  <a16:creationId xmlns:a16="http://schemas.microsoft.com/office/drawing/2014/main" id="{D8F0863F-64D6-060C-71AC-CECC7D43A9C6}"/>
                </a:ext>
              </a:extLst>
            </p:cNvPr>
            <p:cNvSpPr/>
            <p:nvPr/>
          </p:nvSpPr>
          <p:spPr>
            <a:xfrm>
              <a:off x="4336395" y="171503"/>
              <a:ext cx="637315"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1" name="テキスト ボックス 40">
              <a:extLst>
                <a:ext uri="{FF2B5EF4-FFF2-40B4-BE49-F238E27FC236}">
                  <a16:creationId xmlns:a16="http://schemas.microsoft.com/office/drawing/2014/main" id="{FB7D9B05-6121-DA9D-829A-9D1B0B8795A2}"/>
                </a:ext>
              </a:extLst>
            </p:cNvPr>
            <p:cNvSpPr txBox="1"/>
            <p:nvPr/>
          </p:nvSpPr>
          <p:spPr>
            <a:xfrm>
              <a:off x="4240042" y="71418"/>
              <a:ext cx="894442"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a:t>
              </a:r>
              <a:r>
                <a:rPr kumimoji="1" lang="en-US" altLang="ja-JP" sz="1400" dirty="0" err="1">
                  <a:solidFill>
                    <a:srgbClr val="000000">
                      <a:hueOff val="0"/>
                      <a:satOff val="0"/>
                      <a:lumOff val="0"/>
                      <a:alphaOff val="0"/>
                    </a:srgbClr>
                  </a:solidFill>
                  <a:latin typeface="Times New Roman"/>
                </a:rPr>
                <a:t>Resolutionfor</a:t>
              </a:r>
              <a:r>
                <a:rPr kumimoji="1" lang="en-US" altLang="ja-JP" sz="1400" dirty="0">
                  <a:solidFill>
                    <a:srgbClr val="000000">
                      <a:hueOff val="0"/>
                      <a:satOff val="0"/>
                      <a:lumOff val="0"/>
                      <a:alphaOff val="0"/>
                    </a:srgbClr>
                  </a:solidFill>
                  <a:latin typeface="Times New Roman"/>
                </a:rPr>
                <a:t> LB210</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Nov. 2024</a:t>
              </a:r>
            </a:p>
          </p:txBody>
        </p:sp>
      </p:grpSp>
      <p:grpSp>
        <p:nvGrpSpPr>
          <p:cNvPr id="42" name="グループ化 41">
            <a:extLst>
              <a:ext uri="{FF2B5EF4-FFF2-40B4-BE49-F238E27FC236}">
                <a16:creationId xmlns:a16="http://schemas.microsoft.com/office/drawing/2014/main" id="{A241D8DA-41AB-0926-A2A2-24567C8339EA}"/>
              </a:ext>
            </a:extLst>
          </p:cNvPr>
          <p:cNvGrpSpPr/>
          <p:nvPr/>
        </p:nvGrpSpPr>
        <p:grpSpPr>
          <a:xfrm>
            <a:off x="4237568" y="3892292"/>
            <a:ext cx="893646" cy="1074145"/>
            <a:chOff x="3821741" y="2742133"/>
            <a:chExt cx="596518" cy="1074145"/>
          </a:xfrm>
        </p:grpSpPr>
        <p:sp>
          <p:nvSpPr>
            <p:cNvPr id="43" name="正方形/長方形 42">
              <a:extLst>
                <a:ext uri="{FF2B5EF4-FFF2-40B4-BE49-F238E27FC236}">
                  <a16:creationId xmlns:a16="http://schemas.microsoft.com/office/drawing/2014/main" id="{94AC8CF5-508F-DE08-8DBF-53651672D460}"/>
                </a:ext>
              </a:extLst>
            </p:cNvPr>
            <p:cNvSpPr/>
            <p:nvPr/>
          </p:nvSpPr>
          <p:spPr>
            <a:xfrm>
              <a:off x="3821741" y="2742133"/>
              <a:ext cx="514525" cy="1074145"/>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4" name="テキスト ボックス 43">
              <a:extLst>
                <a:ext uri="{FF2B5EF4-FFF2-40B4-BE49-F238E27FC236}">
                  <a16:creationId xmlns:a16="http://schemas.microsoft.com/office/drawing/2014/main" id="{EE344C53-EBEA-727D-C3E3-9A9770A188DD}"/>
                </a:ext>
              </a:extLst>
            </p:cNvPr>
            <p:cNvSpPr txBox="1"/>
            <p:nvPr/>
          </p:nvSpPr>
          <p:spPr>
            <a:xfrm>
              <a:off x="3835773" y="2742133"/>
              <a:ext cx="58248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fi-FI" sz="1200" dirty="0">
                  <a:solidFill>
                    <a:srgbClr val="000000"/>
                  </a:solidFill>
                  <a:latin typeface="Times New Roman" panose="02020603050405020304" pitchFamily="18" charset="0"/>
                  <a:ea typeface="ＭＳ Ｐゴシック" panose="020B0600070205080204" pitchFamily="50" charset="-128"/>
                </a:rPr>
                <a:t>1st </a:t>
              </a:r>
              <a:r>
                <a:rPr lang="fi-FI" sz="1200" dirty="0" err="1">
                  <a:solidFill>
                    <a:srgbClr val="000000"/>
                  </a:solidFill>
                  <a:latin typeface="Times New Roman" panose="02020603050405020304" pitchFamily="18" charset="0"/>
                  <a:ea typeface="ＭＳ Ｐゴシック" panose="020B0600070205080204" pitchFamily="50" charset="-128"/>
                </a:rPr>
                <a:t>Letter</a:t>
              </a:r>
              <a:r>
                <a:rPr lang="fi-FI" sz="1200" dirty="0">
                  <a:solidFill>
                    <a:srgbClr val="000000"/>
                  </a:solidFill>
                  <a:latin typeface="Times New Roman" panose="02020603050405020304" pitchFamily="18" charset="0"/>
                  <a:ea typeface="ＭＳ Ｐゴシック" panose="020B0600070205080204" pitchFamily="50" charset="-128"/>
                </a:rPr>
                <a:t> </a:t>
              </a:r>
              <a:r>
                <a:rPr lang="fi-FI" sz="1200" dirty="0" err="1">
                  <a:solidFill>
                    <a:srgbClr val="000000"/>
                  </a:solidFill>
                  <a:latin typeface="Times New Roman" panose="02020603050405020304" pitchFamily="18" charset="0"/>
                  <a:ea typeface="ＭＳ Ｐゴシック" panose="020B0600070205080204" pitchFamily="50" charset="-128"/>
                </a:rPr>
                <a:t>Ballot</a:t>
              </a:r>
              <a:r>
                <a:rPr lang="fi-FI" sz="1200" dirty="0">
                  <a:solidFill>
                    <a:srgbClr val="000000"/>
                  </a:solidFill>
                  <a:latin typeface="Times New Roman" panose="02020603050405020304" pitchFamily="18" charset="0"/>
                  <a:ea typeface="ＭＳ Ｐゴシック" panose="020B0600070205080204" pitchFamily="50" charset="-128"/>
                </a:rPr>
                <a:t>(LB210)</a:t>
              </a:r>
              <a:endParaRPr lang="en-US" sz="1400" b="1"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Sept. 2024</a:t>
              </a:r>
            </a:p>
          </p:txBody>
        </p:sp>
      </p:grpSp>
      <p:grpSp>
        <p:nvGrpSpPr>
          <p:cNvPr id="45" name="グループ化 44">
            <a:extLst>
              <a:ext uri="{FF2B5EF4-FFF2-40B4-BE49-F238E27FC236}">
                <a16:creationId xmlns:a16="http://schemas.microsoft.com/office/drawing/2014/main" id="{F7427775-B397-9951-BCC7-D6D4DA6AC99B}"/>
              </a:ext>
            </a:extLst>
          </p:cNvPr>
          <p:cNvGrpSpPr/>
          <p:nvPr/>
        </p:nvGrpSpPr>
        <p:grpSpPr>
          <a:xfrm>
            <a:off x="3727701" y="1800003"/>
            <a:ext cx="1027394" cy="1355521"/>
            <a:chOff x="2063018" y="89518"/>
            <a:chExt cx="1027394" cy="1355521"/>
          </a:xfrm>
        </p:grpSpPr>
        <p:sp>
          <p:nvSpPr>
            <p:cNvPr id="46" name="正方形/長方形 45">
              <a:extLst>
                <a:ext uri="{FF2B5EF4-FFF2-40B4-BE49-F238E27FC236}">
                  <a16:creationId xmlns:a16="http://schemas.microsoft.com/office/drawing/2014/main" id="{0BF433C0-DE8C-B2DC-B6D8-6DE4718AF654}"/>
                </a:ext>
              </a:extLst>
            </p:cNvPr>
            <p:cNvSpPr/>
            <p:nvPr/>
          </p:nvSpPr>
          <p:spPr>
            <a:xfrm>
              <a:off x="2222243" y="89518"/>
              <a:ext cx="868169" cy="135552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47" name="テキスト ボックス 46">
              <a:extLst>
                <a:ext uri="{FF2B5EF4-FFF2-40B4-BE49-F238E27FC236}">
                  <a16:creationId xmlns:a16="http://schemas.microsoft.com/office/drawing/2014/main" id="{A97643F3-BE71-E409-3CC4-BCD76282754A}"/>
                </a:ext>
              </a:extLst>
            </p:cNvPr>
            <p:cNvSpPr txBox="1"/>
            <p:nvPr/>
          </p:nvSpPr>
          <p:spPr>
            <a:xfrm>
              <a:off x="2063018" y="89518"/>
              <a:ext cx="963174" cy="135552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algn="ctr" defTabSz="800100">
                <a:spcAft>
                  <a:spcPct val="35000"/>
                </a:spcAft>
              </a:pPr>
              <a:r>
                <a:rPr kumimoji="1" lang="en-US" altLang="ja-JP" sz="1800" baseline="30000" dirty="0">
                  <a:solidFill>
                    <a:srgbClr val="000000">
                      <a:hueOff val="0"/>
                      <a:satOff val="0"/>
                      <a:lumOff val="0"/>
                      <a:alphaOff val="0"/>
                    </a:srgbClr>
                  </a:solidFill>
                  <a:latin typeface="Times New Roman"/>
                </a:rPr>
                <a:t>WG </a:t>
              </a:r>
              <a:r>
                <a:rPr kumimoji="1" lang="en-US" altLang="ja-JP" baseline="30000" dirty="0">
                  <a:solidFill>
                    <a:srgbClr val="000000">
                      <a:hueOff val="0"/>
                      <a:satOff val="0"/>
                      <a:lumOff val="0"/>
                      <a:alphaOff val="0"/>
                    </a:srgbClr>
                  </a:solidFill>
                  <a:latin typeface="Times New Roman"/>
                </a:rPr>
                <a:t>      </a:t>
              </a:r>
              <a:r>
                <a:rPr kumimoji="1" lang="en-US" altLang="ja-JP" sz="1800" baseline="30000" dirty="0" err="1">
                  <a:solidFill>
                    <a:srgbClr val="000000">
                      <a:hueOff val="0"/>
                      <a:satOff val="0"/>
                      <a:lumOff val="0"/>
                      <a:alphaOff val="0"/>
                    </a:srgbClr>
                  </a:solidFill>
                  <a:latin typeface="Times New Roman"/>
                </a:rPr>
                <a:t>PreBa</a:t>
              </a:r>
              <a:r>
                <a:rPr kumimoji="1" lang="en-US" altLang="ja-JP" baseline="30000" dirty="0" err="1">
                  <a:solidFill>
                    <a:srgbClr val="000000">
                      <a:hueOff val="0"/>
                      <a:satOff val="0"/>
                      <a:lumOff val="0"/>
                      <a:alphaOff val="0"/>
                    </a:srgbClr>
                  </a:solidFill>
                  <a:latin typeface="Times New Roman"/>
                </a:rPr>
                <a:t>llot</a:t>
              </a:r>
              <a:r>
                <a:rPr kumimoji="1" lang="en-US" altLang="ja-JP" baseline="30000" dirty="0">
                  <a:solidFill>
                    <a:srgbClr val="000000">
                      <a:hueOff val="0"/>
                      <a:satOff val="0"/>
                      <a:lumOff val="0"/>
                      <a:alphaOff val="0"/>
                    </a:srgbClr>
                  </a:solidFill>
                  <a:latin typeface="Times New Roman"/>
                </a:rPr>
                <a:t> submission for </a:t>
              </a:r>
              <a:r>
                <a:rPr lang="en-US" sz="1200" dirty="0">
                  <a:solidFill>
                    <a:srgbClr val="000000">
                      <a:hueOff val="0"/>
                      <a:satOff val="0"/>
                      <a:lumOff val="0"/>
                      <a:alphaOff val="0"/>
                    </a:srgbClr>
                  </a:solidFill>
                  <a:latin typeface="Times New Roman"/>
                </a:rPr>
                <a:t>Draft2.5 August </a:t>
              </a:r>
              <a:r>
                <a:rPr lang="en-US" sz="1200" b="1" dirty="0">
                  <a:solidFill>
                    <a:srgbClr val="000000">
                      <a:hueOff val="0"/>
                      <a:satOff val="0"/>
                      <a:lumOff val="0"/>
                      <a:alphaOff val="0"/>
                    </a:srgbClr>
                  </a:solidFill>
                  <a:latin typeface="Times New Roman"/>
                </a:rPr>
                <a:t>2024</a:t>
              </a:r>
            </a:p>
          </p:txBody>
        </p:sp>
      </p:grpSp>
      <p:grpSp>
        <p:nvGrpSpPr>
          <p:cNvPr id="48" name="グループ化 47">
            <a:extLst>
              <a:ext uri="{FF2B5EF4-FFF2-40B4-BE49-F238E27FC236}">
                <a16:creationId xmlns:a16="http://schemas.microsoft.com/office/drawing/2014/main" id="{B564882E-8793-B4E8-FA32-25D77C6F5827}"/>
              </a:ext>
            </a:extLst>
          </p:cNvPr>
          <p:cNvGrpSpPr/>
          <p:nvPr/>
        </p:nvGrpSpPr>
        <p:grpSpPr>
          <a:xfrm>
            <a:off x="3396384" y="3797432"/>
            <a:ext cx="918520" cy="1526511"/>
            <a:chOff x="2878374" y="2239438"/>
            <a:chExt cx="688887" cy="1526511"/>
          </a:xfrm>
        </p:grpSpPr>
        <p:sp>
          <p:nvSpPr>
            <p:cNvPr id="49" name="正方形/長方形 48">
              <a:extLst>
                <a:ext uri="{FF2B5EF4-FFF2-40B4-BE49-F238E27FC236}">
                  <a16:creationId xmlns:a16="http://schemas.microsoft.com/office/drawing/2014/main" id="{D0865CF4-BF98-9A20-CD50-D1069D244F65}"/>
                </a:ext>
              </a:extLst>
            </p:cNvPr>
            <p:cNvSpPr/>
            <p:nvPr/>
          </p:nvSpPr>
          <p:spPr>
            <a:xfrm>
              <a:off x="2878386" y="2239438"/>
              <a:ext cx="630884"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0" name="テキスト ボックス 49">
              <a:extLst>
                <a:ext uri="{FF2B5EF4-FFF2-40B4-BE49-F238E27FC236}">
                  <a16:creationId xmlns:a16="http://schemas.microsoft.com/office/drawing/2014/main" id="{0BAEA6C0-034B-2510-6597-DCCD12A79BE7}"/>
                </a:ext>
              </a:extLst>
            </p:cNvPr>
            <p:cNvSpPr txBox="1"/>
            <p:nvPr/>
          </p:nvSpPr>
          <p:spPr>
            <a:xfrm>
              <a:off x="2878374" y="2239438"/>
              <a:ext cx="688887"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t"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Resolution </a:t>
              </a:r>
              <a:r>
                <a:rPr kumimoji="1" lang="en-US" altLang="ja-JP" sz="1400" dirty="0" err="1">
                  <a:solidFill>
                    <a:srgbClr val="000000">
                      <a:hueOff val="0"/>
                      <a:satOff val="0"/>
                      <a:lumOff val="0"/>
                      <a:alphaOff val="0"/>
                    </a:srgbClr>
                  </a:solidFill>
                  <a:latin typeface="Times New Roman"/>
                </a:rPr>
                <a:t>fo</a:t>
              </a:r>
              <a:r>
                <a:rPr kumimoji="1" lang="en-US" altLang="ja-JP" sz="1400" dirty="0">
                  <a:solidFill>
                    <a:srgbClr val="000000">
                      <a:hueOff val="0"/>
                      <a:satOff val="0"/>
                      <a:lumOff val="0"/>
                      <a:alphaOff val="0"/>
                    </a:srgbClr>
                  </a:solidFill>
                  <a:latin typeface="Times New Roman"/>
                </a:rPr>
                <a:t> Draft v2.3 on WG for </a:t>
              </a:r>
              <a:r>
                <a:rPr kumimoji="1" lang="en-US" altLang="ja-JP" sz="1400" dirty="0" err="1">
                  <a:solidFill>
                    <a:srgbClr val="000000">
                      <a:hueOff val="0"/>
                      <a:satOff val="0"/>
                      <a:lumOff val="0"/>
                      <a:alphaOff val="0"/>
                    </a:srgbClr>
                  </a:solidFill>
                  <a:latin typeface="Times New Roman"/>
                </a:rPr>
                <a:t>PreBallot</a:t>
              </a:r>
              <a:r>
                <a:rPr kumimoji="1" lang="en-US" altLang="ja-JP" sz="1400" dirty="0">
                  <a:solidFill>
                    <a:srgbClr val="000000">
                      <a:hueOff val="0"/>
                      <a:satOff val="0"/>
                      <a:lumOff val="0"/>
                      <a:alphaOff val="0"/>
                    </a:srgbClr>
                  </a:solidFill>
                  <a:latin typeface="Times New Roman"/>
                </a:rPr>
                <a:t> </a:t>
              </a:r>
              <a:r>
                <a:rPr kumimoji="1" lang="en-US" altLang="ja-JP" sz="1400" b="1" dirty="0">
                  <a:solidFill>
                    <a:srgbClr val="000000">
                      <a:hueOff val="0"/>
                      <a:satOff val="0"/>
                      <a:lumOff val="0"/>
                      <a:alphaOff val="0"/>
                    </a:srgbClr>
                  </a:solidFill>
                  <a:latin typeface="Times New Roman"/>
                </a:rPr>
                <a:t>July </a:t>
              </a:r>
              <a:r>
                <a:rPr lang="en-US" sz="1400" b="1" dirty="0">
                  <a:solidFill>
                    <a:srgbClr val="000000">
                      <a:hueOff val="0"/>
                      <a:satOff val="0"/>
                      <a:lumOff val="0"/>
                      <a:alphaOff val="0"/>
                    </a:srgbClr>
                  </a:solidFill>
                  <a:latin typeface="Times New Roman"/>
                </a:rPr>
                <a:t> 2024</a:t>
              </a:r>
            </a:p>
          </p:txBody>
        </p:sp>
      </p:grpSp>
      <p:grpSp>
        <p:nvGrpSpPr>
          <p:cNvPr id="51" name="グループ化 50">
            <a:extLst>
              <a:ext uri="{FF2B5EF4-FFF2-40B4-BE49-F238E27FC236}">
                <a16:creationId xmlns:a16="http://schemas.microsoft.com/office/drawing/2014/main" id="{2E7FCD6E-D478-FA30-BF26-0896189A69D1}"/>
              </a:ext>
            </a:extLst>
          </p:cNvPr>
          <p:cNvGrpSpPr/>
          <p:nvPr/>
        </p:nvGrpSpPr>
        <p:grpSpPr>
          <a:xfrm>
            <a:off x="2823987" y="2129347"/>
            <a:ext cx="2829447" cy="2039217"/>
            <a:chOff x="1379747" y="-1400625"/>
            <a:chExt cx="1672297" cy="2977434"/>
          </a:xfrm>
        </p:grpSpPr>
        <p:sp>
          <p:nvSpPr>
            <p:cNvPr id="52" name="正方形/長方形 51">
              <a:extLst>
                <a:ext uri="{FF2B5EF4-FFF2-40B4-BE49-F238E27FC236}">
                  <a16:creationId xmlns:a16="http://schemas.microsoft.com/office/drawing/2014/main" id="{C3598F90-6AFB-009A-5C49-2021BDDD9001}"/>
                </a:ext>
              </a:extLst>
            </p:cNvPr>
            <p:cNvSpPr/>
            <p:nvPr/>
          </p:nvSpPr>
          <p:spPr>
            <a:xfrm>
              <a:off x="2345962" y="97681"/>
              <a:ext cx="706082" cy="1479128"/>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3" name="テキスト ボックス 52">
              <a:extLst>
                <a:ext uri="{FF2B5EF4-FFF2-40B4-BE49-F238E27FC236}">
                  <a16:creationId xmlns:a16="http://schemas.microsoft.com/office/drawing/2014/main" id="{1AC0FB68-DE59-F703-928D-C2CB1BA9422D}"/>
                </a:ext>
              </a:extLst>
            </p:cNvPr>
            <p:cNvSpPr txBox="1"/>
            <p:nvPr/>
          </p:nvSpPr>
          <p:spPr>
            <a:xfrm>
              <a:off x="1379747" y="-1400625"/>
              <a:ext cx="706082" cy="1479128"/>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8016" tIns="128016" rIns="128016" bIns="128016" numCol="1" spcCol="1270" anchor="b" anchorCtr="0">
              <a:noAutofit/>
            </a:bodyPr>
            <a:lstStyle/>
            <a:p>
              <a:pPr algn="ctr" defTabSz="800100">
                <a:spcAft>
                  <a:spcPct val="35000"/>
                </a:spcAft>
              </a:pPr>
              <a:r>
                <a:rPr kumimoji="1" lang="en-US" altLang="ja-JP" sz="1800" baseline="30000" dirty="0">
                  <a:solidFill>
                    <a:srgbClr val="000000">
                      <a:hueOff val="0"/>
                      <a:satOff val="0"/>
                      <a:lumOff val="0"/>
                      <a:alphaOff val="0"/>
                    </a:srgbClr>
                  </a:solidFill>
                  <a:latin typeface="Times New Roman"/>
                </a:rPr>
                <a:t> Draft V1,18  Com</a:t>
              </a:r>
            </a:p>
            <a:p>
              <a:pPr algn="ctr" defTabSz="800100">
                <a:lnSpc>
                  <a:spcPct val="90000"/>
                </a:lnSpc>
                <a:spcAft>
                  <a:spcPct val="35000"/>
                </a:spcAft>
              </a:pPr>
              <a:r>
                <a:rPr lang="en-US" sz="1200" b="1" dirty="0">
                  <a:solidFill>
                    <a:srgbClr val="000000">
                      <a:hueOff val="0"/>
                      <a:satOff val="0"/>
                      <a:lumOff val="0"/>
                      <a:alphaOff val="0"/>
                    </a:srgbClr>
                  </a:solidFill>
                  <a:latin typeface="Times New Roman"/>
                </a:rPr>
                <a:t>May. 2024</a:t>
              </a:r>
            </a:p>
          </p:txBody>
        </p:sp>
      </p:grpSp>
      <p:grpSp>
        <p:nvGrpSpPr>
          <p:cNvPr id="54" name="グループ化 53">
            <a:extLst>
              <a:ext uri="{FF2B5EF4-FFF2-40B4-BE49-F238E27FC236}">
                <a16:creationId xmlns:a16="http://schemas.microsoft.com/office/drawing/2014/main" id="{3C1FA76E-D827-EE56-9F75-2F30C99122F9}"/>
              </a:ext>
            </a:extLst>
          </p:cNvPr>
          <p:cNvGrpSpPr/>
          <p:nvPr/>
        </p:nvGrpSpPr>
        <p:grpSpPr>
          <a:xfrm>
            <a:off x="2284127" y="3855628"/>
            <a:ext cx="1147593" cy="1510147"/>
            <a:chOff x="2022891" y="2274853"/>
            <a:chExt cx="713170" cy="1510147"/>
          </a:xfrm>
        </p:grpSpPr>
        <p:sp>
          <p:nvSpPr>
            <p:cNvPr id="55" name="正方形/長方形 54">
              <a:extLst>
                <a:ext uri="{FF2B5EF4-FFF2-40B4-BE49-F238E27FC236}">
                  <a16:creationId xmlns:a16="http://schemas.microsoft.com/office/drawing/2014/main" id="{BFB8DBFA-2938-BDA9-92ED-089C158B0F33}"/>
                </a:ext>
              </a:extLst>
            </p:cNvPr>
            <p:cNvSpPr/>
            <p:nvPr/>
          </p:nvSpPr>
          <p:spPr>
            <a:xfrm>
              <a:off x="2022891" y="2274853"/>
              <a:ext cx="491092" cy="1510147"/>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6" name="テキスト ボックス 55">
              <a:extLst>
                <a:ext uri="{FF2B5EF4-FFF2-40B4-BE49-F238E27FC236}">
                  <a16:creationId xmlns:a16="http://schemas.microsoft.com/office/drawing/2014/main" id="{8867EE47-A141-F89A-BF89-B14070FC8ED3}"/>
                </a:ext>
              </a:extLst>
            </p:cNvPr>
            <p:cNvSpPr txBox="1"/>
            <p:nvPr/>
          </p:nvSpPr>
          <p:spPr>
            <a:xfrm>
              <a:off x="2244969" y="2274853"/>
              <a:ext cx="491092" cy="151014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algn="ctr" defTabSz="533400">
                <a:lnSpc>
                  <a:spcPct val="90000"/>
                </a:lnSpc>
                <a:spcAft>
                  <a:spcPct val="35000"/>
                </a:spcAft>
              </a:pPr>
              <a:r>
                <a:rPr kumimoji="1" lang="en-US" altLang="ja-JP" sz="1200" dirty="0">
                  <a:solidFill>
                    <a:srgbClr val="000000">
                      <a:hueOff val="0"/>
                      <a:satOff val="0"/>
                      <a:lumOff val="0"/>
                      <a:alphaOff val="0"/>
                    </a:srgbClr>
                  </a:solidFill>
                  <a:latin typeface="Times New Roman"/>
                </a:rPr>
                <a:t>Std. </a:t>
              </a:r>
              <a:r>
                <a:rPr kumimoji="1" lang="en-US" altLang="ja-JP" sz="1200" dirty="0" err="1">
                  <a:solidFill>
                    <a:srgbClr val="000000">
                      <a:hueOff val="0"/>
                      <a:satOff val="0"/>
                      <a:lumOff val="0"/>
                      <a:alphaOff val="0"/>
                    </a:srgbClr>
                  </a:solidFill>
                  <a:latin typeface="Times New Roman"/>
                </a:rPr>
                <a:t>Draf</a:t>
              </a:r>
              <a:r>
                <a:rPr kumimoji="1" lang="en-US" altLang="ja-JP" sz="1200" dirty="0">
                  <a:solidFill>
                    <a:srgbClr val="000000">
                      <a:hueOff val="0"/>
                      <a:satOff val="0"/>
                      <a:lumOff val="0"/>
                      <a:alphaOff val="0"/>
                    </a:srgbClr>
                  </a:solidFill>
                  <a:latin typeface="Times New Roman"/>
                </a:rPr>
                <a:t> V1.9 Proposals</a:t>
              </a:r>
              <a:endParaRPr kumimoji="1" lang="ja-JP" altLang="ja-JP" sz="1200"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Nov. 2023</a:t>
              </a:r>
            </a:p>
          </p:txBody>
        </p:sp>
      </p:grpSp>
      <p:grpSp>
        <p:nvGrpSpPr>
          <p:cNvPr id="57" name="グループ化 56">
            <a:extLst>
              <a:ext uri="{FF2B5EF4-FFF2-40B4-BE49-F238E27FC236}">
                <a16:creationId xmlns:a16="http://schemas.microsoft.com/office/drawing/2014/main" id="{D988B53A-AEB9-FD2B-6E88-390C27612323}"/>
              </a:ext>
            </a:extLst>
          </p:cNvPr>
          <p:cNvGrpSpPr/>
          <p:nvPr/>
        </p:nvGrpSpPr>
        <p:grpSpPr>
          <a:xfrm>
            <a:off x="2289740" y="1577239"/>
            <a:ext cx="790239" cy="1526511"/>
            <a:chOff x="1610119" y="12105"/>
            <a:chExt cx="530336" cy="1526511"/>
          </a:xfrm>
        </p:grpSpPr>
        <p:sp>
          <p:nvSpPr>
            <p:cNvPr id="58" name="正方形/長方形 57">
              <a:extLst>
                <a:ext uri="{FF2B5EF4-FFF2-40B4-BE49-F238E27FC236}">
                  <a16:creationId xmlns:a16="http://schemas.microsoft.com/office/drawing/2014/main" id="{E72AE40E-19A1-A326-7519-1E3458842BA1}"/>
                </a:ext>
              </a:extLst>
            </p:cNvPr>
            <p:cNvSpPr/>
            <p:nvPr/>
          </p:nvSpPr>
          <p:spPr>
            <a:xfrm>
              <a:off x="1610119" y="12105"/>
              <a:ext cx="53033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59" name="テキスト ボックス 58">
              <a:extLst>
                <a:ext uri="{FF2B5EF4-FFF2-40B4-BE49-F238E27FC236}">
                  <a16:creationId xmlns:a16="http://schemas.microsoft.com/office/drawing/2014/main" id="{30658F7A-8DCA-BC1C-CAFC-DCCBA24380CD}"/>
                </a:ext>
              </a:extLst>
            </p:cNvPr>
            <p:cNvSpPr txBox="1"/>
            <p:nvPr/>
          </p:nvSpPr>
          <p:spPr>
            <a:xfrm>
              <a:off x="1610119" y="12105"/>
              <a:ext cx="53033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78232" tIns="78232" rIns="78232" bIns="78232" numCol="1" spcCol="1270" anchor="b" anchorCtr="0">
              <a:noAutofit/>
            </a:bodyPr>
            <a:lstStyle/>
            <a:p>
              <a:pPr algn="ctr" defTabSz="488950">
                <a:lnSpc>
                  <a:spcPct val="90000"/>
                </a:lnSpc>
                <a:spcAft>
                  <a:spcPct val="35000"/>
                </a:spcAft>
              </a:pPr>
              <a:r>
                <a:rPr lang="en-US" sz="1100" dirty="0"/>
                <a:t>Presentation of proposa</a:t>
              </a:r>
              <a:r>
                <a:rPr lang="en-US" sz="1050" dirty="0"/>
                <a:t>l</a:t>
              </a:r>
              <a:r>
                <a:rPr lang="en-US" sz="1100" dirty="0"/>
                <a:t>s</a:t>
              </a:r>
            </a:p>
            <a:p>
              <a:pPr algn="ctr" defTabSz="488950">
                <a:lnSpc>
                  <a:spcPct val="90000"/>
                </a:lnSpc>
                <a:spcAft>
                  <a:spcPct val="35000"/>
                </a:spcAft>
              </a:pPr>
              <a:r>
                <a:rPr lang="en-US" altLang="ja-JP" sz="1100" b="1" dirty="0">
                  <a:solidFill>
                    <a:srgbClr val="000000">
                      <a:hueOff val="0"/>
                      <a:satOff val="0"/>
                      <a:lumOff val="0"/>
                      <a:alphaOff val="0"/>
                    </a:srgbClr>
                  </a:solidFill>
                  <a:latin typeface="Times New Roman"/>
                </a:rPr>
                <a:t>May </a:t>
              </a:r>
              <a:r>
                <a:rPr lang="en-US" sz="1200" b="1" dirty="0">
                  <a:solidFill>
                    <a:srgbClr val="000000">
                      <a:hueOff val="0"/>
                      <a:satOff val="0"/>
                      <a:lumOff val="0"/>
                      <a:alphaOff val="0"/>
                    </a:srgbClr>
                  </a:solidFill>
                  <a:latin typeface="Times New Roman"/>
                </a:rPr>
                <a:t>2023</a:t>
              </a:r>
              <a:endParaRPr lang="en-US" sz="1400" b="1" dirty="0">
                <a:solidFill>
                  <a:srgbClr val="000000">
                    <a:hueOff val="0"/>
                    <a:satOff val="0"/>
                    <a:lumOff val="0"/>
                    <a:alphaOff val="0"/>
                  </a:srgbClr>
                </a:solidFill>
                <a:latin typeface="Times New Roman"/>
              </a:endParaRPr>
            </a:p>
          </p:txBody>
        </p:sp>
      </p:grpSp>
      <p:grpSp>
        <p:nvGrpSpPr>
          <p:cNvPr id="60" name="グループ化 59">
            <a:extLst>
              <a:ext uri="{FF2B5EF4-FFF2-40B4-BE49-F238E27FC236}">
                <a16:creationId xmlns:a16="http://schemas.microsoft.com/office/drawing/2014/main" id="{7C05A752-326E-2407-3B40-C6650FFA3A56}"/>
              </a:ext>
            </a:extLst>
          </p:cNvPr>
          <p:cNvGrpSpPr/>
          <p:nvPr/>
        </p:nvGrpSpPr>
        <p:grpSpPr>
          <a:xfrm>
            <a:off x="1829817" y="2665744"/>
            <a:ext cx="3700829" cy="2726740"/>
            <a:chOff x="-1931078" y="2289767"/>
            <a:chExt cx="3700829" cy="2726740"/>
          </a:xfrm>
        </p:grpSpPr>
        <p:sp>
          <p:nvSpPr>
            <p:cNvPr id="61" name="正方形/長方形 60">
              <a:extLst>
                <a:ext uri="{FF2B5EF4-FFF2-40B4-BE49-F238E27FC236}">
                  <a16:creationId xmlns:a16="http://schemas.microsoft.com/office/drawing/2014/main" id="{1EC027E2-4934-2A3C-472C-0CA776A51FFD}"/>
                </a:ext>
              </a:extLst>
            </p:cNvPr>
            <p:cNvSpPr/>
            <p:nvPr/>
          </p:nvSpPr>
          <p:spPr>
            <a:xfrm>
              <a:off x="1309200" y="2289767"/>
              <a:ext cx="460551"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2" name="テキスト ボックス 61">
              <a:extLst>
                <a:ext uri="{FF2B5EF4-FFF2-40B4-BE49-F238E27FC236}">
                  <a16:creationId xmlns:a16="http://schemas.microsoft.com/office/drawing/2014/main" id="{1997ED19-1540-2322-F66D-0DF4A9299708}"/>
                </a:ext>
              </a:extLst>
            </p:cNvPr>
            <p:cNvSpPr txBox="1"/>
            <p:nvPr/>
          </p:nvSpPr>
          <p:spPr>
            <a:xfrm>
              <a:off x="-1931078" y="3489996"/>
              <a:ext cx="688838"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t" anchorCtr="0">
              <a:noAutofit/>
            </a:bodyPr>
            <a:lstStyle/>
            <a:p>
              <a:pPr algn="ctr" defTabSz="533400">
                <a:lnSpc>
                  <a:spcPct val="90000"/>
                </a:lnSpc>
                <a:spcAft>
                  <a:spcPct val="35000"/>
                </a:spcAft>
              </a:pPr>
              <a:r>
                <a:rPr lang="en-US" altLang="ja-JP" sz="1200" dirty="0">
                  <a:solidFill>
                    <a:srgbClr val="000000">
                      <a:hueOff val="0"/>
                      <a:satOff val="0"/>
                      <a:lumOff val="0"/>
                      <a:alphaOff val="0"/>
                    </a:srgbClr>
                  </a:solidFill>
                  <a:latin typeface="Times New Roman"/>
                </a:rPr>
                <a:t>TRD,CMD</a:t>
              </a:r>
            </a:p>
            <a:p>
              <a:pPr algn="ctr" defTabSz="533400">
                <a:lnSpc>
                  <a:spcPct val="90000"/>
                </a:lnSpc>
                <a:spcAft>
                  <a:spcPct val="35000"/>
                </a:spcAft>
              </a:pPr>
              <a:r>
                <a:rPr lang="en-US" sz="1200" dirty="0">
                  <a:solidFill>
                    <a:srgbClr val="000000">
                      <a:hueOff val="0"/>
                      <a:satOff val="0"/>
                      <a:lumOff val="0"/>
                      <a:alphaOff val="0"/>
                    </a:srgbClr>
                  </a:solidFill>
                  <a:latin typeface="Times New Roman"/>
                </a:rPr>
                <a:t>Call Proposals </a:t>
              </a:r>
              <a:r>
                <a:rPr lang="en-US" sz="1400" b="1" dirty="0">
                  <a:solidFill>
                    <a:srgbClr val="000000">
                      <a:hueOff val="0"/>
                      <a:satOff val="0"/>
                      <a:lumOff val="0"/>
                      <a:alphaOff val="0"/>
                    </a:srgbClr>
                  </a:solidFill>
                  <a:latin typeface="Times New Roman"/>
                </a:rPr>
                <a:t>Sept 2022</a:t>
              </a:r>
              <a:endParaRPr lang="en-US" sz="1200" b="1" dirty="0">
                <a:solidFill>
                  <a:srgbClr val="000000">
                    <a:hueOff val="0"/>
                    <a:satOff val="0"/>
                    <a:lumOff val="0"/>
                    <a:alphaOff val="0"/>
                  </a:srgbClr>
                </a:solidFill>
                <a:latin typeface="Times New Roman"/>
              </a:endParaRPr>
            </a:p>
          </p:txBody>
        </p:sp>
      </p:grpSp>
      <p:grpSp>
        <p:nvGrpSpPr>
          <p:cNvPr id="63" name="グループ化 62">
            <a:extLst>
              <a:ext uri="{FF2B5EF4-FFF2-40B4-BE49-F238E27FC236}">
                <a16:creationId xmlns:a16="http://schemas.microsoft.com/office/drawing/2014/main" id="{A673683E-64E1-C810-E1E3-E108E46C7894}"/>
              </a:ext>
            </a:extLst>
          </p:cNvPr>
          <p:cNvGrpSpPr/>
          <p:nvPr/>
        </p:nvGrpSpPr>
        <p:grpSpPr>
          <a:xfrm>
            <a:off x="1429105" y="1615877"/>
            <a:ext cx="670301" cy="1526511"/>
            <a:chOff x="989797" y="0"/>
            <a:chExt cx="426316" cy="1526511"/>
          </a:xfrm>
        </p:grpSpPr>
        <p:sp>
          <p:nvSpPr>
            <p:cNvPr id="64" name="正方形/長方形 63">
              <a:extLst>
                <a:ext uri="{FF2B5EF4-FFF2-40B4-BE49-F238E27FC236}">
                  <a16:creationId xmlns:a16="http://schemas.microsoft.com/office/drawing/2014/main" id="{DD781AD1-617A-AB28-0787-3F014BBCFEB5}"/>
                </a:ext>
              </a:extLst>
            </p:cNvPr>
            <p:cNvSpPr/>
            <p:nvPr/>
          </p:nvSpPr>
          <p:spPr>
            <a:xfrm>
              <a:off x="989797" y="0"/>
              <a:ext cx="426316" cy="1526511"/>
            </a:xfrm>
            <a:prstGeom prst="rect">
              <a:avLst/>
            </a:prstGeom>
            <a:noFill/>
            <a:ln>
              <a:noFill/>
            </a:ln>
            <a:effectLst/>
          </p:spPr>
          <p:style>
            <a:lnRef idx="0">
              <a:scrgbClr r="0" g="0" b="0"/>
            </a:lnRef>
            <a:fillRef idx="0">
              <a:scrgbClr r="0" g="0" b="0"/>
            </a:fillRef>
            <a:effectRef idx="0">
              <a:scrgbClr r="0" g="0" b="0"/>
            </a:effectRef>
            <a:fontRef idx="minor">
              <a:schemeClr val="tx1">
                <a:hueOff val="0"/>
                <a:satOff val="0"/>
                <a:lumOff val="0"/>
                <a:alphaOff val="0"/>
              </a:schemeClr>
            </a:fontRef>
          </p:style>
          <p:txBody>
            <a:bodyPr/>
            <a:lstStyle/>
            <a:p>
              <a:endParaRPr lang="ja-JP" altLang="en-US"/>
            </a:p>
          </p:txBody>
        </p:sp>
        <p:sp>
          <p:nvSpPr>
            <p:cNvPr id="65" name="テキスト ボックス 64">
              <a:extLst>
                <a:ext uri="{FF2B5EF4-FFF2-40B4-BE49-F238E27FC236}">
                  <a16:creationId xmlns:a16="http://schemas.microsoft.com/office/drawing/2014/main" id="{CE6F509E-7727-B022-4B3B-9DD7FE82F573}"/>
                </a:ext>
              </a:extLst>
            </p:cNvPr>
            <p:cNvSpPr txBox="1"/>
            <p:nvPr/>
          </p:nvSpPr>
          <p:spPr>
            <a:xfrm>
              <a:off x="989797" y="0"/>
              <a:ext cx="426316"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en-US" sz="1200" dirty="0">
                  <a:solidFill>
                    <a:srgbClr val="000000">
                      <a:hueOff val="0"/>
                      <a:satOff val="0"/>
                      <a:lumOff val="0"/>
                      <a:alphaOff val="0"/>
                    </a:srgbClr>
                  </a:solidFill>
                  <a:latin typeface="Times New Roman"/>
                </a:rPr>
                <a:t>Tech Req Doc     </a:t>
              </a:r>
              <a:r>
                <a:rPr lang="en-US" sz="1200" b="1" dirty="0">
                  <a:solidFill>
                    <a:srgbClr val="000000">
                      <a:hueOff val="0"/>
                      <a:satOff val="0"/>
                      <a:lumOff val="0"/>
                      <a:alphaOff val="0"/>
                    </a:srgbClr>
                  </a:solidFill>
                  <a:latin typeface="Times New Roman"/>
                </a:rPr>
                <a:t>July 2022</a:t>
              </a:r>
              <a:endParaRPr lang="en-US" sz="1400" b="1" dirty="0">
                <a:solidFill>
                  <a:srgbClr val="000000">
                    <a:hueOff val="0"/>
                    <a:satOff val="0"/>
                    <a:lumOff val="0"/>
                    <a:alphaOff val="0"/>
                  </a:srgbClr>
                </a:solidFill>
                <a:latin typeface="Times New Roman"/>
              </a:endParaRPr>
            </a:p>
          </p:txBody>
        </p:sp>
      </p:grpSp>
      <p:sp>
        <p:nvSpPr>
          <p:cNvPr id="66" name="楕円 65">
            <a:extLst>
              <a:ext uri="{FF2B5EF4-FFF2-40B4-BE49-F238E27FC236}">
                <a16:creationId xmlns:a16="http://schemas.microsoft.com/office/drawing/2014/main" id="{4DC75DF1-3F80-FDA4-CAAD-46D807446489}"/>
              </a:ext>
            </a:extLst>
          </p:cNvPr>
          <p:cNvSpPr/>
          <p:nvPr/>
        </p:nvSpPr>
        <p:spPr>
          <a:xfrm>
            <a:off x="10259204" y="3323855"/>
            <a:ext cx="349736" cy="349736"/>
          </a:xfrm>
          <a:prstGeom prst="ellipse">
            <a:avLst/>
          </a:prstGeom>
          <a:solidFill>
            <a:srgbClr val="3333CC">
              <a:hueOff val="-3200000"/>
              <a:satOff val="-13334"/>
              <a:lumOff val="11111"/>
              <a:alphaOff val="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7" name="楕円 66">
            <a:extLst>
              <a:ext uri="{FF2B5EF4-FFF2-40B4-BE49-F238E27FC236}">
                <a16:creationId xmlns:a16="http://schemas.microsoft.com/office/drawing/2014/main" id="{6D671A25-1B7D-DCB3-2297-8E0631FF96E7}"/>
              </a:ext>
            </a:extLst>
          </p:cNvPr>
          <p:cNvSpPr/>
          <p:nvPr/>
        </p:nvSpPr>
        <p:spPr>
          <a:xfrm>
            <a:off x="9844336" y="3277423"/>
            <a:ext cx="349736" cy="349736"/>
          </a:xfrm>
          <a:prstGeom prst="ellipse">
            <a:avLst/>
          </a:prstGeom>
          <a:solidFill>
            <a:srgbClr val="3333CC">
              <a:hueOff val="-3200000"/>
              <a:satOff val="-13334"/>
              <a:lumOff val="11111"/>
              <a:alpha val="4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8" name="楕円 67">
            <a:extLst>
              <a:ext uri="{FF2B5EF4-FFF2-40B4-BE49-F238E27FC236}">
                <a16:creationId xmlns:a16="http://schemas.microsoft.com/office/drawing/2014/main" id="{1E4707CF-EA59-A6D9-8793-42952C63433E}"/>
              </a:ext>
            </a:extLst>
          </p:cNvPr>
          <p:cNvSpPr/>
          <p:nvPr/>
        </p:nvSpPr>
        <p:spPr>
          <a:xfrm>
            <a:off x="9519407" y="326676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69" name="楕円 68">
            <a:extLst>
              <a:ext uri="{FF2B5EF4-FFF2-40B4-BE49-F238E27FC236}">
                <a16:creationId xmlns:a16="http://schemas.microsoft.com/office/drawing/2014/main" id="{0CE6FC6F-B57A-9680-734B-3EA04AA87354}"/>
              </a:ext>
            </a:extLst>
          </p:cNvPr>
          <p:cNvSpPr/>
          <p:nvPr/>
        </p:nvSpPr>
        <p:spPr>
          <a:xfrm>
            <a:off x="8794956" y="3299622"/>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0" name="楕円 69">
            <a:extLst>
              <a:ext uri="{FF2B5EF4-FFF2-40B4-BE49-F238E27FC236}">
                <a16:creationId xmlns:a16="http://schemas.microsoft.com/office/drawing/2014/main" id="{B272743C-BC3F-58B8-F6D1-D7FC143E6A23}"/>
              </a:ext>
            </a:extLst>
          </p:cNvPr>
          <p:cNvSpPr/>
          <p:nvPr/>
        </p:nvSpPr>
        <p:spPr>
          <a:xfrm>
            <a:off x="7910417" y="3292307"/>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1" name="楕円 70">
            <a:extLst>
              <a:ext uri="{FF2B5EF4-FFF2-40B4-BE49-F238E27FC236}">
                <a16:creationId xmlns:a16="http://schemas.microsoft.com/office/drawing/2014/main" id="{FE97B252-72D0-9CE3-F921-624BA043D0C0}"/>
              </a:ext>
            </a:extLst>
          </p:cNvPr>
          <p:cNvSpPr/>
          <p:nvPr/>
        </p:nvSpPr>
        <p:spPr>
          <a:xfrm>
            <a:off x="7013822" y="3275155"/>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2" name="楕円 71">
            <a:extLst>
              <a:ext uri="{FF2B5EF4-FFF2-40B4-BE49-F238E27FC236}">
                <a16:creationId xmlns:a16="http://schemas.microsoft.com/office/drawing/2014/main" id="{2673561F-7801-4CE8-3D08-6A6ACC3E2BDC}"/>
              </a:ext>
            </a:extLst>
          </p:cNvPr>
          <p:cNvSpPr/>
          <p:nvPr/>
        </p:nvSpPr>
        <p:spPr>
          <a:xfrm>
            <a:off x="6105067"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3" name="楕円 72">
            <a:extLst>
              <a:ext uri="{FF2B5EF4-FFF2-40B4-BE49-F238E27FC236}">
                <a16:creationId xmlns:a16="http://schemas.microsoft.com/office/drawing/2014/main" id="{9705AF0A-8FE5-1F34-25E8-F9A86D30961B}"/>
              </a:ext>
            </a:extLst>
          </p:cNvPr>
          <p:cNvSpPr/>
          <p:nvPr/>
        </p:nvSpPr>
        <p:spPr>
          <a:xfrm>
            <a:off x="5649263" y="328259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4" name="楕円 73">
            <a:extLst>
              <a:ext uri="{FF2B5EF4-FFF2-40B4-BE49-F238E27FC236}">
                <a16:creationId xmlns:a16="http://schemas.microsoft.com/office/drawing/2014/main" id="{3DA4BDC2-258D-7BC7-F1A4-E3A155B074F7}"/>
              </a:ext>
            </a:extLst>
          </p:cNvPr>
          <p:cNvSpPr/>
          <p:nvPr/>
        </p:nvSpPr>
        <p:spPr>
          <a:xfrm>
            <a:off x="5222029" y="3290033"/>
            <a:ext cx="349736" cy="349736"/>
          </a:xfrm>
          <a:prstGeom prst="ellipse">
            <a:avLst/>
          </a:prstGeom>
          <a:solidFill>
            <a:srgbClr val="3333CC">
              <a:hueOff val="-3200000"/>
              <a:satOff val="-13334"/>
              <a:lumOff val="11111"/>
              <a:alpha val="1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5" name="楕円 74">
            <a:extLst>
              <a:ext uri="{FF2B5EF4-FFF2-40B4-BE49-F238E27FC236}">
                <a16:creationId xmlns:a16="http://schemas.microsoft.com/office/drawing/2014/main" id="{64ADC48E-E6D3-747D-1B3F-B75A4BB9BC3B}"/>
              </a:ext>
            </a:extLst>
          </p:cNvPr>
          <p:cNvSpPr/>
          <p:nvPr/>
        </p:nvSpPr>
        <p:spPr>
          <a:xfrm>
            <a:off x="4831339" y="3276188"/>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6" name="楕円 75">
            <a:extLst>
              <a:ext uri="{FF2B5EF4-FFF2-40B4-BE49-F238E27FC236}">
                <a16:creationId xmlns:a16="http://schemas.microsoft.com/office/drawing/2014/main" id="{723632FA-C6DC-6BDD-F8A6-30A7DED2CB05}"/>
              </a:ext>
            </a:extLst>
          </p:cNvPr>
          <p:cNvSpPr/>
          <p:nvPr/>
        </p:nvSpPr>
        <p:spPr>
          <a:xfrm>
            <a:off x="4092002" y="3281373"/>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7" name="楕円 76">
            <a:extLst>
              <a:ext uri="{FF2B5EF4-FFF2-40B4-BE49-F238E27FC236}">
                <a16:creationId xmlns:a16="http://schemas.microsoft.com/office/drawing/2014/main" id="{62ED6C15-E174-2860-BBEF-3073BB75DE4F}"/>
              </a:ext>
            </a:extLst>
          </p:cNvPr>
          <p:cNvSpPr/>
          <p:nvPr/>
        </p:nvSpPr>
        <p:spPr>
          <a:xfrm>
            <a:off x="3710152" y="3268340"/>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8" name="楕円 77">
            <a:extLst>
              <a:ext uri="{FF2B5EF4-FFF2-40B4-BE49-F238E27FC236}">
                <a16:creationId xmlns:a16="http://schemas.microsoft.com/office/drawing/2014/main" id="{5AFF632B-C93C-4596-EFE7-18A2967B1DA9}"/>
              </a:ext>
            </a:extLst>
          </p:cNvPr>
          <p:cNvSpPr/>
          <p:nvPr/>
        </p:nvSpPr>
        <p:spPr>
          <a:xfrm>
            <a:off x="3289481" y="32608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9" name="楕円 78">
            <a:extLst>
              <a:ext uri="{FF2B5EF4-FFF2-40B4-BE49-F238E27FC236}">
                <a16:creationId xmlns:a16="http://schemas.microsoft.com/office/drawing/2014/main" id="{59EFCD21-8225-FA80-B898-214F7993DC41}"/>
              </a:ext>
            </a:extLst>
          </p:cNvPr>
          <p:cNvSpPr/>
          <p:nvPr/>
        </p:nvSpPr>
        <p:spPr>
          <a:xfrm>
            <a:off x="2842593" y="3284454"/>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80" name="楕円 79">
            <a:extLst>
              <a:ext uri="{FF2B5EF4-FFF2-40B4-BE49-F238E27FC236}">
                <a16:creationId xmlns:a16="http://schemas.microsoft.com/office/drawing/2014/main" id="{672BC2BD-3E38-F25F-027D-6610D936D578}"/>
              </a:ext>
            </a:extLst>
          </p:cNvPr>
          <p:cNvSpPr/>
          <p:nvPr/>
        </p:nvSpPr>
        <p:spPr>
          <a:xfrm>
            <a:off x="1590720" y="3272021"/>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 name="楕円 1">
            <a:extLst>
              <a:ext uri="{FF2B5EF4-FFF2-40B4-BE49-F238E27FC236}">
                <a16:creationId xmlns:a16="http://schemas.microsoft.com/office/drawing/2014/main" id="{6DAE91D8-7811-E0BB-6405-EDE8067E623A}"/>
              </a:ext>
            </a:extLst>
          </p:cNvPr>
          <p:cNvSpPr/>
          <p:nvPr/>
        </p:nvSpPr>
        <p:spPr>
          <a:xfrm>
            <a:off x="6569852" y="3282598"/>
            <a:ext cx="349736" cy="349736"/>
          </a:xfrm>
          <a:prstGeom prst="ellipse">
            <a:avLst/>
          </a:prstGeom>
          <a:solidFill>
            <a:srgbClr val="3333CC">
              <a:hueOff val="-3200000"/>
              <a:satOff val="-13334"/>
              <a:lumOff val="11111"/>
              <a:alpha val="35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3" name="テキスト ボックス 2">
            <a:extLst>
              <a:ext uri="{FF2B5EF4-FFF2-40B4-BE49-F238E27FC236}">
                <a16:creationId xmlns:a16="http://schemas.microsoft.com/office/drawing/2014/main" id="{795C6201-8E75-2DC9-693D-F3839338E9F9}"/>
              </a:ext>
            </a:extLst>
          </p:cNvPr>
          <p:cNvSpPr txBox="1"/>
          <p:nvPr/>
        </p:nvSpPr>
        <p:spPr>
          <a:xfrm>
            <a:off x="5031781" y="3667083"/>
            <a:ext cx="861619" cy="13148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fi-FI" sz="1200" dirty="0" err="1">
                <a:solidFill>
                  <a:srgbClr val="000000"/>
                </a:solidFill>
                <a:latin typeface="Times New Roman" panose="02020603050405020304" pitchFamily="18" charset="0"/>
                <a:ea typeface="ＭＳ Ｐゴシック" panose="020B0600070205080204" pitchFamily="50" charset="-128"/>
              </a:rPr>
              <a:t>Recirculation</a:t>
            </a:r>
            <a:r>
              <a:rPr lang="fi-FI" sz="1200" dirty="0">
                <a:solidFill>
                  <a:srgbClr val="000000"/>
                </a:solidFill>
                <a:latin typeface="Times New Roman" panose="02020603050405020304" pitchFamily="18" charset="0"/>
                <a:ea typeface="ＭＳ Ｐゴシック" panose="020B0600070205080204" pitchFamily="50" charset="-128"/>
              </a:rPr>
              <a:t> (LB212)</a:t>
            </a:r>
            <a:endParaRPr lang="en-US" sz="1400" b="1"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Jan. 2025</a:t>
            </a:r>
          </a:p>
        </p:txBody>
      </p:sp>
      <p:sp>
        <p:nvSpPr>
          <p:cNvPr id="5" name="テキスト ボックス 4">
            <a:extLst>
              <a:ext uri="{FF2B5EF4-FFF2-40B4-BE49-F238E27FC236}">
                <a16:creationId xmlns:a16="http://schemas.microsoft.com/office/drawing/2014/main" id="{3066E0AE-9871-B5BB-18C5-3F6BE252F1CE}"/>
              </a:ext>
            </a:extLst>
          </p:cNvPr>
          <p:cNvSpPr txBox="1"/>
          <p:nvPr/>
        </p:nvSpPr>
        <p:spPr>
          <a:xfrm>
            <a:off x="5257620" y="1546944"/>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a:t>
            </a:r>
            <a:r>
              <a:rPr kumimoji="1" lang="en-US" altLang="ja-JP" sz="1400" dirty="0" err="1">
                <a:solidFill>
                  <a:srgbClr val="000000">
                    <a:hueOff val="0"/>
                    <a:satOff val="0"/>
                    <a:lumOff val="0"/>
                    <a:alphaOff val="0"/>
                  </a:srgbClr>
                </a:solidFill>
                <a:latin typeface="Times New Roman"/>
              </a:rPr>
              <a:t>Resolutionfor</a:t>
            </a:r>
            <a:r>
              <a:rPr kumimoji="1" lang="en-US" altLang="ja-JP" sz="1400" dirty="0">
                <a:solidFill>
                  <a:srgbClr val="000000">
                    <a:hueOff val="0"/>
                    <a:satOff val="0"/>
                    <a:lumOff val="0"/>
                    <a:alphaOff val="0"/>
                  </a:srgbClr>
                </a:solidFill>
                <a:latin typeface="Times New Roman"/>
              </a:rPr>
              <a:t> LB212</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March 2025</a:t>
            </a:r>
          </a:p>
        </p:txBody>
      </p:sp>
      <p:sp>
        <p:nvSpPr>
          <p:cNvPr id="9" name="楕円 8">
            <a:extLst>
              <a:ext uri="{FF2B5EF4-FFF2-40B4-BE49-F238E27FC236}">
                <a16:creationId xmlns:a16="http://schemas.microsoft.com/office/drawing/2014/main" id="{135793AD-CF30-28A8-F1CE-CA4B55ADCA8B}"/>
              </a:ext>
            </a:extLst>
          </p:cNvPr>
          <p:cNvSpPr/>
          <p:nvPr/>
        </p:nvSpPr>
        <p:spPr>
          <a:xfrm>
            <a:off x="7449406" y="3281047"/>
            <a:ext cx="349736" cy="349736"/>
          </a:xfrm>
          <a:prstGeom prst="ellipse">
            <a:avLst/>
          </a:prstGeom>
          <a:solidFill>
            <a:srgbClr val="3333CC">
              <a:hueOff val="-3200000"/>
              <a:satOff val="-13334"/>
              <a:lumOff val="11111"/>
              <a:alpha val="30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7" name="テキスト ボックス 6">
            <a:extLst>
              <a:ext uri="{FF2B5EF4-FFF2-40B4-BE49-F238E27FC236}">
                <a16:creationId xmlns:a16="http://schemas.microsoft.com/office/drawing/2014/main" id="{602E375F-9AA1-4559-3749-5F19C9438101}"/>
              </a:ext>
            </a:extLst>
          </p:cNvPr>
          <p:cNvSpPr txBox="1"/>
          <p:nvPr/>
        </p:nvSpPr>
        <p:spPr>
          <a:xfrm>
            <a:off x="5790677" y="3902120"/>
            <a:ext cx="956142"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fi-FI" sz="1200" dirty="0">
                <a:solidFill>
                  <a:srgbClr val="000000"/>
                </a:solidFill>
                <a:latin typeface="Times New Roman" panose="02020603050405020304" pitchFamily="18" charset="0"/>
                <a:ea typeface="ＭＳ Ｐゴシック" panose="020B0600070205080204" pitchFamily="50" charset="-128"/>
              </a:rPr>
              <a:t>2nd </a:t>
            </a:r>
            <a:r>
              <a:rPr lang="fi-FI" sz="1200" dirty="0" err="1">
                <a:solidFill>
                  <a:srgbClr val="000000"/>
                </a:solidFill>
                <a:latin typeface="Times New Roman" panose="02020603050405020304" pitchFamily="18" charset="0"/>
                <a:ea typeface="ＭＳ Ｐゴシック" panose="020B0600070205080204" pitchFamily="50" charset="-128"/>
              </a:rPr>
              <a:t>Recirculation</a:t>
            </a:r>
            <a:r>
              <a:rPr lang="fi-FI" sz="1200" dirty="0">
                <a:solidFill>
                  <a:srgbClr val="000000"/>
                </a:solidFill>
                <a:latin typeface="Times New Roman" panose="02020603050405020304" pitchFamily="18" charset="0"/>
                <a:ea typeface="ＭＳ Ｐゴシック" panose="020B0600070205080204" pitchFamily="50" charset="-128"/>
              </a:rPr>
              <a:t> (LB217)</a:t>
            </a:r>
            <a:endParaRPr lang="en-US" sz="1400" b="1"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April 2025</a:t>
            </a:r>
          </a:p>
        </p:txBody>
      </p:sp>
      <p:sp>
        <p:nvSpPr>
          <p:cNvPr id="10" name="テキスト ボックス 9">
            <a:extLst>
              <a:ext uri="{FF2B5EF4-FFF2-40B4-BE49-F238E27FC236}">
                <a16:creationId xmlns:a16="http://schemas.microsoft.com/office/drawing/2014/main" id="{70A9F168-8355-89C9-5EBC-A4FB6DBA4509}"/>
              </a:ext>
            </a:extLst>
          </p:cNvPr>
          <p:cNvSpPr txBox="1"/>
          <p:nvPr/>
        </p:nvSpPr>
        <p:spPr>
          <a:xfrm>
            <a:off x="6177901" y="1593772"/>
            <a:ext cx="997151"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a:t>
            </a:r>
            <a:r>
              <a:rPr kumimoji="1" lang="en-US" altLang="ja-JP" sz="1400" dirty="0" err="1">
                <a:solidFill>
                  <a:srgbClr val="000000">
                    <a:hueOff val="0"/>
                    <a:satOff val="0"/>
                    <a:lumOff val="0"/>
                    <a:alphaOff val="0"/>
                  </a:srgbClr>
                </a:solidFill>
                <a:latin typeface="Times New Roman"/>
              </a:rPr>
              <a:t>Resolutionfor</a:t>
            </a:r>
            <a:r>
              <a:rPr kumimoji="1" lang="en-US" altLang="ja-JP" sz="1400" dirty="0">
                <a:solidFill>
                  <a:srgbClr val="000000">
                    <a:hueOff val="0"/>
                    <a:satOff val="0"/>
                    <a:lumOff val="0"/>
                    <a:alphaOff val="0"/>
                  </a:srgbClr>
                </a:solidFill>
                <a:latin typeface="Times New Roman"/>
              </a:rPr>
              <a:t> LB217</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May </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2025</a:t>
            </a:r>
          </a:p>
        </p:txBody>
      </p:sp>
      <p:sp>
        <p:nvSpPr>
          <p:cNvPr id="11" name="楕円 10">
            <a:extLst>
              <a:ext uri="{FF2B5EF4-FFF2-40B4-BE49-F238E27FC236}">
                <a16:creationId xmlns:a16="http://schemas.microsoft.com/office/drawing/2014/main" id="{D6BE4A91-D065-7160-76BB-A66E03D1C5F1}"/>
              </a:ext>
            </a:extLst>
          </p:cNvPr>
          <p:cNvSpPr/>
          <p:nvPr/>
        </p:nvSpPr>
        <p:spPr>
          <a:xfrm>
            <a:off x="2026896" y="3266766"/>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2" name="楕円 11">
            <a:extLst>
              <a:ext uri="{FF2B5EF4-FFF2-40B4-BE49-F238E27FC236}">
                <a16:creationId xmlns:a16="http://schemas.microsoft.com/office/drawing/2014/main" id="{9C49E052-E495-12E6-A1EE-F90297A2D9BF}"/>
              </a:ext>
            </a:extLst>
          </p:cNvPr>
          <p:cNvSpPr/>
          <p:nvPr/>
        </p:nvSpPr>
        <p:spPr>
          <a:xfrm>
            <a:off x="2410523" y="3282535"/>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3" name="楕円 12">
            <a:extLst>
              <a:ext uri="{FF2B5EF4-FFF2-40B4-BE49-F238E27FC236}">
                <a16:creationId xmlns:a16="http://schemas.microsoft.com/office/drawing/2014/main" id="{8E52E2CB-206D-6277-55AE-1E7C34171BAE}"/>
              </a:ext>
            </a:extLst>
          </p:cNvPr>
          <p:cNvSpPr/>
          <p:nvPr/>
        </p:nvSpPr>
        <p:spPr>
          <a:xfrm>
            <a:off x="4449119" y="3279099"/>
            <a:ext cx="349736" cy="349736"/>
          </a:xfrm>
          <a:prstGeom prst="ellipse">
            <a:avLst/>
          </a:prstGeom>
          <a:solidFill>
            <a:srgbClr val="3333CC">
              <a:hueOff val="-3200000"/>
              <a:satOff val="-13334"/>
              <a:lumOff val="11111"/>
              <a:alpha val="28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4" name="テキスト ボックス 13">
            <a:extLst>
              <a:ext uri="{FF2B5EF4-FFF2-40B4-BE49-F238E27FC236}">
                <a16:creationId xmlns:a16="http://schemas.microsoft.com/office/drawing/2014/main" id="{0C056727-40BF-BEAC-78D2-6A28D2A1D0B0}"/>
              </a:ext>
            </a:extLst>
          </p:cNvPr>
          <p:cNvSpPr txBox="1"/>
          <p:nvPr/>
        </p:nvSpPr>
        <p:spPr>
          <a:xfrm>
            <a:off x="6570876" y="3881653"/>
            <a:ext cx="903236" cy="1074145"/>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85344" tIns="85344" rIns="85344" bIns="85344" numCol="1" spcCol="1270" anchor="b" anchorCtr="0">
            <a:noAutofit/>
          </a:bodyPr>
          <a:lstStyle/>
          <a:p>
            <a:pPr algn="ctr" defTabSz="533400">
              <a:lnSpc>
                <a:spcPct val="90000"/>
              </a:lnSpc>
              <a:spcAft>
                <a:spcPct val="35000"/>
              </a:spcAft>
            </a:pPr>
            <a:r>
              <a:rPr lang="fi-FI" sz="1200" dirty="0">
                <a:solidFill>
                  <a:srgbClr val="000000"/>
                </a:solidFill>
                <a:latin typeface="Times New Roman" panose="02020603050405020304" pitchFamily="18" charset="0"/>
                <a:ea typeface="ＭＳ Ｐゴシック" panose="020B0600070205080204" pitchFamily="50" charset="-128"/>
              </a:rPr>
              <a:t>3rd </a:t>
            </a:r>
            <a:r>
              <a:rPr lang="fi-FI" sz="1200" dirty="0" err="1">
                <a:solidFill>
                  <a:srgbClr val="000000"/>
                </a:solidFill>
                <a:latin typeface="Times New Roman" panose="02020603050405020304" pitchFamily="18" charset="0"/>
                <a:ea typeface="ＭＳ Ｐゴシック" panose="020B0600070205080204" pitchFamily="50" charset="-128"/>
              </a:rPr>
              <a:t>Recirculation</a:t>
            </a:r>
            <a:r>
              <a:rPr lang="fi-FI" sz="1200" dirty="0">
                <a:solidFill>
                  <a:srgbClr val="000000"/>
                </a:solidFill>
                <a:latin typeface="Times New Roman" panose="02020603050405020304" pitchFamily="18" charset="0"/>
                <a:ea typeface="ＭＳ Ｐゴシック" panose="020B0600070205080204" pitchFamily="50" charset="-128"/>
              </a:rPr>
              <a:t> (LB)</a:t>
            </a:r>
            <a:endParaRPr lang="en-US" sz="1400" b="1" dirty="0">
              <a:solidFill>
                <a:srgbClr val="000000">
                  <a:hueOff val="0"/>
                  <a:satOff val="0"/>
                  <a:lumOff val="0"/>
                  <a:alphaOff val="0"/>
                </a:srgbClr>
              </a:solidFill>
              <a:latin typeface="Times New Roman"/>
            </a:endParaRPr>
          </a:p>
          <a:p>
            <a:pPr algn="ctr" defTabSz="533400">
              <a:lnSpc>
                <a:spcPct val="90000"/>
              </a:lnSpc>
              <a:spcAft>
                <a:spcPct val="35000"/>
              </a:spcAft>
            </a:pPr>
            <a:r>
              <a:rPr lang="en-US" sz="1400" b="1" dirty="0">
                <a:solidFill>
                  <a:srgbClr val="000000">
                    <a:hueOff val="0"/>
                    <a:satOff val="0"/>
                    <a:lumOff val="0"/>
                    <a:alphaOff val="0"/>
                  </a:srgbClr>
                </a:solidFill>
                <a:latin typeface="Times New Roman"/>
              </a:rPr>
              <a:t>June 2025</a:t>
            </a:r>
          </a:p>
        </p:txBody>
      </p:sp>
      <p:sp>
        <p:nvSpPr>
          <p:cNvPr id="16" name="テキスト ボックス 15">
            <a:extLst>
              <a:ext uri="{FF2B5EF4-FFF2-40B4-BE49-F238E27FC236}">
                <a16:creationId xmlns:a16="http://schemas.microsoft.com/office/drawing/2014/main" id="{04DE81A7-807A-B857-AFB5-B7B0E533C4A7}"/>
              </a:ext>
            </a:extLst>
          </p:cNvPr>
          <p:cNvSpPr txBox="1"/>
          <p:nvPr/>
        </p:nvSpPr>
        <p:spPr>
          <a:xfrm>
            <a:off x="6949003" y="1614243"/>
            <a:ext cx="937950" cy="1526511"/>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algn="ctr" defTabSz="622300">
              <a:lnSpc>
                <a:spcPct val="90000"/>
              </a:lnSpc>
              <a:spcAft>
                <a:spcPct val="35000"/>
              </a:spcAft>
            </a:pPr>
            <a:r>
              <a:rPr kumimoji="1" lang="en-US" altLang="ja-JP" sz="1400" dirty="0">
                <a:solidFill>
                  <a:srgbClr val="000000">
                    <a:hueOff val="0"/>
                    <a:satOff val="0"/>
                    <a:lumOff val="0"/>
                    <a:alphaOff val="0"/>
                  </a:srgbClr>
                </a:solidFill>
                <a:latin typeface="Times New Roman"/>
              </a:rPr>
              <a:t>Comment Resolution for LB217</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July </a:t>
            </a:r>
          </a:p>
          <a:p>
            <a:pPr algn="ctr" defTabSz="622300">
              <a:lnSpc>
                <a:spcPct val="90000"/>
              </a:lnSpc>
              <a:spcAft>
                <a:spcPct val="35000"/>
              </a:spcAft>
            </a:pPr>
            <a:r>
              <a:rPr lang="en-US" sz="1400" b="1" dirty="0">
                <a:solidFill>
                  <a:srgbClr val="000000">
                    <a:hueOff val="0"/>
                    <a:satOff val="0"/>
                    <a:lumOff val="0"/>
                    <a:alphaOff val="0"/>
                  </a:srgbClr>
                </a:solidFill>
                <a:latin typeface="Times New Roman"/>
              </a:rPr>
              <a:t>2025</a:t>
            </a:r>
          </a:p>
        </p:txBody>
      </p:sp>
      <p:sp>
        <p:nvSpPr>
          <p:cNvPr id="17" name="楕円 16">
            <a:extLst>
              <a:ext uri="{FF2B5EF4-FFF2-40B4-BE49-F238E27FC236}">
                <a16:creationId xmlns:a16="http://schemas.microsoft.com/office/drawing/2014/main" id="{5CD337D6-7B38-A017-861A-3F1A404C872D}"/>
              </a:ext>
            </a:extLst>
          </p:cNvPr>
          <p:cNvSpPr/>
          <p:nvPr/>
        </p:nvSpPr>
        <p:spPr>
          <a:xfrm>
            <a:off x="8380719" y="3287371"/>
            <a:ext cx="349736" cy="349736"/>
          </a:xfrm>
          <a:prstGeom prst="ellipse">
            <a:avLst/>
          </a:prstGeom>
          <a:solidFill>
            <a:srgbClr val="3333CC">
              <a:hueOff val="-3200000"/>
              <a:satOff val="-13334"/>
              <a:lumOff val="11111"/>
              <a:alpha val="39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18" name="楕円 17">
            <a:extLst>
              <a:ext uri="{FF2B5EF4-FFF2-40B4-BE49-F238E27FC236}">
                <a16:creationId xmlns:a16="http://schemas.microsoft.com/office/drawing/2014/main" id="{D8484EA5-9213-DD96-A76E-DDCDB14F4DFA}"/>
              </a:ext>
            </a:extLst>
          </p:cNvPr>
          <p:cNvSpPr/>
          <p:nvPr/>
        </p:nvSpPr>
        <p:spPr>
          <a:xfrm>
            <a:off x="9203233" y="3309986"/>
            <a:ext cx="349736" cy="349736"/>
          </a:xfrm>
          <a:prstGeom prst="ellipse">
            <a:avLst/>
          </a:prstGeom>
          <a:solidFill>
            <a:srgbClr val="3333CC">
              <a:hueOff val="-3200000"/>
              <a:satOff val="-13334"/>
              <a:lumOff val="11111"/>
              <a:alpha val="41000"/>
            </a:srgbClr>
          </a:solidFill>
          <a:ln w="38100" cap="flat" cmpd="sng" algn="ctr">
            <a:solidFill>
              <a:srgbClr val="FFFFFF">
                <a:hueOff val="0"/>
                <a:satOff val="0"/>
                <a:lumOff val="0"/>
                <a:alphaOff val="0"/>
              </a:srgbClr>
            </a:solidFill>
            <a:prstDash val="solid"/>
          </a:ln>
          <a:effectLst>
            <a:outerShdw blurRad="40000" dist="20000" dir="5400000" rotWithShape="0">
              <a:srgbClr val="000000">
                <a:alpha val="38000"/>
              </a:srgbClr>
            </a:outerShdw>
          </a:effectLst>
        </p:spPr>
        <p:style>
          <a:lnRef idx="3">
            <a:scrgbClr r="0" g="0" b="0"/>
          </a:lnRef>
          <a:fillRef idx="1">
            <a:scrgbClr r="0" g="0" b="0"/>
          </a:fillRef>
          <a:effectRef idx="1">
            <a:scrgbClr r="0" g="0" b="0"/>
          </a:effectRef>
          <a:fontRef idx="minor">
            <a:schemeClr val="lt1"/>
          </a:fontRef>
        </p:style>
        <p:txBody>
          <a:bodyPr/>
          <a:lstStyle/>
          <a:p>
            <a:endParaRPr lang="ja-JP" altLang="en-US"/>
          </a:p>
        </p:txBody>
      </p:sp>
      <p:sp>
        <p:nvSpPr>
          <p:cNvPr id="20" name="テキスト ボックス 19">
            <a:extLst>
              <a:ext uri="{FF2B5EF4-FFF2-40B4-BE49-F238E27FC236}">
                <a16:creationId xmlns:a16="http://schemas.microsoft.com/office/drawing/2014/main" id="{28ACA8A0-027D-936C-8FFE-58949CF35AA3}"/>
              </a:ext>
            </a:extLst>
          </p:cNvPr>
          <p:cNvSpPr txBox="1"/>
          <p:nvPr/>
        </p:nvSpPr>
        <p:spPr>
          <a:xfrm rot="10800000" flipV="1">
            <a:off x="8947846" y="3850995"/>
            <a:ext cx="677541" cy="1815882"/>
          </a:xfrm>
          <a:prstGeom prst="rect">
            <a:avLst/>
          </a:prstGeom>
          <a:noFill/>
        </p:spPr>
        <p:txBody>
          <a:bodyPr wrap="square">
            <a:spAutoFit/>
          </a:bodyPr>
          <a:lstStyle/>
          <a:p>
            <a:pPr algn="l" fontAlgn="ctr"/>
            <a:r>
              <a:rPr lang="en-US" altLang="ja-JP" sz="1400" dirty="0">
                <a:solidFill>
                  <a:srgbClr val="000000"/>
                </a:solidFill>
                <a:latin typeface="Times New Roman" panose="02020603050405020304" pitchFamily="18" charset="0"/>
                <a:ea typeface="ＭＳ Ｐゴシック" panose="020B0600070205080204" pitchFamily="50" charset="-128"/>
              </a:rPr>
              <a:t>Request EC approval for SA Ballot</a:t>
            </a:r>
          </a:p>
          <a:p>
            <a:pPr algn="l" fontAlgn="ctr"/>
            <a:r>
              <a:rPr lang="en-US" altLang="ja-JP" sz="1400" b="1" dirty="0">
                <a:solidFill>
                  <a:srgbClr val="000000"/>
                </a:solidFill>
                <a:latin typeface="Times New Roman" panose="02020603050405020304" pitchFamily="18" charset="0"/>
                <a:ea typeface="ＭＳ Ｐゴシック" panose="020B0600070205080204" pitchFamily="50" charset="-128"/>
              </a:rPr>
              <a:t>Nov. 2026</a:t>
            </a:r>
          </a:p>
        </p:txBody>
      </p:sp>
      <p:sp>
        <p:nvSpPr>
          <p:cNvPr id="22" name="テキスト ボックス 21">
            <a:extLst>
              <a:ext uri="{FF2B5EF4-FFF2-40B4-BE49-F238E27FC236}">
                <a16:creationId xmlns:a16="http://schemas.microsoft.com/office/drawing/2014/main" id="{C2C6A0EB-003E-C92E-E9C6-AE979F081247}"/>
              </a:ext>
            </a:extLst>
          </p:cNvPr>
          <p:cNvSpPr txBox="1"/>
          <p:nvPr/>
        </p:nvSpPr>
        <p:spPr>
          <a:xfrm>
            <a:off x="9177749" y="1390593"/>
            <a:ext cx="734796" cy="1754326"/>
          </a:xfrm>
          <a:prstGeom prst="rect">
            <a:avLst/>
          </a:prstGeom>
          <a:noFill/>
        </p:spPr>
        <p:txBody>
          <a:bodyPr wrap="square">
            <a:spAutoFit/>
          </a:bodyPr>
          <a:lstStyle/>
          <a:p>
            <a:pPr algn="l" fontAlgn="ctr"/>
            <a:r>
              <a:rPr lang="en-US" altLang="ja-JP" sz="1200" dirty="0">
                <a:solidFill>
                  <a:srgbClr val="000000"/>
                </a:solidFill>
                <a:latin typeface="Times New Roman" panose="02020603050405020304" pitchFamily="18" charset="0"/>
                <a:ea typeface="ＭＳ Ｐゴシック" panose="020B0600070205080204" pitchFamily="50" charset="-128"/>
              </a:rPr>
              <a:t>Final SB recirculation, if required. Submission to RevCom</a:t>
            </a:r>
          </a:p>
          <a:p>
            <a:pPr algn="l" fontAlgn="ctr"/>
            <a:r>
              <a:rPr lang="en-US" altLang="ja-JP" sz="1200" b="1" dirty="0">
                <a:solidFill>
                  <a:srgbClr val="000000"/>
                </a:solidFill>
                <a:latin typeface="Times New Roman" panose="02020603050405020304" pitchFamily="18" charset="0"/>
                <a:ea typeface="ＭＳ Ｐゴシック" panose="020B0600070205080204" pitchFamily="50" charset="-128"/>
              </a:rPr>
              <a:t>Jan 2026</a:t>
            </a:r>
          </a:p>
        </p:txBody>
      </p:sp>
    </p:spTree>
    <p:extLst>
      <p:ext uri="{BB962C8B-B14F-4D97-AF65-F5344CB8AC3E}">
        <p14:creationId xmlns:p14="http://schemas.microsoft.com/office/powerpoint/2010/main" val="32271316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BAE5F-7EBE-55E4-85F8-5DC79976AC2F}"/>
              </a:ext>
            </a:extLst>
          </p:cNvPr>
          <p:cNvSpPr>
            <a:spLocks noGrp="1"/>
          </p:cNvSpPr>
          <p:nvPr>
            <p:ph type="title"/>
          </p:nvPr>
        </p:nvSpPr>
        <p:spPr/>
        <p:txBody>
          <a:bodyPr/>
          <a:lstStyle/>
          <a:p>
            <a:r>
              <a:rPr lang="en-US" dirty="0"/>
              <a:t>802.15.9a KMP Transport</a:t>
            </a:r>
          </a:p>
        </p:txBody>
      </p:sp>
      <p:sp>
        <p:nvSpPr>
          <p:cNvPr id="3" name="Content Placeholder 2">
            <a:extLst>
              <a:ext uri="{FF2B5EF4-FFF2-40B4-BE49-F238E27FC236}">
                <a16:creationId xmlns:a16="http://schemas.microsoft.com/office/drawing/2014/main" id="{58EC3D11-E408-28F1-702E-0FADE3B7BC92}"/>
              </a:ext>
            </a:extLst>
          </p:cNvPr>
          <p:cNvSpPr>
            <a:spLocks noGrp="1"/>
          </p:cNvSpPr>
          <p:nvPr>
            <p:ph idx="1"/>
          </p:nvPr>
        </p:nvSpPr>
        <p:spPr>
          <a:xfrm>
            <a:off x="551384" y="2779211"/>
            <a:ext cx="5544616" cy="3392987"/>
          </a:xfrm>
        </p:spPr>
        <p:txBody>
          <a:bodyPr>
            <a:normAutofit/>
          </a:bodyPr>
          <a:lstStyle/>
          <a:p>
            <a:pPr>
              <a:buFont typeface="Arial" panose="020B0604020202020204" pitchFamily="34" charset="0"/>
              <a:buChar char="•"/>
            </a:pPr>
            <a:r>
              <a:rPr lang="en-US" dirty="0"/>
              <a:t>State: Completed initial WG ballot</a:t>
            </a:r>
          </a:p>
          <a:p>
            <a:pPr>
              <a:buFont typeface="Arial" panose="020B0604020202020204" pitchFamily="34" charset="0"/>
              <a:buChar char="•"/>
            </a:pPr>
            <a:r>
              <a:rPr lang="en-US" dirty="0"/>
              <a:t>Session objectives</a:t>
            </a:r>
          </a:p>
          <a:p>
            <a:pPr lvl="1">
              <a:buFont typeface="Arial" panose="020B0604020202020204" pitchFamily="34" charset="0"/>
              <a:buChar char="•"/>
            </a:pPr>
            <a:r>
              <a:rPr lang="en-US" dirty="0"/>
              <a:t>Resolve comments</a:t>
            </a:r>
          </a:p>
          <a:p>
            <a:pPr lvl="1">
              <a:buFont typeface="Arial" panose="020B0604020202020204" pitchFamily="34" charset="0"/>
              <a:buChar char="•"/>
            </a:pPr>
            <a:r>
              <a:rPr lang="en-US" dirty="0"/>
              <a:t>Initiate recirculation ballot</a:t>
            </a:r>
          </a:p>
          <a:p>
            <a:pPr>
              <a:buFont typeface="Arial" panose="020B0604020202020204" pitchFamily="34" charset="0"/>
              <a:buChar char="•"/>
            </a:pPr>
            <a:r>
              <a:rPr lang="en-US" dirty="0"/>
              <a:t>Opening and closing report: </a:t>
            </a:r>
            <a:r>
              <a:rPr lang="en-US" dirty="0">
                <a:hlinkClick r:id="rId2"/>
              </a:rPr>
              <a:t>https://mentor.ieee.org/802.15/dcn/25/15-25-0217-01-009a-may-opening-and-closing.pptx</a:t>
            </a: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79D7B58B-22A8-92A7-ADC0-783ED8B73CD6}"/>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6D5E12-6566-28B3-A74B-6368424634A2}"/>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75736BA-4F1A-D3DA-266B-246EF5B65C35}"/>
              </a:ext>
            </a:extLst>
          </p:cNvPr>
          <p:cNvSpPr>
            <a:spLocks noGrp="1"/>
          </p:cNvSpPr>
          <p:nvPr>
            <p:ph type="dt" idx="15"/>
          </p:nvPr>
        </p:nvSpPr>
        <p:spPr/>
        <p:txBody>
          <a:bodyPr/>
          <a:lstStyle/>
          <a:p>
            <a:r>
              <a:rPr lang="en-US"/>
              <a:t>May 2025</a:t>
            </a:r>
            <a:endParaRPr lang="en-GB" dirty="0"/>
          </a:p>
        </p:txBody>
      </p:sp>
      <p:sp>
        <p:nvSpPr>
          <p:cNvPr id="8" name="Content Placeholder 2">
            <a:extLst>
              <a:ext uri="{FF2B5EF4-FFF2-40B4-BE49-F238E27FC236}">
                <a16:creationId xmlns:a16="http://schemas.microsoft.com/office/drawing/2014/main" id="{712300CE-8300-FBC6-C7FE-44B0A9CE8C9E}"/>
              </a:ext>
            </a:extLst>
          </p:cNvPr>
          <p:cNvSpPr txBox="1">
            <a:spLocks/>
          </p:cNvSpPr>
          <p:nvPr/>
        </p:nvSpPr>
        <p:spPr bwMode="auto">
          <a:xfrm>
            <a:off x="565122" y="1714193"/>
            <a:ext cx="11161240" cy="60894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kern="0" dirty="0"/>
              <a:t>Extensions to key management: extending to support EDHOC</a:t>
            </a:r>
          </a:p>
          <a:p>
            <a:pPr lvl="1" algn="ctr">
              <a:buFont typeface="Arial" panose="020B0604020202020204" pitchFamily="34" charset="0"/>
              <a:buChar char="•"/>
            </a:pPr>
            <a:endParaRPr lang="en-US" kern="0" dirty="0"/>
          </a:p>
          <a:p>
            <a:pPr marL="457200" lvl="1" indent="0" algn="ctr"/>
            <a:endParaRPr lang="en-US" kern="0" dirty="0"/>
          </a:p>
        </p:txBody>
      </p:sp>
      <p:pic>
        <p:nvPicPr>
          <p:cNvPr id="7" name="table">
            <a:extLst>
              <a:ext uri="{FF2B5EF4-FFF2-40B4-BE49-F238E27FC236}">
                <a16:creationId xmlns:a16="http://schemas.microsoft.com/office/drawing/2014/main" id="{520A4EE3-BB52-05BB-99FB-BAFB66C441A9}"/>
              </a:ext>
            </a:extLst>
          </p:cNvPr>
          <p:cNvPicPr>
            <a:picLocks noChangeAspect="1"/>
          </p:cNvPicPr>
          <p:nvPr/>
        </p:nvPicPr>
        <p:blipFill>
          <a:blip r:embed="rId3"/>
          <a:stretch>
            <a:fillRect/>
          </a:stretch>
        </p:blipFill>
        <p:spPr>
          <a:xfrm>
            <a:off x="6096000" y="2496470"/>
            <a:ext cx="5685688" cy="3675728"/>
          </a:xfrm>
          <a:prstGeom prst="rect">
            <a:avLst/>
          </a:prstGeom>
        </p:spPr>
      </p:pic>
    </p:spTree>
    <p:extLst>
      <p:ext uri="{BB962C8B-B14F-4D97-AF65-F5344CB8AC3E}">
        <p14:creationId xmlns:p14="http://schemas.microsoft.com/office/powerpoint/2010/main" val="697721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1D5B9-3719-0648-FD8C-4A6ECDE7BF86}"/>
              </a:ext>
            </a:extLst>
          </p:cNvPr>
          <p:cNvSpPr>
            <a:spLocks noGrp="1"/>
          </p:cNvSpPr>
          <p:nvPr>
            <p:ph type="title"/>
          </p:nvPr>
        </p:nvSpPr>
        <p:spPr>
          <a:xfrm>
            <a:off x="914401" y="685801"/>
            <a:ext cx="10361084" cy="654967"/>
          </a:xfrm>
        </p:spPr>
        <p:txBody>
          <a:bodyPr/>
          <a:lstStyle/>
          <a:p>
            <a:r>
              <a:rPr lang="en-US" dirty="0"/>
              <a:t>IG Access</a:t>
            </a:r>
          </a:p>
        </p:txBody>
      </p:sp>
      <p:sp>
        <p:nvSpPr>
          <p:cNvPr id="3" name="Content Placeholder 2">
            <a:extLst>
              <a:ext uri="{FF2B5EF4-FFF2-40B4-BE49-F238E27FC236}">
                <a16:creationId xmlns:a16="http://schemas.microsoft.com/office/drawing/2014/main" id="{4A4A61B1-3101-D0BF-8D19-9A7A37079616}"/>
              </a:ext>
            </a:extLst>
          </p:cNvPr>
          <p:cNvSpPr>
            <a:spLocks noGrp="1"/>
          </p:cNvSpPr>
          <p:nvPr>
            <p:ph idx="1"/>
          </p:nvPr>
        </p:nvSpPr>
        <p:spPr>
          <a:xfrm>
            <a:off x="914401" y="1420144"/>
            <a:ext cx="10361084" cy="5055270"/>
          </a:xfrm>
        </p:spPr>
        <p:txBody>
          <a:bodyPr>
            <a:normAutofit/>
          </a:bodyPr>
          <a:lstStyle/>
          <a:p>
            <a:pPr>
              <a:buFont typeface="Arial" panose="020B0604020202020204" pitchFamily="34" charset="0"/>
              <a:buChar char="•"/>
            </a:pPr>
            <a:r>
              <a:rPr lang="en-US" sz="2600" dirty="0"/>
              <a:t>	CCA modes for </a:t>
            </a:r>
            <a:r>
              <a:rPr lang="en-US" sz="2600" dirty="0" err="1"/>
              <a:t>suspendable</a:t>
            </a:r>
            <a:r>
              <a:rPr lang="en-US" sz="2600" dirty="0"/>
              <a:t> CSMA-CA</a:t>
            </a:r>
          </a:p>
          <a:p>
            <a:pPr lvl="1">
              <a:buFont typeface="Arial" panose="020B0604020202020204" pitchFamily="34" charset="0"/>
              <a:buChar char="•"/>
            </a:pPr>
            <a:r>
              <a:rPr lang="en-US" dirty="0">
                <a:hlinkClick r:id="rId2"/>
              </a:rPr>
              <a:t>https://mentor.ieee.org/802.15/dcn/25/15-25-0243-01-acss-cca-modes-for-suspendable-csma-ca.pptx</a:t>
            </a:r>
            <a:endParaRPr lang="en-US" dirty="0"/>
          </a:p>
          <a:p>
            <a:pPr>
              <a:buFont typeface="Arial" panose="020B0604020202020204" pitchFamily="34" charset="0"/>
              <a:buChar char="•"/>
            </a:pPr>
            <a:r>
              <a:rPr lang="en-US" dirty="0"/>
              <a:t>Contribution on 802.15.4 Spectrum Resource Measurement features</a:t>
            </a:r>
          </a:p>
          <a:p>
            <a:pPr lvl="1">
              <a:buFont typeface="Arial" panose="020B0604020202020204" pitchFamily="34" charset="0"/>
              <a:buChar char="•"/>
            </a:pPr>
            <a:r>
              <a:rPr lang="en-US" dirty="0">
                <a:hlinkClick r:id="rId3"/>
              </a:rPr>
              <a:t>https://mentor.ieee.org/802.15/dcn/25/15-25-0245-01-acss-overview-of-srm-function.pptx</a:t>
            </a:r>
            <a:endParaRPr lang="en-US" dirty="0"/>
          </a:p>
          <a:p>
            <a:pPr marL="0" indent="0"/>
            <a:endParaRPr lang="en-US" sz="2800" dirty="0">
              <a:latin typeface="Calibri" panose="020F0502020204030204" pitchFamily="34" charset="0"/>
            </a:endParaRPr>
          </a:p>
          <a:p>
            <a:pPr marL="0" indent="0"/>
            <a:endParaRPr lang="en-US" dirty="0"/>
          </a:p>
        </p:txBody>
      </p:sp>
      <p:sp>
        <p:nvSpPr>
          <p:cNvPr id="4" name="Slide Number Placeholder 3">
            <a:extLst>
              <a:ext uri="{FF2B5EF4-FFF2-40B4-BE49-F238E27FC236}">
                <a16:creationId xmlns:a16="http://schemas.microsoft.com/office/drawing/2014/main" id="{E70EF0BC-689B-456E-4269-477246989A3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75FB335-09FB-1EE2-B9BA-11EAD0BBCCFF}"/>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CFB9D15F-7DA2-0F60-6146-EBF87C4ADCF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293587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B5D7C-E5B2-811A-DC89-96F227E696D6}"/>
              </a:ext>
            </a:extLst>
          </p:cNvPr>
          <p:cNvSpPr>
            <a:spLocks noGrp="1"/>
          </p:cNvSpPr>
          <p:nvPr>
            <p:ph type="title"/>
          </p:nvPr>
        </p:nvSpPr>
        <p:spPr/>
        <p:txBody>
          <a:bodyPr/>
          <a:lstStyle/>
          <a:p>
            <a:r>
              <a:rPr lang="en-US" altLang="en-US" dirty="0">
                <a:solidFill>
                  <a:schemeClr val="tx2"/>
                </a:solidFill>
              </a:rPr>
              <a:t>Licensed Narrowband Amendment TG16t </a:t>
            </a:r>
            <a:endParaRPr lang="en-US" dirty="0"/>
          </a:p>
        </p:txBody>
      </p:sp>
      <p:sp>
        <p:nvSpPr>
          <p:cNvPr id="3" name="Content Placeholder 2">
            <a:extLst>
              <a:ext uri="{FF2B5EF4-FFF2-40B4-BE49-F238E27FC236}">
                <a16:creationId xmlns:a16="http://schemas.microsoft.com/office/drawing/2014/main" id="{97F57963-324F-B1D5-2071-6F7AE0260564}"/>
              </a:ext>
            </a:extLst>
          </p:cNvPr>
          <p:cNvSpPr>
            <a:spLocks noGrp="1"/>
          </p:cNvSpPr>
          <p:nvPr>
            <p:ph idx="1"/>
          </p:nvPr>
        </p:nvSpPr>
        <p:spPr/>
        <p:txBody>
          <a:bodyPr/>
          <a:lstStyle/>
          <a:p>
            <a:pPr marL="0" indent="0" algn="ctr"/>
            <a:r>
              <a:rPr lang="en-US" sz="4000" dirty="0"/>
              <a:t>Approved, in publication</a:t>
            </a:r>
          </a:p>
          <a:p>
            <a:pPr marL="0" indent="0"/>
            <a:endParaRPr lang="en-US" dirty="0"/>
          </a:p>
          <a:p>
            <a:pPr marL="0"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7AC074D-23CE-8A65-CB1E-0C3AF56B2F8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921EFF2-E3C8-B951-B9ED-CFFD8BD2BC06}"/>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BA0BB094-A5D7-5336-9959-2C3F18CB1782}"/>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779406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9C5F7-5139-1E91-3622-A64C981677D7}"/>
              </a:ext>
            </a:extLst>
          </p:cNvPr>
          <p:cNvSpPr>
            <a:spLocks noGrp="1"/>
          </p:cNvSpPr>
          <p:nvPr>
            <p:ph type="title"/>
          </p:nvPr>
        </p:nvSpPr>
        <p:spPr/>
        <p:txBody>
          <a:bodyPr/>
          <a:lstStyle/>
          <a:p>
            <a:r>
              <a:rPr lang="en-US" dirty="0"/>
              <a:t>TG16me Revision of 802.16-2017</a:t>
            </a:r>
          </a:p>
        </p:txBody>
      </p:sp>
      <p:sp>
        <p:nvSpPr>
          <p:cNvPr id="3" name="Content Placeholder 2">
            <a:extLst>
              <a:ext uri="{FF2B5EF4-FFF2-40B4-BE49-F238E27FC236}">
                <a16:creationId xmlns:a16="http://schemas.microsoft.com/office/drawing/2014/main" id="{A520E921-F67D-0C77-C6E7-97F12930DC2D}"/>
              </a:ext>
            </a:extLst>
          </p:cNvPr>
          <p:cNvSpPr>
            <a:spLocks noGrp="1"/>
          </p:cNvSpPr>
          <p:nvPr>
            <p:ph idx="1"/>
          </p:nvPr>
        </p:nvSpPr>
        <p:spPr/>
        <p:txBody>
          <a:bodyPr/>
          <a:lstStyle/>
          <a:p>
            <a:pPr>
              <a:buFont typeface="Arial" panose="020B0604020202020204" pitchFamily="34" charset="0"/>
              <a:buChar char="•"/>
            </a:pPr>
            <a:r>
              <a:rPr lang="en-US" dirty="0"/>
              <a:t>Revision PAR approved</a:t>
            </a:r>
          </a:p>
          <a:p>
            <a:pPr>
              <a:buFont typeface="Arial" panose="020B0604020202020204" pitchFamily="34" charset="0"/>
              <a:buChar char="•"/>
            </a:pPr>
            <a:r>
              <a:rPr lang="en-US" dirty="0"/>
              <a:t>First meeting as TG</a:t>
            </a:r>
          </a:p>
          <a:p>
            <a:pPr>
              <a:buFont typeface="Arial" panose="020B0604020202020204" pitchFamily="34" charset="0"/>
              <a:buChar char="•"/>
            </a:pPr>
            <a:r>
              <a:rPr lang="en-US" dirty="0"/>
              <a:t>Beginning revision work</a:t>
            </a:r>
          </a:p>
          <a:p>
            <a:pPr>
              <a:buFont typeface="Arial" panose="020B0604020202020204" pitchFamily="34" charset="0"/>
              <a:buChar char="•"/>
            </a:pPr>
            <a:r>
              <a:rPr lang="en-US" dirty="0"/>
              <a:t>Heard technical contributions</a:t>
            </a:r>
          </a:p>
          <a:p>
            <a:pPr>
              <a:buFont typeface="Arial" panose="020B0604020202020204" pitchFamily="34" charset="0"/>
              <a:buChar char="•"/>
            </a:pPr>
            <a:endParaRPr lang="en-US" dirty="0"/>
          </a:p>
          <a:p>
            <a:pPr>
              <a:buFont typeface="Arial" panose="020B0604020202020204" pitchFamily="34" charset="0"/>
              <a:buChar char="•"/>
            </a:pPr>
            <a:r>
              <a:rPr lang="en-US" dirty="0"/>
              <a:t>Closing report: </a:t>
            </a:r>
            <a:r>
              <a:rPr lang="en-US" dirty="0">
                <a:hlinkClick r:id="rId2"/>
              </a:rPr>
              <a:t>https://mentor.ieee.org/802.15/dcn/25/15-25-0271-00-16me-tg16me-may-2025-closing-report.pptx</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013DB56-21EB-1664-266D-64A76FAAE65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443B5A5-2CAD-9DEC-2AB4-5A08DAC6D71F}"/>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0A77DCBB-4627-6C11-9939-406F8F8B0A00}"/>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462244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TG16me Revision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defPPr>
              <a:defRPr lang="en-US"/>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Tim Godfrey, EPRI</a:t>
            </a:r>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29662911"/>
              </p:ext>
            </p:extLst>
          </p:nvPr>
        </p:nvGraphicFramePr>
        <p:xfrm>
          <a:off x="1828800" y="2035362"/>
          <a:ext cx="8382000" cy="3769902"/>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Task Group Start</a:t>
                      </a:r>
                    </a:p>
                  </a:txBody>
                  <a:tcPr marL="83127" marR="83127"/>
                </a:tc>
                <a:tc>
                  <a:txBody>
                    <a:bodyPr/>
                    <a:lstStyle/>
                    <a:p>
                      <a:r>
                        <a:rPr lang="en-US" sz="1800" dirty="0">
                          <a:solidFill>
                            <a:schemeClr val="tx1"/>
                          </a:solidFill>
                        </a:rPr>
                        <a:t>March 2025</a:t>
                      </a:r>
                    </a:p>
                  </a:txBody>
                  <a:tcPr marL="83127" marR="83127"/>
                </a:tc>
                <a:extLst>
                  <a:ext uri="{0D108BD9-81ED-4DB2-BD59-A6C34878D82A}">
                    <a16:rowId xmlns:a16="http://schemas.microsoft.com/office/drawing/2014/main" val="1668596901"/>
                  </a:ext>
                </a:extLst>
              </a:tr>
              <a:tr h="418878">
                <a:tc>
                  <a:txBody>
                    <a:bodyPr/>
                    <a:lstStyle/>
                    <a:p>
                      <a:r>
                        <a:rPr lang="en-US" sz="1800" dirty="0">
                          <a:solidFill>
                            <a:schemeClr val="tx1"/>
                          </a:solidFill>
                        </a:rPr>
                        <a:t>Draft Development</a:t>
                      </a:r>
                    </a:p>
                  </a:txBody>
                  <a:tcPr marL="83127" marR="83127"/>
                </a:tc>
                <a:tc>
                  <a:txBody>
                    <a:bodyPr/>
                    <a:lstStyle/>
                    <a:p>
                      <a:r>
                        <a:rPr lang="en-US" sz="1800" dirty="0">
                          <a:solidFill>
                            <a:schemeClr val="tx1"/>
                          </a:solidFill>
                        </a:rPr>
                        <a:t>May – Sept 2025</a:t>
                      </a: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tx1"/>
                          </a:solidFill>
                        </a:rPr>
                        <a:t>Informal TG review of draft</a:t>
                      </a:r>
                    </a:p>
                  </a:txBody>
                  <a:tcPr marL="83127" marR="83127"/>
                </a:tc>
                <a:tc>
                  <a:txBody>
                    <a:bodyPr/>
                    <a:lstStyle/>
                    <a:p>
                      <a:r>
                        <a:rPr lang="en-US" sz="1800" dirty="0">
                          <a:solidFill>
                            <a:schemeClr val="tx1"/>
                          </a:solidFill>
                        </a:rPr>
                        <a:t>Nov 2025</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tx1"/>
                          </a:solidFill>
                        </a:rPr>
                        <a:t>Working Group Letter Ballot</a:t>
                      </a:r>
                    </a:p>
                  </a:txBody>
                  <a:tcPr marL="83127" marR="83127"/>
                </a:tc>
                <a:tc>
                  <a:txBody>
                    <a:bodyPr/>
                    <a:lstStyle/>
                    <a:p>
                      <a:r>
                        <a:rPr lang="en-US" sz="1800" dirty="0">
                          <a:solidFill>
                            <a:schemeClr val="tx1"/>
                          </a:solidFill>
                        </a:rPr>
                        <a:t>March 2026</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Working Group Recirculation Letter Ballot</a:t>
                      </a:r>
                    </a:p>
                  </a:txBody>
                  <a:tcPr marL="83127" marR="83127"/>
                </a:tc>
                <a:tc>
                  <a:txBody>
                    <a:bodyPr/>
                    <a:lstStyle/>
                    <a:p>
                      <a:r>
                        <a:rPr lang="en-US" sz="1800" dirty="0">
                          <a:solidFill>
                            <a:schemeClr val="tx1"/>
                          </a:solidFill>
                        </a:rPr>
                        <a:t>May 2026</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tx1"/>
                          </a:solidFill>
                        </a:rPr>
                        <a:t>SA Ballot</a:t>
                      </a:r>
                    </a:p>
                  </a:txBody>
                  <a:tcPr marL="83127" marR="83127"/>
                </a:tc>
                <a:tc>
                  <a:txBody>
                    <a:bodyPr/>
                    <a:lstStyle/>
                    <a:p>
                      <a:r>
                        <a:rPr lang="en-US" sz="1800" dirty="0">
                          <a:solidFill>
                            <a:schemeClr val="tx1"/>
                          </a:solidFill>
                        </a:rPr>
                        <a:t>Sept 2026</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latin typeface="+mn-lt"/>
                          <a:ea typeface="+mn-ea"/>
                          <a:cs typeface="+mn-cs"/>
                        </a:rPr>
                        <a:t>Jan 2027</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2027</a:t>
                      </a:r>
                    </a:p>
                  </a:txBody>
                  <a:tcPr marL="83127" marR="83127"/>
                </a:tc>
                <a:extLst>
                  <a:ext uri="{0D108BD9-81ED-4DB2-BD59-A6C34878D82A}">
                    <a16:rowId xmlns:a16="http://schemas.microsoft.com/office/drawing/2014/main" val="1058448561"/>
                  </a:ext>
                </a:extLst>
              </a:tr>
            </a:tbl>
          </a:graphicData>
        </a:graphic>
      </p:graphicFrame>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a:xfrm>
            <a:off x="838200" y="6356350"/>
            <a:ext cx="27432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May_2025</a:t>
            </a:r>
            <a:endParaRPr lang="en-US" dirty="0"/>
          </a:p>
        </p:txBody>
      </p:sp>
      <p:sp>
        <p:nvSpPr>
          <p:cNvPr id="3" name="Arrow: Right 2">
            <a:extLst>
              <a:ext uri="{FF2B5EF4-FFF2-40B4-BE49-F238E27FC236}">
                <a16:creationId xmlns:a16="http://schemas.microsoft.com/office/drawing/2014/main" id="{40D38A25-D564-4828-863A-D3B332BDEDFD}"/>
              </a:ext>
            </a:extLst>
          </p:cNvPr>
          <p:cNvSpPr/>
          <p:nvPr/>
        </p:nvSpPr>
        <p:spPr>
          <a:xfrm>
            <a:off x="609600" y="2825743"/>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Overview of current activities in WG15.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C6ABF-B22E-33D3-6CB0-58C48C611FEB}"/>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1F63D1A-1185-12E0-702C-35A3CAA9396A}"/>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Working Group 15 November Agenda</a:t>
            </a:r>
          </a:p>
        </p:txBody>
      </p:sp>
      <p:sp>
        <p:nvSpPr>
          <p:cNvPr id="4098" name="Rectangle 2">
            <a:extLst>
              <a:ext uri="{FF2B5EF4-FFF2-40B4-BE49-F238E27FC236}">
                <a16:creationId xmlns:a16="http://schemas.microsoft.com/office/drawing/2014/main" id="{148CAC76-2F52-4B49-905D-FAA62C4C1768}"/>
              </a:ext>
            </a:extLst>
          </p:cNvPr>
          <p:cNvSpPr>
            <a:spLocks noGrp="1" noChangeArrowheads="1"/>
          </p:cNvSpPr>
          <p:nvPr>
            <p:ph idx="1"/>
          </p:nvPr>
        </p:nvSpPr>
        <p:spPr>
          <a:ln/>
        </p:spPr>
        <p:txBody>
          <a:bodyPr/>
          <a:lstStyle/>
          <a:p>
            <a:r>
              <a:rPr lang="en-GB" dirty="0"/>
              <a:t>Agenda: </a:t>
            </a:r>
          </a:p>
          <a:p>
            <a:r>
              <a:rPr lang="en-GB" dirty="0">
                <a:hlinkClick r:id="rId3"/>
              </a:rPr>
              <a:t>https://mentor.ieee.org/802.15/dcn/25/15-25-0167-03-0000-may-2025-802-15-agenda.xlsx</a:t>
            </a:r>
            <a:endParaRPr lang="en-GB" dirty="0"/>
          </a:p>
          <a:p>
            <a:endParaRPr lang="en-GB" dirty="0"/>
          </a:p>
          <a:p>
            <a:r>
              <a:rPr lang="en-GB" dirty="0"/>
              <a:t>WG opening report:</a:t>
            </a:r>
          </a:p>
          <a:p>
            <a:r>
              <a:rPr lang="en-GB" dirty="0">
                <a:hlinkClick r:id="rId4"/>
              </a:rPr>
              <a:t>https://mentor.ieee.org/802.15/dcn/25/15-25-0168-03-0000-may-2025-802-15-opening-report.pptx</a:t>
            </a:r>
            <a:endParaRPr lang="en-GB" dirty="0"/>
          </a:p>
          <a:p>
            <a:endParaRPr lang="en-GB" dirty="0"/>
          </a:p>
          <a:p>
            <a:endParaRPr lang="en-GB" dirty="0"/>
          </a:p>
          <a:p>
            <a:endParaRPr lang="en-GB" dirty="0"/>
          </a:p>
        </p:txBody>
      </p:sp>
      <p:sp>
        <p:nvSpPr>
          <p:cNvPr id="6" name="Slide Number Placeholder 5">
            <a:extLst>
              <a:ext uri="{FF2B5EF4-FFF2-40B4-BE49-F238E27FC236}">
                <a16:creationId xmlns:a16="http://schemas.microsoft.com/office/drawing/2014/main" id="{A5151059-44FE-4F7E-A82E-9E8A70F99001}"/>
              </a:ext>
            </a:extLst>
          </p:cNvPr>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a:extLst>
              <a:ext uri="{FF2B5EF4-FFF2-40B4-BE49-F238E27FC236}">
                <a16:creationId xmlns:a16="http://schemas.microsoft.com/office/drawing/2014/main" id="{DBC08B70-3EFC-03D8-6BC1-188658A4D576}"/>
              </a:ext>
            </a:extLst>
          </p:cNvPr>
          <p:cNvSpPr>
            <a:spLocks noGrp="1"/>
          </p:cNvSpPr>
          <p:nvPr>
            <p:ph type="ftr" idx="14"/>
          </p:nvPr>
        </p:nvSpPr>
        <p:spPr/>
        <p:txBody>
          <a:bodyPr/>
          <a:lstStyle/>
          <a:p>
            <a:r>
              <a:rPr lang="en-GB"/>
              <a:t>Rolfe (BCA)</a:t>
            </a:r>
            <a:endParaRPr lang="en-GB" dirty="0"/>
          </a:p>
        </p:txBody>
      </p:sp>
      <p:sp>
        <p:nvSpPr>
          <p:cNvPr id="4" name="Date Placeholder 3">
            <a:extLst>
              <a:ext uri="{FF2B5EF4-FFF2-40B4-BE49-F238E27FC236}">
                <a16:creationId xmlns:a16="http://schemas.microsoft.com/office/drawing/2014/main" id="{043AE144-57D2-D50B-5395-9AB6DF364076}"/>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8859122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3B9A95A-4FDF-4CFB-C3D0-CCC1D17751C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50BDAF1-1E32-432D-DE4D-481A31126BD6}"/>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E31C569C-16E1-CEC7-944A-D5329CDA61E1}"/>
              </a:ext>
            </a:extLst>
          </p:cNvPr>
          <p:cNvSpPr>
            <a:spLocks noGrp="1"/>
          </p:cNvSpPr>
          <p:nvPr>
            <p:ph type="dt" idx="15"/>
          </p:nvPr>
        </p:nvSpPr>
        <p:spPr/>
        <p:txBody>
          <a:bodyPr/>
          <a:lstStyle/>
          <a:p>
            <a:r>
              <a:rPr lang="en-US"/>
              <a:t>May 2025</a:t>
            </a:r>
            <a:endParaRPr lang="en-GB" dirty="0"/>
          </a:p>
        </p:txBody>
      </p:sp>
      <p:graphicFrame>
        <p:nvGraphicFramePr>
          <p:cNvPr id="9" name="Table 8">
            <a:extLst>
              <a:ext uri="{FF2B5EF4-FFF2-40B4-BE49-F238E27FC236}">
                <a16:creationId xmlns:a16="http://schemas.microsoft.com/office/drawing/2014/main" id="{032BC552-52AB-229C-F394-A672B6D18D8B}"/>
              </a:ext>
            </a:extLst>
          </p:cNvPr>
          <p:cNvGraphicFramePr>
            <a:graphicFrameLocks noGrp="1"/>
          </p:cNvGraphicFramePr>
          <p:nvPr>
            <p:extLst>
              <p:ext uri="{D42A27DB-BD31-4B8C-83A1-F6EECF244321}">
                <p14:modId xmlns:p14="http://schemas.microsoft.com/office/powerpoint/2010/main" val="315776239"/>
              </p:ext>
            </p:extLst>
          </p:nvPr>
        </p:nvGraphicFramePr>
        <p:xfrm>
          <a:off x="623392" y="1268760"/>
          <a:ext cx="11305256" cy="4957420"/>
        </p:xfrm>
        <a:graphic>
          <a:graphicData uri="http://schemas.openxmlformats.org/drawingml/2006/table">
            <a:tbl>
              <a:tblPr firstRow="1" firstCol="1" bandRow="1">
                <a:tableStyleId>{5C22544A-7EE6-4342-B048-85BDC9FD1C3A}</a:tableStyleId>
              </a:tblPr>
              <a:tblGrid>
                <a:gridCol w="5976664">
                  <a:extLst>
                    <a:ext uri="{9D8B030D-6E8A-4147-A177-3AD203B41FA5}">
                      <a16:colId xmlns:a16="http://schemas.microsoft.com/office/drawing/2014/main" val="921803251"/>
                    </a:ext>
                  </a:extLst>
                </a:gridCol>
                <a:gridCol w="5328592">
                  <a:extLst>
                    <a:ext uri="{9D8B030D-6E8A-4147-A177-3AD203B41FA5}">
                      <a16:colId xmlns:a16="http://schemas.microsoft.com/office/drawing/2014/main" val="1165253926"/>
                    </a:ext>
                  </a:extLst>
                </a:gridCol>
              </a:tblGrid>
              <a:tr h="203205">
                <a:tc>
                  <a:txBody>
                    <a:bodyPr/>
                    <a:lstStyle/>
                    <a:p>
                      <a:pPr marL="0" marR="0">
                        <a:lnSpc>
                          <a:spcPct val="107000"/>
                        </a:lnSpc>
                        <a:spcAft>
                          <a:spcPts val="800"/>
                        </a:spcAft>
                        <a:buNone/>
                      </a:pPr>
                      <a:r>
                        <a:rPr lang="en-US" sz="1600" dirty="0">
                          <a:effectLst/>
                        </a:rPr>
                        <a:t>Title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effectLst/>
                        </a:rPr>
                        <a:t>URL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957387180"/>
                  </a:ext>
                </a:extLst>
              </a:tr>
              <a:tr h="456541">
                <a:tc>
                  <a:txBody>
                    <a:bodyPr/>
                    <a:lstStyle/>
                    <a:p>
                      <a:pPr marL="0" marR="0">
                        <a:lnSpc>
                          <a:spcPct val="107000"/>
                        </a:lnSpc>
                        <a:spcAft>
                          <a:spcPts val="800"/>
                        </a:spcAft>
                        <a:buNone/>
                      </a:pPr>
                      <a:r>
                        <a:rPr lang="en-US" sz="1800" dirty="0">
                          <a:effectLst/>
                        </a:rPr>
                        <a:t>TG15.6ma Closing Report for May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https://mentor.ieee.org/802.15/dcn/25/15-25-0265-00-006a-tg15-6ma-closing-report-for-may-2025.pptx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1531987540"/>
                  </a:ext>
                </a:extLst>
              </a:tr>
              <a:tr h="456541">
                <a:tc>
                  <a:txBody>
                    <a:bodyPr/>
                    <a:lstStyle/>
                    <a:p>
                      <a:pPr marL="0" marR="0">
                        <a:lnSpc>
                          <a:spcPct val="107000"/>
                        </a:lnSpc>
                        <a:spcAft>
                          <a:spcPts val="800"/>
                        </a:spcAft>
                        <a:buNone/>
                      </a:pPr>
                      <a:r>
                        <a:rPr lang="en-US" sz="1800" dirty="0">
                          <a:effectLst/>
                        </a:rPr>
                        <a:t>SCM Agenda, Opening and Closing Report May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https://mentor.ieee.org/802.15/dcn/25/15-25-0235-01-0mag-scm-agenda-opening-and-closing-report-may-2025.pptx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861025991"/>
                  </a:ext>
                </a:extLst>
              </a:tr>
              <a:tr h="475147">
                <a:tc>
                  <a:txBody>
                    <a:bodyPr/>
                    <a:lstStyle/>
                    <a:p>
                      <a:pPr marL="0" marR="0">
                        <a:lnSpc>
                          <a:spcPct val="107000"/>
                        </a:lnSpc>
                        <a:spcAft>
                          <a:spcPts val="800"/>
                        </a:spcAft>
                        <a:buNone/>
                      </a:pPr>
                      <a:r>
                        <a:rPr lang="en-US" sz="1800" dirty="0">
                          <a:effectLst/>
                        </a:rPr>
                        <a:t>TG4ab May Closing Report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https://mentor.ieee.org/802.15/dcn/25/15-25-0272-00-04ab-tg4ab-may-2025-closing-report.pptx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587976635"/>
                  </a:ext>
                </a:extLst>
              </a:tr>
              <a:tr h="456541">
                <a:tc>
                  <a:txBody>
                    <a:bodyPr/>
                    <a:lstStyle/>
                    <a:p>
                      <a:pPr marL="0" marR="0">
                        <a:lnSpc>
                          <a:spcPct val="107000"/>
                        </a:lnSpc>
                        <a:spcAft>
                          <a:spcPts val="800"/>
                        </a:spcAft>
                        <a:buNone/>
                      </a:pPr>
                      <a:r>
                        <a:rPr lang="en-US" sz="1800" dirty="0">
                          <a:effectLst/>
                        </a:rPr>
                        <a:t>TG4ac May Opening and Closing Report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https://mentor.ieee.org/802.15/dcn/25/15-25-0215-01-04ac-may-opening-and-closing.pptx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1534176106"/>
                  </a:ext>
                </a:extLst>
              </a:tr>
              <a:tr h="456541">
                <a:tc>
                  <a:txBody>
                    <a:bodyPr/>
                    <a:lstStyle/>
                    <a:p>
                      <a:pPr marL="0" marR="0">
                        <a:lnSpc>
                          <a:spcPct val="107000"/>
                        </a:lnSpc>
                        <a:spcAft>
                          <a:spcPts val="800"/>
                        </a:spcAft>
                        <a:buNone/>
                      </a:pPr>
                      <a:r>
                        <a:rPr lang="en-US" sz="1800" dirty="0">
                          <a:effectLst/>
                        </a:rPr>
                        <a:t>TG4ad Agenda, Opening and Closing Report May 2025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https://mentor.ieee.org/802.15/dcn/25/15-25-0219-01-04ad-tg4ad-agenda-opening-and-closing-report-may-2025.pptx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4019970050"/>
                  </a:ext>
                </a:extLst>
              </a:tr>
              <a:tr h="4565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effectLst/>
                        </a:rPr>
                        <a:t>TG4ae (ASCON) May Opening and Closing</a:t>
                      </a:r>
                    </a:p>
                  </a:txBody>
                  <a:tcPr anchor="ctr"/>
                </a:tc>
                <a:tc>
                  <a:txBody>
                    <a:bodyPr/>
                    <a:lstStyle/>
                    <a:p>
                      <a:pPr marL="0" marR="0" algn="l" defTabSz="914400" rtl="0" eaLnBrk="1" latinLnBrk="0" hangingPunct="1">
                        <a:lnSpc>
                          <a:spcPct val="107000"/>
                        </a:lnSpc>
                        <a:spcAft>
                          <a:spcPts val="800"/>
                        </a:spcAft>
                        <a:buNone/>
                      </a:pPr>
                      <a:r>
                        <a:rPr lang="en-US" sz="16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https://mentor.ieee.org/802.15/dcn/25/15-25-0216-01-04ae-may-opening-and-closing.pptx</a:t>
                      </a:r>
                      <a:endParaRPr lang="en-US" sz="16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54831572"/>
                  </a:ext>
                </a:extLst>
              </a:tr>
              <a:tr h="536165">
                <a:tc>
                  <a:txBody>
                    <a:bodyPr/>
                    <a:lstStyle/>
                    <a:p>
                      <a:pPr marL="0" marR="0">
                        <a:lnSpc>
                          <a:spcPct val="107000"/>
                        </a:lnSpc>
                        <a:spcAft>
                          <a:spcPts val="800"/>
                        </a:spcAft>
                        <a:buNone/>
                      </a:pPr>
                      <a:r>
                        <a:rPr lang="en-US" sz="1800" dirty="0">
                          <a:effectLst/>
                        </a:rPr>
                        <a:t>IG Access agenda opening and closing report and Minutes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tc>
                  <a:txBody>
                    <a:bodyPr/>
                    <a:lstStyle/>
                    <a:p>
                      <a:pPr marL="0" marR="0">
                        <a:lnSpc>
                          <a:spcPct val="107000"/>
                        </a:lnSpc>
                        <a:spcAft>
                          <a:spcPts val="800"/>
                        </a:spcAft>
                        <a:buNone/>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https://mentor.ieee.org/802.15/dcn/25/15-25-0238-01-acss-ig-access-may-2025-meeting-slides.pptx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463330752"/>
                  </a:ext>
                </a:extLst>
              </a:tr>
              <a:tr h="4565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TG9A May Opening and Closing report</a:t>
                      </a:r>
                    </a:p>
                  </a:txBody>
                  <a:tcPr marL="65100" marR="65100" marT="0" marB="0"/>
                </a:tc>
                <a:tc>
                  <a:txBody>
                    <a:bodyPr/>
                    <a:lstStyle/>
                    <a:p>
                      <a:pPr marL="0" marR="0" algn="l" defTabSz="914400" rtl="0" eaLnBrk="1" latinLnBrk="0" hangingPunct="1">
                        <a:lnSpc>
                          <a:spcPct val="107000"/>
                        </a:lnSpc>
                        <a:spcAft>
                          <a:spcPts val="800"/>
                        </a:spcAft>
                        <a:buNone/>
                      </a:pPr>
                      <a:r>
                        <a:rPr lang="en-US" sz="16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https://mentor.ieee.org/802.15/dcn/25/15-25-0217-01-009a-may-opening-and-closing.pptx</a:t>
                      </a:r>
                      <a:endParaRPr lang="en-US" sz="16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412737134"/>
                  </a:ext>
                </a:extLst>
              </a:tr>
              <a:tr h="456541">
                <a:tc>
                  <a:txBody>
                    <a:bodyPr/>
                    <a:lstStyle/>
                    <a:p>
                      <a:pPr marL="0" marR="0">
                        <a:lnSpc>
                          <a:spcPct val="107000"/>
                        </a:lnSpc>
                        <a:spcAft>
                          <a:spcPts val="800"/>
                        </a:spcAft>
                        <a:buNone/>
                      </a:pPr>
                      <a:r>
                        <a:rPr lang="en-US" sz="1800" b="1" kern="1200" dirty="0">
                          <a:solidFill>
                            <a:schemeClr val="lt1"/>
                          </a:solidFill>
                          <a:effectLst/>
                          <a:latin typeface="+mn-lt"/>
                          <a:ea typeface="+mn-ea"/>
                          <a:cs typeface="+mn-cs"/>
                        </a:rPr>
                        <a:t>TG16me Revision to 802.16-2017</a:t>
                      </a:r>
                    </a:p>
                  </a:txBody>
                  <a:tcPr marL="65100" marR="65100"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https://mentor.ieee.org/802.15/dcn/25/15-25-0271-00-16me-tg16me-may-2025-closing-report.pptx</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5100" marR="65100" marT="0" marB="0"/>
                </a:tc>
                <a:extLst>
                  <a:ext uri="{0D108BD9-81ED-4DB2-BD59-A6C34878D82A}">
                    <a16:rowId xmlns:a16="http://schemas.microsoft.com/office/drawing/2014/main" val="2695082021"/>
                  </a:ext>
                </a:extLst>
              </a:tr>
            </a:tbl>
          </a:graphicData>
        </a:graphic>
      </p:graphicFrame>
      <p:sp>
        <p:nvSpPr>
          <p:cNvPr id="10" name="Rectangle 1">
            <a:extLst>
              <a:ext uri="{FF2B5EF4-FFF2-40B4-BE49-F238E27FC236}">
                <a16:creationId xmlns:a16="http://schemas.microsoft.com/office/drawing/2014/main" id="{D4BBBBD8-BD51-8106-768C-F1C076AB180A}"/>
              </a:ext>
            </a:extLst>
          </p:cNvPr>
          <p:cNvSpPr>
            <a:spLocks noGrp="1" noChangeArrowheads="1"/>
          </p:cNvSpPr>
          <p:nvPr>
            <p:ph type="title"/>
          </p:nvPr>
        </p:nvSpPr>
        <p:spPr>
          <a:xfrm>
            <a:off x="2474822" y="695192"/>
            <a:ext cx="7341839" cy="48480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Subgroup Closing Reports</a:t>
            </a:r>
          </a:p>
        </p:txBody>
      </p:sp>
    </p:spTree>
    <p:extLst>
      <p:ext uri="{BB962C8B-B14F-4D97-AF65-F5344CB8AC3E}">
        <p14:creationId xmlns:p14="http://schemas.microsoft.com/office/powerpoint/2010/main" val="303193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solidFill>
                  <a:srgbClr val="0070C0"/>
                </a:solidFill>
              </a:rPr>
              <a:t>802.15 Overview</a:t>
            </a:r>
            <a:endParaRPr lang="en-GB" dirty="0"/>
          </a:p>
        </p:txBody>
      </p:sp>
      <p:sp>
        <p:nvSpPr>
          <p:cNvPr id="5122" name="Rectangle 2"/>
          <p:cNvSpPr>
            <a:spLocks noGrp="1" noChangeArrowheads="1"/>
          </p:cNvSpPr>
          <p:nvPr>
            <p:ph idx="1"/>
          </p:nvPr>
        </p:nvSpPr>
        <p:spPr>
          <a:xfrm>
            <a:off x="914401" y="1628801"/>
            <a:ext cx="10361084" cy="4465614"/>
          </a:xfrm>
          <a:ln/>
        </p:spPr>
        <p:txBody>
          <a:bodyPr>
            <a:normAutofit fontScale="92500" lnSpcReduction="10000"/>
          </a:bodyPr>
          <a:lstStyle/>
          <a:p>
            <a:pPr marL="0" indent="0"/>
            <a:r>
              <a:rPr lang="en-US" dirty="0"/>
              <a:t>Wireless Specialty Networks Active standards:</a:t>
            </a:r>
          </a:p>
          <a:p>
            <a:pPr>
              <a:buFont typeface="Arial" panose="020B0604020202020204" pitchFamily="34" charset="0"/>
              <a:buChar char="•"/>
            </a:pPr>
            <a:r>
              <a:rPr lang="en-US" dirty="0"/>
              <a:t>802.15.3 - no active projects but a bunch of really cool stuff</a:t>
            </a:r>
          </a:p>
          <a:p>
            <a:pPr>
              <a:buFont typeface="Arial" panose="020B0604020202020204" pitchFamily="34" charset="0"/>
              <a:buChar char="•"/>
            </a:pPr>
            <a:r>
              <a:rPr lang="en-US" dirty="0"/>
              <a:t>802.15.4 - many current projects (see next slide)</a:t>
            </a:r>
          </a:p>
          <a:p>
            <a:pPr>
              <a:buFont typeface="Arial" panose="020B0604020202020204" pitchFamily="34" charset="0"/>
              <a:buChar char="•"/>
            </a:pPr>
            <a:r>
              <a:rPr lang="en-US" dirty="0"/>
              <a:t>802.15.6a Body Area Networks: WG ballot </a:t>
            </a:r>
            <a:r>
              <a:rPr lang="en-US" dirty="0" err="1"/>
              <a:t>recirculations</a:t>
            </a:r>
            <a:endParaRPr lang="en-US" dirty="0"/>
          </a:p>
          <a:p>
            <a:pPr>
              <a:buFont typeface="Arial" panose="020B0604020202020204" pitchFamily="34" charset="0"/>
              <a:buChar char="•"/>
            </a:pPr>
            <a:r>
              <a:rPr lang="en-US" dirty="0"/>
              <a:t>802.15.7a Higher Rate, Longer Range Optical, in publication</a:t>
            </a:r>
          </a:p>
          <a:p>
            <a:pPr>
              <a:buFont typeface="Arial" panose="020B0604020202020204" pitchFamily="34" charset="0"/>
              <a:buChar char="•"/>
            </a:pPr>
            <a:r>
              <a:rPr lang="en-US" dirty="0"/>
              <a:t>802.15.9a KMP Transport, extensions to key management: Working group ballot</a:t>
            </a:r>
          </a:p>
          <a:p>
            <a:pPr>
              <a:buFont typeface="Arial" panose="020B0604020202020204" pitchFamily="34" charset="0"/>
              <a:buChar char="•"/>
            </a:pPr>
            <a:r>
              <a:rPr lang="en-US" dirty="0"/>
              <a:t>802.16t Extension to 802.16 for specific bands: approved (DONE!)</a:t>
            </a:r>
          </a:p>
          <a:p>
            <a:pPr>
              <a:buFont typeface="Arial" panose="020B0604020202020204" pitchFamily="34" charset="0"/>
              <a:buChar char="•"/>
            </a:pPr>
            <a:r>
              <a:rPr lang="en-US" dirty="0"/>
              <a:t>802.16.me  Revision of 802.16-2017 – first TG meeting</a:t>
            </a:r>
          </a:p>
          <a:p>
            <a:pPr>
              <a:buFont typeface="Arial" panose="020B0604020202020204" pitchFamily="34" charset="0"/>
              <a:buChar char="•"/>
            </a:pPr>
            <a:r>
              <a:rPr lang="en-US" dirty="0"/>
              <a:t>Interest Group Access:  Several technical concepts to be developed into potential new projects</a:t>
            </a:r>
          </a:p>
          <a:p>
            <a:pPr>
              <a:buFont typeface="Arial" panose="020B0604020202020204" pitchFamily="34" charset="0"/>
              <a:buChar char="•"/>
            </a:pPr>
            <a:r>
              <a:rPr lang="en-US" dirty="0"/>
              <a:t>SC THz: discussing future THz communications with Terabit/second data rates – did not meet this session</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a:t>Rolfe (BCA)</a:t>
            </a:r>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802.15.4 Projects</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802.15.4ab Next Generation UWB:  First WG recirculation</a:t>
            </a:r>
          </a:p>
          <a:p>
            <a:pPr>
              <a:buFont typeface="Arial" panose="020B0604020202020204" pitchFamily="34" charset="0"/>
              <a:buChar char="•"/>
            </a:pPr>
            <a:r>
              <a:rPr lang="en-US" dirty="0"/>
              <a:t>802.15.4ac Enhanced Privacy: Initial WG ballot </a:t>
            </a:r>
          </a:p>
          <a:p>
            <a:pPr>
              <a:buFont typeface="Arial" panose="020B0604020202020204" pitchFamily="34" charset="0"/>
              <a:buChar char="•"/>
            </a:pPr>
            <a:r>
              <a:rPr lang="en-US" dirty="0"/>
              <a:t>802.15.4ad Next Generation SUN PHYs:  Pre-draft, technical contributions and proposals</a:t>
            </a:r>
          </a:p>
          <a:p>
            <a:pPr>
              <a:buFont typeface="Arial" panose="020B0604020202020204" pitchFamily="34" charset="0"/>
              <a:buChar char="•"/>
            </a:pPr>
            <a:r>
              <a:rPr lang="en-US" dirty="0"/>
              <a:t>802.15.4ae ASCON light weight encryption extension for 802.15.4: draft in progress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Rolfe (BCA)</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8379-7AA5-CAA7-5021-BC7AD3ABD564}"/>
              </a:ext>
            </a:extLst>
          </p:cNvPr>
          <p:cNvSpPr>
            <a:spLocks noGrp="1"/>
          </p:cNvSpPr>
          <p:nvPr>
            <p:ph type="title"/>
          </p:nvPr>
        </p:nvSpPr>
        <p:spPr>
          <a:xfrm>
            <a:off x="919492" y="534988"/>
            <a:ext cx="10361084" cy="1309836"/>
          </a:xfrm>
        </p:spPr>
        <p:txBody>
          <a:bodyPr>
            <a:normAutofit/>
          </a:bodyPr>
          <a:lstStyle/>
          <a:p>
            <a:r>
              <a:rPr lang="en-US" dirty="0"/>
              <a:t>802.15.4ab Next generation UWB: Amendment to IEEE Std 802.15.4-2024 (rev E)</a:t>
            </a:r>
          </a:p>
        </p:txBody>
      </p:sp>
      <p:sp>
        <p:nvSpPr>
          <p:cNvPr id="3" name="Content Placeholder 2">
            <a:extLst>
              <a:ext uri="{FF2B5EF4-FFF2-40B4-BE49-F238E27FC236}">
                <a16:creationId xmlns:a16="http://schemas.microsoft.com/office/drawing/2014/main" id="{B4107DDB-1BEE-F50B-0211-26A0EF95FD63}"/>
              </a:ext>
            </a:extLst>
          </p:cNvPr>
          <p:cNvSpPr>
            <a:spLocks noGrp="1"/>
          </p:cNvSpPr>
          <p:nvPr>
            <p:ph idx="1"/>
          </p:nvPr>
        </p:nvSpPr>
        <p:spPr>
          <a:xfrm>
            <a:off x="695401" y="1981201"/>
            <a:ext cx="5976664" cy="4113213"/>
          </a:xfrm>
        </p:spPr>
        <p:txBody>
          <a:bodyPr/>
          <a:lstStyle/>
          <a:p>
            <a:pPr>
              <a:buFont typeface="Arial" panose="020B0604020202020204" pitchFamily="34" charset="0"/>
              <a:buChar char="•"/>
            </a:pPr>
            <a:r>
              <a:rPr lang="en-US" dirty="0"/>
              <a:t>Recirculation comment resolution in progress</a:t>
            </a:r>
          </a:p>
          <a:p>
            <a:pPr>
              <a:buFont typeface="Arial" panose="020B0604020202020204" pitchFamily="34" charset="0"/>
              <a:buChar char="•"/>
            </a:pPr>
            <a:r>
              <a:rPr lang="en-US" dirty="0"/>
              <a:t>Closing report: </a:t>
            </a:r>
            <a:r>
              <a:rPr lang="en-US" dirty="0">
                <a:hlinkClick r:id="rId2"/>
              </a:rPr>
              <a:t>https://mentor.ieee.org/802.15/dcn/25/15-25-0272-00-04ab-tg4ab-may-2025-closing-report.pptx</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1A3E3A7-CBA9-5012-0319-AA1A90B2786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2C3120C-40E0-3889-FF2E-F20613F6F183}"/>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215D4F1A-FCDF-329B-EBB1-EA2012F91138}"/>
              </a:ext>
            </a:extLst>
          </p:cNvPr>
          <p:cNvSpPr>
            <a:spLocks noGrp="1"/>
          </p:cNvSpPr>
          <p:nvPr>
            <p:ph type="dt" idx="15"/>
          </p:nvPr>
        </p:nvSpPr>
        <p:spPr/>
        <p:txBody>
          <a:bodyPr/>
          <a:lstStyle/>
          <a:p>
            <a:r>
              <a:rPr lang="en-US"/>
              <a:t>May 2025</a:t>
            </a:r>
            <a:endParaRPr lang="en-GB" dirty="0"/>
          </a:p>
        </p:txBody>
      </p:sp>
      <p:graphicFrame>
        <p:nvGraphicFramePr>
          <p:cNvPr id="7" name="Content Placeholder 7">
            <a:extLst>
              <a:ext uri="{FF2B5EF4-FFF2-40B4-BE49-F238E27FC236}">
                <a16:creationId xmlns:a16="http://schemas.microsoft.com/office/drawing/2014/main" id="{584EEF5F-D990-72C7-1092-7B1254482C4F}"/>
              </a:ext>
            </a:extLst>
          </p:cNvPr>
          <p:cNvGraphicFramePr>
            <a:graphicFrameLocks/>
          </p:cNvGraphicFramePr>
          <p:nvPr>
            <p:extLst>
              <p:ext uri="{D42A27DB-BD31-4B8C-83A1-F6EECF244321}">
                <p14:modId xmlns:p14="http://schemas.microsoft.com/office/powerpoint/2010/main" val="642500262"/>
              </p:ext>
            </p:extLst>
          </p:nvPr>
        </p:nvGraphicFramePr>
        <p:xfrm>
          <a:off x="6960096" y="1939767"/>
          <a:ext cx="4834976" cy="3079539"/>
        </p:xfrm>
        <a:graphic>
          <a:graphicData uri="http://schemas.openxmlformats.org/drawingml/2006/table">
            <a:tbl>
              <a:tblPr>
                <a:tableStyleId>{5C22544A-7EE6-4342-B048-85BDC9FD1C3A}</a:tableStyleId>
              </a:tblPr>
              <a:tblGrid>
                <a:gridCol w="3040553">
                  <a:extLst>
                    <a:ext uri="{9D8B030D-6E8A-4147-A177-3AD203B41FA5}">
                      <a16:colId xmlns:a16="http://schemas.microsoft.com/office/drawing/2014/main" val="4020299781"/>
                    </a:ext>
                  </a:extLst>
                </a:gridCol>
                <a:gridCol w="1794423">
                  <a:extLst>
                    <a:ext uri="{9D8B030D-6E8A-4147-A177-3AD203B41FA5}">
                      <a16:colId xmlns:a16="http://schemas.microsoft.com/office/drawing/2014/main" val="433678205"/>
                    </a:ext>
                  </a:extLst>
                </a:gridCol>
              </a:tblGrid>
              <a:tr h="280267">
                <a:tc>
                  <a:txBody>
                    <a:bodyPr/>
                    <a:lstStyle/>
                    <a:p>
                      <a:pPr algn="l" fontAlgn="b"/>
                      <a:endParaRPr lang="en-US" sz="16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6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527223">
                <a:tc>
                  <a:txBody>
                    <a:bodyPr/>
                    <a:lstStyle/>
                    <a:p>
                      <a:pPr algn="l" fontAlgn="b"/>
                      <a:r>
                        <a:rPr lang="en-US" sz="1600" b="0" i="0" u="none" strike="noStrike" dirty="0">
                          <a:solidFill>
                            <a:schemeClr val="tx1"/>
                          </a:solidFill>
                          <a:effectLst/>
                          <a:latin typeface="+mn-lt"/>
                        </a:rPr>
                        <a:t>First recirculation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 2025</a:t>
                      </a:r>
                    </a:p>
                  </a:txBody>
                  <a:tcPr marL="5715" marR="5715" marT="5715" marB="0" anchor="ctr"/>
                </a:tc>
                <a:extLst>
                  <a:ext uri="{0D108BD9-81ED-4DB2-BD59-A6C34878D82A}">
                    <a16:rowId xmlns:a16="http://schemas.microsoft.com/office/drawing/2014/main" val="3811737940"/>
                  </a:ext>
                </a:extLst>
              </a:tr>
              <a:tr h="443249">
                <a:tc>
                  <a:txBody>
                    <a:bodyPr/>
                    <a:lstStyle/>
                    <a:p>
                      <a:pPr algn="l" fontAlgn="b"/>
                      <a:r>
                        <a:rPr lang="en-US" sz="1600" b="0" i="0" u="none" strike="noStrike" dirty="0">
                          <a:solidFill>
                            <a:schemeClr val="tx1"/>
                          </a:solidFill>
                          <a:effectLst/>
                          <a:latin typeface="+mn-lt"/>
                        </a:rPr>
                        <a:t>Recirculation comment resolution</a:t>
                      </a:r>
                    </a:p>
                  </a:txBody>
                  <a:tcPr marL="5715" marR="5715" marT="5715" marB="0" anchor="ctr"/>
                </a:tc>
                <a:tc>
                  <a:txBody>
                    <a:bodyPr/>
                    <a:lstStyle/>
                    <a:p>
                      <a:pPr algn="l" fontAlgn="b"/>
                      <a:r>
                        <a:rPr lang="en-US" sz="1600" b="0" i="0" u="none" strike="noStrike" dirty="0">
                          <a:solidFill>
                            <a:schemeClr val="tx1"/>
                          </a:solidFill>
                          <a:effectLst/>
                          <a:latin typeface="Calibri" panose="020F0502020204030204" pitchFamily="34" charset="0"/>
                        </a:rPr>
                        <a:t>March-July 2025  </a:t>
                      </a:r>
                    </a:p>
                  </a:txBody>
                  <a:tcPr marL="5715" marR="5715" marT="5715" marB="0" anchor="ctr"/>
                </a:tc>
                <a:extLst>
                  <a:ext uri="{0D108BD9-81ED-4DB2-BD59-A6C34878D82A}">
                    <a16:rowId xmlns:a16="http://schemas.microsoft.com/office/drawing/2014/main" val="244108333"/>
                  </a:ext>
                </a:extLst>
              </a:tr>
              <a:tr h="533400">
                <a:tc>
                  <a:txBody>
                    <a:bodyPr/>
                    <a:lstStyle/>
                    <a:p>
                      <a:pPr algn="l" fontAlgn="b"/>
                      <a:r>
                        <a:rPr lang="en-US" sz="1600" u="none" strike="noStrike" kern="1200" dirty="0">
                          <a:solidFill>
                            <a:schemeClr val="tx1"/>
                          </a:solidFill>
                          <a:effectLst/>
                          <a:latin typeface="+mn-lt"/>
                          <a:ea typeface="+mn-ea"/>
                          <a:cs typeface="+mn-cs"/>
                        </a:rPr>
                        <a:t>Second recirculation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Aug 2025</a:t>
                      </a:r>
                    </a:p>
                  </a:txBody>
                  <a:tcPr marL="5715" marR="5715" marT="5715" marB="0" anchor="ctr"/>
                </a:tc>
                <a:extLst>
                  <a:ext uri="{0D108BD9-81ED-4DB2-BD59-A6C34878D82A}">
                    <a16:rowId xmlns:a16="http://schemas.microsoft.com/office/drawing/2014/main" val="871787359"/>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Recirculation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Aug-</a:t>
                      </a:r>
                      <a:r>
                        <a:rPr lang="en-US" sz="1600" b="0" i="0" u="none" strike="noStrike" kern="1200" dirty="0" err="1">
                          <a:solidFill>
                            <a:schemeClr val="tx1"/>
                          </a:solidFill>
                          <a:effectLst/>
                          <a:latin typeface="Calibri" panose="020F0502020204030204" pitchFamily="34" charset="0"/>
                          <a:ea typeface="+mn-ea"/>
                          <a:cs typeface="+mn-cs"/>
                        </a:rPr>
                        <a:t>Spet</a:t>
                      </a:r>
                      <a:r>
                        <a:rPr lang="en-US" sz="1600" b="0" i="0" u="none" strike="noStrike" kern="1200" dirty="0">
                          <a:solidFill>
                            <a:schemeClr val="tx1"/>
                          </a:solidFill>
                          <a:effectLst/>
                          <a:latin typeface="Calibri" panose="020F0502020204030204" pitchFamily="34" charset="0"/>
                          <a:ea typeface="+mn-ea"/>
                          <a:cs typeface="+mn-cs"/>
                        </a:rPr>
                        <a:t> 2025</a:t>
                      </a:r>
                    </a:p>
                  </a:txBody>
                  <a:tcPr marL="5715" marR="5715" marT="5715" marB="0" anchor="ctr"/>
                </a:tc>
                <a:extLst>
                  <a:ext uri="{0D108BD9-81ED-4DB2-BD59-A6C34878D82A}">
                    <a16:rowId xmlns:a16="http://schemas.microsoft.com/office/drawing/2014/main" val="4143125971"/>
                  </a:ext>
                </a:extLst>
              </a:tr>
              <a:tr h="4572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First SA-Ballot</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After Sept 2025…</a:t>
                      </a:r>
                    </a:p>
                  </a:txBody>
                  <a:tcPr marL="5715" marR="5715" marT="5715" marB="0" anchor="ctr"/>
                </a:tc>
                <a:extLst>
                  <a:ext uri="{0D108BD9-81ED-4DB2-BD59-A6C34878D82A}">
                    <a16:rowId xmlns:a16="http://schemas.microsoft.com/office/drawing/2014/main" val="2854633268"/>
                  </a:ext>
                </a:extLst>
              </a:tr>
              <a:tr h="38100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600" b="0" i="0" u="none" strike="noStrike" dirty="0">
                          <a:solidFill>
                            <a:schemeClr val="tx1"/>
                          </a:solidFill>
                          <a:effectLst/>
                          <a:latin typeface="+mn-lt"/>
                        </a:rPr>
                        <a:t>SA-Ballot comment resolution</a:t>
                      </a:r>
                    </a:p>
                  </a:txBody>
                  <a:tcPr marL="5715" marR="5715" marT="5715" marB="0" anchor="ctr"/>
                </a:tc>
                <a:tc>
                  <a:txBody>
                    <a:bodyPr/>
                    <a:lstStyle/>
                    <a:p>
                      <a:pPr marL="0" algn="l" defTabSz="914400" rtl="0" eaLnBrk="1" fontAlgn="b" latinLnBrk="0" hangingPunct="1"/>
                      <a:r>
                        <a:rPr lang="en-US" sz="1600" b="0" i="0" u="none" strike="noStrike" kern="1200" dirty="0">
                          <a:solidFill>
                            <a:schemeClr val="tx1"/>
                          </a:solidFill>
                          <a:effectLst/>
                          <a:latin typeface="Calibri" panose="020F0502020204030204" pitchFamily="34" charset="0"/>
                          <a:ea typeface="+mn-ea"/>
                          <a:cs typeface="+mn-cs"/>
                        </a:rPr>
                        <a:t>After that</a:t>
                      </a:r>
                    </a:p>
                  </a:txBody>
                  <a:tcPr marL="5715" marR="5715" marT="5715" marB="0" anchor="ctr"/>
                </a:tc>
                <a:extLst>
                  <a:ext uri="{0D108BD9-81ED-4DB2-BD59-A6C34878D82A}">
                    <a16:rowId xmlns:a16="http://schemas.microsoft.com/office/drawing/2014/main" val="1258475387"/>
                  </a:ext>
                </a:extLst>
              </a:tr>
            </a:tbl>
          </a:graphicData>
        </a:graphic>
      </p:graphicFrame>
    </p:spTree>
    <p:extLst>
      <p:ext uri="{BB962C8B-B14F-4D97-AF65-F5344CB8AC3E}">
        <p14:creationId xmlns:p14="http://schemas.microsoft.com/office/powerpoint/2010/main" val="970252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EC48F-FEA0-7749-8554-887F9FC036C9}"/>
              </a:ext>
            </a:extLst>
          </p:cNvPr>
          <p:cNvSpPr>
            <a:spLocks noGrp="1"/>
          </p:cNvSpPr>
          <p:nvPr>
            <p:ph type="title"/>
          </p:nvPr>
        </p:nvSpPr>
        <p:spPr/>
        <p:txBody>
          <a:bodyPr>
            <a:normAutofit/>
          </a:bodyPr>
          <a:lstStyle/>
          <a:p>
            <a:r>
              <a:rPr lang="en-US" dirty="0"/>
              <a:t>802.15.4ac Enhanced Privacy</a:t>
            </a:r>
          </a:p>
        </p:txBody>
      </p:sp>
      <p:sp>
        <p:nvSpPr>
          <p:cNvPr id="3" name="Content Placeholder 2">
            <a:extLst>
              <a:ext uri="{FF2B5EF4-FFF2-40B4-BE49-F238E27FC236}">
                <a16:creationId xmlns:a16="http://schemas.microsoft.com/office/drawing/2014/main" id="{3D84FAAD-779E-93AE-6600-32C87A7777D7}"/>
              </a:ext>
            </a:extLst>
          </p:cNvPr>
          <p:cNvSpPr>
            <a:spLocks noGrp="1"/>
          </p:cNvSpPr>
          <p:nvPr>
            <p:ph idx="1"/>
          </p:nvPr>
        </p:nvSpPr>
        <p:spPr/>
        <p:txBody>
          <a:bodyPr/>
          <a:lstStyle/>
          <a:p>
            <a:pPr>
              <a:buFont typeface="Arial" panose="020B0604020202020204" pitchFamily="34" charset="0"/>
              <a:buChar char="•"/>
            </a:pPr>
            <a:r>
              <a:rPr lang="en-US" dirty="0"/>
              <a:t>This amendment specifies modifications to the IEEE Std 802.15.4 medium access control (MAC) specification to specify mechanisms that address and improve user privacy. These mechanisms include randomized addresses, and exchanges that support session continuity. This amendment maintains backward compatibility with the base standard.</a:t>
            </a:r>
          </a:p>
          <a:p>
            <a:pPr>
              <a:buFont typeface="Arial" panose="020B0604020202020204" pitchFamily="34" charset="0"/>
              <a:buChar char="•"/>
            </a:pPr>
            <a:r>
              <a:rPr lang="en-US" dirty="0"/>
              <a:t>State: WG Recirculation comment resolution</a:t>
            </a:r>
          </a:p>
          <a:p>
            <a:pPr>
              <a:buFont typeface="Arial" panose="020B0604020202020204" pitchFamily="34" charset="0"/>
              <a:buChar char="•"/>
            </a:pPr>
            <a:r>
              <a:rPr lang="en-US" dirty="0"/>
              <a:t>Opening and closing report: </a:t>
            </a:r>
            <a:r>
              <a:rPr lang="en-US" dirty="0">
                <a:hlinkClick r:id="rId2"/>
              </a:rPr>
              <a:t>https://mentor.ieee.org/802.15/dcn/25/15-25-0215-01-04ac-may-opening-and-closing.pptx</a:t>
            </a: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1A49613-8A2F-AD55-C431-23A2F88A9E8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6715F3D-2C28-27EA-5750-321911F1C40C}"/>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86B09C1A-3C49-D46D-156B-D646B577AB4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076697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AD45C-B8EE-D184-ABA7-E7141E856B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61729-B72C-17E3-C1A5-FB9E7F740170}"/>
              </a:ext>
            </a:extLst>
          </p:cNvPr>
          <p:cNvSpPr>
            <a:spLocks noGrp="1"/>
          </p:cNvSpPr>
          <p:nvPr>
            <p:ph type="title"/>
          </p:nvPr>
        </p:nvSpPr>
        <p:spPr/>
        <p:txBody>
          <a:bodyPr>
            <a:normAutofit/>
          </a:bodyPr>
          <a:lstStyle/>
          <a:p>
            <a:r>
              <a:rPr lang="en-US" dirty="0"/>
              <a:t>802.15.4ac Enhanced Privacy Timeline</a:t>
            </a:r>
          </a:p>
        </p:txBody>
      </p:sp>
      <p:sp>
        <p:nvSpPr>
          <p:cNvPr id="4" name="Slide Number Placeholder 3">
            <a:extLst>
              <a:ext uri="{FF2B5EF4-FFF2-40B4-BE49-F238E27FC236}">
                <a16:creationId xmlns:a16="http://schemas.microsoft.com/office/drawing/2014/main" id="{3675FF17-10C5-FFEE-069E-2DC06AEB7FA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DEC1D1E-ED2B-9C4B-14B0-8061C5CD7E8E}"/>
              </a:ext>
            </a:extLst>
          </p:cNvPr>
          <p:cNvSpPr>
            <a:spLocks noGrp="1"/>
          </p:cNvSpPr>
          <p:nvPr>
            <p:ph type="ftr" idx="14"/>
          </p:nvPr>
        </p:nvSpPr>
        <p:spPr/>
        <p:txBody>
          <a:bodyPr/>
          <a:lstStyle/>
          <a:p>
            <a:r>
              <a:rPr lang="en-GB"/>
              <a:t>Rolfe (BCA)</a:t>
            </a:r>
            <a:endParaRPr lang="en-GB" dirty="0"/>
          </a:p>
        </p:txBody>
      </p:sp>
      <p:sp>
        <p:nvSpPr>
          <p:cNvPr id="6" name="Date Placeholder 5">
            <a:extLst>
              <a:ext uri="{FF2B5EF4-FFF2-40B4-BE49-F238E27FC236}">
                <a16:creationId xmlns:a16="http://schemas.microsoft.com/office/drawing/2014/main" id="{9178F852-42E5-C594-5E63-D8680B1860CA}"/>
              </a:ext>
            </a:extLst>
          </p:cNvPr>
          <p:cNvSpPr>
            <a:spLocks noGrp="1"/>
          </p:cNvSpPr>
          <p:nvPr>
            <p:ph type="dt" idx="15"/>
          </p:nvPr>
        </p:nvSpPr>
        <p:spPr/>
        <p:txBody>
          <a:bodyPr/>
          <a:lstStyle/>
          <a:p>
            <a:r>
              <a:rPr lang="en-US"/>
              <a:t>May 2025</a:t>
            </a:r>
            <a:endParaRPr lang="en-GB" dirty="0"/>
          </a:p>
        </p:txBody>
      </p:sp>
      <p:pic>
        <p:nvPicPr>
          <p:cNvPr id="7" name="table">
            <a:extLst>
              <a:ext uri="{FF2B5EF4-FFF2-40B4-BE49-F238E27FC236}">
                <a16:creationId xmlns:a16="http://schemas.microsoft.com/office/drawing/2014/main" id="{526D26BF-B819-714D-D55E-69722FF15A72}"/>
              </a:ext>
            </a:extLst>
          </p:cNvPr>
          <p:cNvPicPr>
            <a:picLocks noChangeAspect="1"/>
          </p:cNvPicPr>
          <p:nvPr/>
        </p:nvPicPr>
        <p:blipFill>
          <a:blip r:embed="rId2"/>
          <a:stretch>
            <a:fillRect/>
          </a:stretch>
        </p:blipFill>
        <p:spPr>
          <a:xfrm>
            <a:off x="2541000" y="1622700"/>
            <a:ext cx="7110000" cy="3612600"/>
          </a:xfrm>
          <a:prstGeom prst="rect">
            <a:avLst/>
          </a:prstGeom>
        </p:spPr>
      </p:pic>
    </p:spTree>
    <p:extLst>
      <p:ext uri="{BB962C8B-B14F-4D97-AF65-F5344CB8AC3E}">
        <p14:creationId xmlns:p14="http://schemas.microsoft.com/office/powerpoint/2010/main" val="898576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4391</TotalTime>
  <Words>1386</Words>
  <Application>Microsoft Office PowerPoint</Application>
  <PresentationFormat>Widescreen</PresentationFormat>
  <Paragraphs>281</Paragraphs>
  <Slides>19</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メイリオ</vt:lpstr>
      <vt:lpstr>ＭＳ Ｐゴシック</vt:lpstr>
      <vt:lpstr>Arial</vt:lpstr>
      <vt:lpstr>Calibri</vt:lpstr>
      <vt:lpstr>Times New Roman</vt:lpstr>
      <vt:lpstr>Wingdings</vt:lpstr>
      <vt:lpstr>Office Theme</vt:lpstr>
      <vt:lpstr>Document</vt:lpstr>
      <vt:lpstr>802.15 Liaison Report – May 2025</vt:lpstr>
      <vt:lpstr>Abstract</vt:lpstr>
      <vt:lpstr>Working Group 15 November Agenda</vt:lpstr>
      <vt:lpstr>Subgroup Closing Reports</vt:lpstr>
      <vt:lpstr>802.15 Overview</vt:lpstr>
      <vt:lpstr>802.15.4 Projects</vt:lpstr>
      <vt:lpstr>802.15.4ab Next generation UWB: Amendment to IEEE Std 802.15.4-2024 (rev E)</vt:lpstr>
      <vt:lpstr>802.15.4ac Enhanced Privacy</vt:lpstr>
      <vt:lpstr>802.15.4ac Enhanced Privacy Timeline</vt:lpstr>
      <vt:lpstr>802.15.4ad Next Generation SUN PHYs</vt:lpstr>
      <vt:lpstr>802.15.4ad Timeline</vt:lpstr>
      <vt:lpstr>802.15.4ae (ASCON) ASCON light weight encryption extension for 802.15.4</vt:lpstr>
      <vt:lpstr>802.15.6ma </vt:lpstr>
      <vt:lpstr>PowerPoint Presentation</vt:lpstr>
      <vt:lpstr>802.15.9a KMP Transport</vt:lpstr>
      <vt:lpstr>IG Access</vt:lpstr>
      <vt:lpstr>Licensed Narrowband Amendment TG16t </vt:lpstr>
      <vt:lpstr>TG16me Revision of 802.16-2017</vt:lpstr>
      <vt:lpstr>TG16me Revision Project Timeline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802.11-yy/xxxxr0</dc:title>
  <dc:creator/>
  <cp:keywords/>
  <cp:lastModifiedBy>Benjamin Rolfe</cp:lastModifiedBy>
  <cp:revision>32</cp:revision>
  <cp:lastPrinted>1601-01-01T00:00:00Z</cp:lastPrinted>
  <dcterms:created xsi:type="dcterms:W3CDTF">2014-04-14T10:59:07Z</dcterms:created>
  <dcterms:modified xsi:type="dcterms:W3CDTF">2025-05-15T15:28:21Z</dcterms:modified>
  <cp:category>Name, Affiliation</cp:category>
</cp:coreProperties>
</file>