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79" r:id="rId15"/>
    <p:sldId id="348" r:id="rId16"/>
    <p:sldId id="35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791" autoAdjust="0"/>
  </p:normalViewPr>
  <p:slideViewPr>
    <p:cSldViewPr>
      <p:cViewPr varScale="1">
        <p:scale>
          <a:sx n="124" d="100"/>
          <a:sy n="124" d="100"/>
        </p:scale>
        <p:origin x="238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2441" y="8982075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802.11-24/1629r00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6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4264" y="8985250"/>
            <a:ext cx="177747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7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55602"/>
            <a:ext cx="1893887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55602"/>
            <a:ext cx="1893887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8938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8116" y="6475413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802.11-25/0928r00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use-cases/" TargetMode="External"/><Relationship Id="rId4" Type="http://schemas.openxmlformats.org/officeDocument/2006/relationships/hyperlink" Target="https://www.rfc-editor.org/info/rfc972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rfc7170bis/" TargetMode="External"/><Relationship Id="rId4" Type="http://schemas.openxmlformats.org/officeDocument/2006/relationships/hyperlink" Target="https://datatracker.ietf.org/doc/draft-ietf-emu-eap-arpa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opsaw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pcaplinktype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intarea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ntarea-proxy-config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tls-ecdhe-mlkem/" TargetMode="External"/><Relationship Id="rId3" Type="http://schemas.openxmlformats.org/officeDocument/2006/relationships/hyperlink" Target="https://datatracker.ietf.org/wg/tls/" TargetMode="External"/><Relationship Id="rId7" Type="http://schemas.openxmlformats.org/officeDocument/2006/relationships/hyperlink" Target="https://datatracker.ietf.org/doc/draft-ietf-tls-tls12-frozen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rfc8447bis/" TargetMode="External"/><Relationship Id="rId5" Type="http://schemas.openxmlformats.org/officeDocument/2006/relationships/hyperlink" Target="https://datatracker.ietf.org/doc/draft-ietf-tls-mlkem/" TargetMode="External"/><Relationship Id="rId4" Type="http://schemas.openxmlformats.org/officeDocument/2006/relationships/hyperlink" Target="https://datatracker.ietf.org/doc/draft-ietf-tls-8773bi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raw-architecture/" TargetMode="External"/><Relationship Id="rId4" Type="http://schemas.openxmlformats.org/officeDocument/2006/relationships/hyperlink" Target="https://datatracker.ietf.org/doc/draft-ietf-raw-technologie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rfc8366bis/" TargetMode="External"/><Relationship Id="rId4" Type="http://schemas.openxmlformats.org/officeDocument/2006/relationships/hyperlink" Target="https://datatracker.ietf.org/doc/draft-ietf-anima-brski-prm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group/edu/materials/" TargetMode="External"/><Relationship Id="rId5" Type="http://schemas.openxmlformats.org/officeDocument/2006/relationships/hyperlink" Target="https://mentor.ieee.org/802.11/dcn/16/11-16-0500-01-0000-ietf-95-wireless-tutorial-802-11-overview.pptx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fc-editor.org/info/rfc972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skex/about/" TargetMode="External"/><Relationship Id="rId4" Type="http://schemas.openxmlformats.org/officeDocument/2006/relationships/hyperlink" Target="https://datatracker.ietf.org/wg/nasr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diem/about/" TargetMode="External"/><Relationship Id="rId13" Type="http://schemas.openxmlformats.org/officeDocument/2006/relationships/hyperlink" Target="https://datatracker.ietf.org/doc/charter-ietf-hpke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group/hpke/" TargetMode="External"/><Relationship Id="rId17" Type="http://schemas.openxmlformats.org/officeDocument/2006/relationships/hyperlink" Target="https://datatracker.ietf.org/doc/charter-ietf-spring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spring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dmarc/" TargetMode="External"/><Relationship Id="rId5" Type="http://schemas.openxmlformats.org/officeDocument/2006/relationships/hyperlink" Target="https://datatracker.ietf.org/doc/charter-irtf-hrpc/" TargetMode="External"/><Relationship Id="rId15" Type="http://schemas.openxmlformats.org/officeDocument/2006/relationships/hyperlink" Target="https://datatracker.ietf.org/doc/charter-ietf-ianabis/" TargetMode="External"/><Relationship Id="rId10" Type="http://schemas.openxmlformats.org/officeDocument/2006/relationships/hyperlink" Target="https://datatracker.ietf.org/wg/dmarc/about/" TargetMode="External"/><Relationship Id="rId4" Type="http://schemas.openxmlformats.org/officeDocument/2006/relationships/hyperlink" Target="https://datatracker.ietf.org/rg/hrpc/about/" TargetMode="External"/><Relationship Id="rId9" Type="http://schemas.openxmlformats.org/officeDocument/2006/relationships/hyperlink" Target="https://datatracker.ietf.org/doc/charter-ietf-diem/" TargetMode="External"/><Relationship Id="rId14" Type="http://schemas.openxmlformats.org/officeDocument/2006/relationships/hyperlink" Target="https://datatracker.ietf.org/wg/ianabis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6l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nd-gaao/" TargetMode="External"/><Relationship Id="rId5" Type="http://schemas.openxmlformats.org/officeDocument/2006/relationships/hyperlink" Target="https://datatracker.ietf.org/doc/draft-ietf-6lo-prefix-registration/" TargetMode="External"/><Relationship Id="rId4" Type="http://schemas.openxmlformats.org/officeDocument/2006/relationships/hyperlink" Target="https://datatracker.ietf.org/doc/draft-ietf-6lo-updating-rfc-8928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2025-05-14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472224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20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https://datatracker.ietf.org/wg/roll/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pPr marL="457200" lvl="1" indent="0">
              <a:buNone/>
            </a:pPr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Published as RFC 9724: Randomized and Changing MAC Address State of Affairs: </a:t>
            </a:r>
            <a:r>
              <a:rPr lang="en-US" sz="1400" dirty="0">
                <a:hlinkClick r:id="rId4"/>
              </a:rPr>
              <a:t>https://www.rfc-editor.org/info/rfc9724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queue: Randomized and Changing MAC Address Use Cases and Requirements: </a:t>
            </a:r>
            <a:r>
              <a:rPr lang="en-US" sz="1400" dirty="0">
                <a:hlinkClick r:id="rId5"/>
              </a:rPr>
              <a:t>https://datatracker.ietf.org/doc/draft-ietf-madinas-use-cases/</a:t>
            </a:r>
            <a:r>
              <a:rPr lang="en-US" sz="1400" dirty="0"/>
              <a:t> (December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Method Update (EMU)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https://datatracker.ietf.org/wg/emu/</a:t>
            </a:r>
            <a:r>
              <a:rPr lang="en-US" sz="1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IETF Last Call: The </a:t>
            </a:r>
            <a:r>
              <a:rPr lang="en-US" sz="1400" dirty="0" err="1"/>
              <a:t>eap.arpa</a:t>
            </a:r>
            <a:r>
              <a:rPr lang="en-US" sz="1400" dirty="0"/>
              <a:t> domain and EAP provisioning: </a:t>
            </a:r>
            <a:r>
              <a:rPr lang="en-US" sz="1400" dirty="0">
                <a:hlinkClick r:id="rId4"/>
              </a:rPr>
              <a:t>https://datatracker.ietf.org/doc/draft-ietf-emu-eap-arpa/</a:t>
            </a:r>
            <a:r>
              <a:rPr lang="en-US" sz="1400" dirty="0"/>
              <a:t> (April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Returned to the WG by request to Security AD: Tunnel Extensible Authentication Protocol (TEAP) Version 1: </a:t>
            </a:r>
            <a:r>
              <a:rPr lang="en-US" sz="1400" dirty="0">
                <a:hlinkClick r:id="rId5"/>
              </a:rPr>
              <a:t>https://datatracker.ietf.org/doc/draft-ietf-emu-rfc7170bis/</a:t>
            </a:r>
            <a:r>
              <a:rPr lang="en-US" sz="1400" dirty="0"/>
              <a:t> (March 2025)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  <a:endParaRPr lang="en-US" sz="14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Link-Layer Types for PCAP-related Capture File Formats: </a:t>
            </a:r>
            <a:r>
              <a:rPr lang="en-US" sz="1400" dirty="0">
                <a:hlinkClick r:id="rId4"/>
              </a:rPr>
              <a:t>https://datatracker.ietf.org/doc/draft-ietf-opsawg-pcaplinktype/</a:t>
            </a:r>
            <a:r>
              <a:rPr lang="en-US" sz="1400" dirty="0"/>
              <a:t> (April 2025)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5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6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Area Working Group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https://datatracker.ietf.org/wg/intarea/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Revised: Communicating Proxy Configurations in Provisioning Domains: </a:t>
            </a:r>
            <a:r>
              <a:rPr lang="en-US" sz="1400" dirty="0">
                <a:hlinkClick r:id="rId4"/>
              </a:rPr>
              <a:t>https://datatracker.ietf.org/doc/draft-ietf-intarea-proxy-config/</a:t>
            </a:r>
            <a:r>
              <a:rPr lang="en-US" sz="1400" dirty="0"/>
              <a:t> (March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3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See: </a:t>
            </a:r>
            <a:r>
              <a:rPr lang="en-US" sz="2000" dirty="0">
                <a:hlinkClick r:id="rId3"/>
              </a:rPr>
              <a:t>https://datatracker.ietf.org/wg/tls/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Held for formal analysis but revised: TLS 1.3 Extension for Using Certificates with an External Pre-Shared Key: </a:t>
            </a:r>
            <a:r>
              <a:rPr lang="en-US" sz="1400" dirty="0">
                <a:hlinkClick r:id="rId4"/>
              </a:rPr>
              <a:t>https://datatracker.ietf.org/doc/draft-ietf-tls-8773bis/</a:t>
            </a:r>
            <a:r>
              <a:rPr lang="en-US" sz="1400" dirty="0"/>
              <a:t> (May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Adopted: ML-KEM Post-Quantum Key Agreement for TLS 1.3: </a:t>
            </a:r>
            <a:r>
              <a:rPr lang="en-US" sz="1400" dirty="0">
                <a:hlinkClick r:id="rId5"/>
              </a:rPr>
              <a:t>https://datatracker.ietf.org/doc/draft-ietf-tls-mlkem/</a:t>
            </a:r>
            <a:r>
              <a:rPr lang="en-US" sz="1400" dirty="0"/>
              <a:t> (April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IESG Evaluation: IANA Registry Updates for TLS and DTLS: </a:t>
            </a:r>
            <a:r>
              <a:rPr lang="en-US" sz="1400" dirty="0">
                <a:hlinkClick r:id="rId6"/>
              </a:rPr>
              <a:t>https://datatracker.ietf.org/doc/draft-ietf-tls-rfc8447bis/</a:t>
            </a:r>
            <a:r>
              <a:rPr lang="en-US" sz="1400" dirty="0"/>
              <a:t> (April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Approved for publication: TLS 1.2 is in Feature Freeze: </a:t>
            </a:r>
            <a:r>
              <a:rPr lang="en-US" sz="1400" dirty="0">
                <a:hlinkClick r:id="rId7"/>
              </a:rPr>
              <a:t>https://datatracker.ietf.org/doc/draft-ietf-tls-tls12-frozen/</a:t>
            </a:r>
            <a:r>
              <a:rPr lang="en-US" sz="1400" dirty="0"/>
              <a:t> (April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Adopted: Post-quantum hybrid ECDHE-MLKEM Key Agreement for TLSv1.3: </a:t>
            </a:r>
            <a:r>
              <a:rPr lang="en-US" sz="1400" dirty="0">
                <a:hlinkClick r:id="rId8"/>
              </a:rPr>
              <a:t>https://datatracker.ietf.org/doc/draft-ietf-tls-ecdhe-mlkem/</a:t>
            </a:r>
            <a:r>
              <a:rPr lang="en-US" sz="1400" dirty="0"/>
              <a:t> (March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In RFC Editor’s queue (missing reference): Reliable and Available Wireless Technologies: </a:t>
            </a:r>
            <a:r>
              <a:rPr lang="en-US" sz="1400" dirty="0">
                <a:hlinkClick r:id="rId4"/>
              </a:rPr>
              <a:t>https://datatracker.ietf.org/doc/draft-ietf-raw-technologies/</a:t>
            </a:r>
            <a:r>
              <a:rPr lang="en-US" sz="1400" dirty="0"/>
              <a:t> (April 2025)</a:t>
            </a:r>
          </a:p>
          <a:p>
            <a:pPr lvl="1"/>
            <a:r>
              <a:rPr lang="en-US" sz="1400" dirty="0"/>
              <a:t>Waiting for WG Chair Go-Ahead: Reliable and Available Wireless Architecture: </a:t>
            </a:r>
            <a:r>
              <a:rPr lang="en-US" sz="1400" dirty="0">
                <a:hlinkClick r:id="rId5"/>
              </a:rPr>
              <a:t>https://datatracker.ietf.org/doc/draft-ietf-raw-architecture/</a:t>
            </a:r>
            <a:r>
              <a:rPr lang="en-US" sz="1400" dirty="0"/>
              <a:t> (February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(</a:t>
            </a:r>
            <a:r>
              <a:rPr lang="en-US" sz="1400" b="0" i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e.g.</a:t>
            </a: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on-boarding)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AD follow-up needed: BRSKI with Pledge in Responder Mode (BRSKI-PRM): </a:t>
            </a:r>
            <a:r>
              <a:rPr lang="en-US" sz="1400" dirty="0">
                <a:hlinkClick r:id="rId4"/>
              </a:rPr>
              <a:t>https://datatracker.ietf.org/doc/draft-ietf-anima-brski-prm/</a:t>
            </a:r>
            <a:r>
              <a:rPr lang="en-US" sz="1400" dirty="0"/>
              <a:t> (April 2025) [2 DISCUSS positions]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A Voucher Artifact for Bootstrapping Protocols: </a:t>
            </a:r>
            <a:r>
              <a:rPr lang="en-US" sz="1400" dirty="0">
                <a:hlinkClick r:id="rId5"/>
              </a:rPr>
              <a:t>https://datatracker.ietf.org/doc/draft-ietf-anima-rfc8366bis/</a:t>
            </a:r>
            <a:r>
              <a:rPr lang="en-US" sz="1400" dirty="0"/>
              <a:t> (April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May 2025.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19-25, 2025 – Madrid, ES</a:t>
            </a:r>
          </a:p>
          <a:p>
            <a:pPr lvl="1"/>
            <a:r>
              <a:rPr lang="en-US" dirty="0"/>
              <a:t>November 1-7, 2025 – Montreal, QC, CA</a:t>
            </a:r>
          </a:p>
          <a:p>
            <a:r>
              <a:rPr lang="en-US" dirty="0">
                <a:solidFill>
                  <a:srgbClr val="00B050"/>
                </a:solidFill>
              </a:rPr>
              <a:t>IETF meeting fee waivers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https://www.ietf.org/about/participate/get-started/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</a:t>
            </a:r>
            <a:r>
              <a:rPr lang="en-US" sz="1800" dirty="0">
                <a:hlinkClick r:id="rId5"/>
              </a:rPr>
              <a:t>11-16/500</a:t>
            </a:r>
            <a:r>
              <a:rPr lang="en-US" sz="1800" dirty="0"/>
              <a:t>, September 2016: Pat Thaler &amp; Juan Carlos – 802.1E (Privacy Considerations) and 802c (Local MAC address usage) </a:t>
            </a:r>
            <a:r>
              <a:rPr lang="en-US" dirty="0">
                <a:hlinkClick r:id="rId6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Layer 2/Layer 3 Interaction for Time-Sensitive Traffic, Development of YANG models in the IEEE 802, Capability Discovery, MADINAS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19, 2025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RFC 9724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(State of Affairs for Randomized and Changing Media Access Control (MAC) Addresses) has been published.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122 March 15-21, 2025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919879"/>
              </p:ext>
            </p:extLst>
          </p:nvPr>
        </p:nvGraphicFramePr>
        <p:xfrm>
          <a:off x="1083220" y="2574504"/>
          <a:ext cx="6977557" cy="1046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nasr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Network Attestation for Secure Routing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373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skex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Symmetric Key Establishment and Exchange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949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449061"/>
              </p:ext>
            </p:extLst>
          </p:nvPr>
        </p:nvGraphicFramePr>
        <p:xfrm>
          <a:off x="990600" y="1983626"/>
          <a:ext cx="6977558" cy="36197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hrpc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Human Rights Protocol Considerations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12397284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diem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Digital Emblems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88089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dmarc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1"/>
                        </a:rPr>
                        <a:t>Domain-based Message Authentication, Reporting &amp; Conformance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461832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2"/>
                        </a:rPr>
                        <a:t>h</a:t>
                      </a:r>
                      <a:r>
                        <a:rPr lang="en-US" dirty="0" err="1">
                          <a:hlinkClick r:id="rId12"/>
                        </a:rPr>
                        <a:t>pke</a:t>
                      </a:r>
                      <a:r>
                        <a:rPr lang="en-US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3"/>
                        </a:rPr>
                        <a:t>HPKE Publication, Kept Efficient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877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ianabis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5"/>
                        </a:rPr>
                        <a:t>Update to IANA Considerations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45774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6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7"/>
                        </a:rPr>
                        <a:t>Source Packet Routing in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20773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open-source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https://datatracker.ietf.org/wg/6lo/</a:t>
            </a:r>
            <a:endParaRPr lang="en-GB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Fixing the C-Flag in EARO: </a:t>
            </a:r>
            <a:r>
              <a:rPr lang="en-US" sz="1400" dirty="0">
                <a:hlinkClick r:id="rId4"/>
              </a:rPr>
              <a:t>https://datatracker.ietf.org/doc/draft-ietf-6lo-updating-rfc-8928/</a:t>
            </a:r>
            <a:r>
              <a:rPr lang="en-US" sz="1400" dirty="0"/>
              <a:t> (April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IPv6 Neighbor Discovery Prefix Registration: </a:t>
            </a:r>
            <a:r>
              <a:rPr lang="en-US" sz="1400" dirty="0">
                <a:hlinkClick r:id="rId5"/>
              </a:rPr>
              <a:t>https://datatracker.ietf.org/doc/draft-ietf-6lo-prefix-registration/</a:t>
            </a:r>
            <a:r>
              <a:rPr lang="en-US" sz="1400" dirty="0"/>
              <a:t> (April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Generic Address Assignment Option for 6LowPAN Neighbor Discovery: </a:t>
            </a:r>
            <a:r>
              <a:rPr lang="en-US" sz="1400" dirty="0">
                <a:hlinkClick r:id="rId6"/>
              </a:rPr>
              <a:t>https://datatracker.ietf.org/doc/draft-ietf-6lo-nd-gaao/</a:t>
            </a:r>
            <a:r>
              <a:rPr lang="en-US" sz="1400" dirty="0"/>
              <a:t> (March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153935</TotalTime>
  <Words>1941</Words>
  <Application>Microsoft Macintosh PowerPoint</Application>
  <PresentationFormat>On-screen Show (4:3)</PresentationFormat>
  <Paragraphs>284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122 March 15-21, 2025</vt:lpstr>
      <vt:lpstr>IETF/IRTF groups being (re-)chartered</vt:lpstr>
      <vt:lpstr>YANG Model Catalog</vt:lpstr>
      <vt:lpstr>IoT-related work</vt:lpstr>
      <vt:lpstr>IoT-related work (cont.)</vt:lpstr>
      <vt:lpstr>MADINAS WG</vt:lpstr>
      <vt:lpstr>EAP Method Update (EMU)</vt:lpstr>
      <vt:lpstr>Operations Area Working Group</vt:lpstr>
      <vt:lpstr>Internet Area Working Group </vt:lpstr>
      <vt:lpstr>Transport Layer Security (TLS)</vt:lpstr>
      <vt:lpstr>Deterministic Networking (DETNET)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1054</cp:revision>
  <cp:lastPrinted>1998-02-10T13:28:06Z</cp:lastPrinted>
  <dcterms:created xsi:type="dcterms:W3CDTF">2005-01-04T21:26:55Z</dcterms:created>
  <dcterms:modified xsi:type="dcterms:W3CDTF">2025-05-12T12:26:11Z</dcterms:modified>
  <cp:category/>
</cp:coreProperties>
</file>