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4"/>
  </p:notesMasterIdLst>
  <p:handoutMasterIdLst>
    <p:handoutMasterId r:id="rId15"/>
  </p:handoutMasterIdLst>
  <p:sldIdLst>
    <p:sldId id="270" r:id="rId2"/>
    <p:sldId id="774" r:id="rId3"/>
    <p:sldId id="830" r:id="rId4"/>
    <p:sldId id="800" r:id="rId5"/>
    <p:sldId id="828" r:id="rId6"/>
    <p:sldId id="831" r:id="rId7"/>
    <p:sldId id="832" r:id="rId8"/>
    <p:sldId id="783" r:id="rId9"/>
    <p:sldId id="784" r:id="rId10"/>
    <p:sldId id="825" r:id="rId11"/>
    <p:sldId id="826" r:id="rId12"/>
    <p:sldId id="82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54" autoAdjust="0"/>
    <p:restoredTop sz="97386" autoAdjust="0"/>
  </p:normalViewPr>
  <p:slideViewPr>
    <p:cSldViewPr snapToGrid="0">
      <p:cViewPr varScale="1">
        <p:scale>
          <a:sx n="81" d="100"/>
          <a:sy n="81" d="100"/>
        </p:scale>
        <p:origin x="960" y="67"/>
      </p:cViewPr>
      <p:guideLst>
        <p:guide orient="horz" pos="2160"/>
        <p:guide pos="2880"/>
      </p:guideLst>
    </p:cSldViewPr>
  </p:slideViewPr>
  <p:notesTextViewPr>
    <p:cViewPr>
      <p:scale>
        <a:sx n="1" d="1"/>
        <a:sy n="1" d="1"/>
      </p:scale>
      <p:origin x="0" y="0"/>
    </p:cViewPr>
  </p:notesTextViewPr>
  <p:notesViewPr>
    <p:cSldViewPr snapToGrid="0">
      <p:cViewPr>
        <p:scale>
          <a:sx n="192" d="100"/>
          <a:sy n="192" d="100"/>
        </p:scale>
        <p:origin x="2004" y="9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332602"/>
            <a:ext cx="1373005" cy="27699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March 2025</a:t>
            </a:r>
            <a:endParaRPr lang="en-US" dirty="0"/>
          </a:p>
        </p:txBody>
      </p:sp>
      <p:sp>
        <p:nvSpPr>
          <p:cNvPr id="4" name="Fußzeilenplatzhalter 3"/>
          <p:cNvSpPr>
            <a:spLocks noGrp="1"/>
          </p:cNvSpPr>
          <p:nvPr>
            <p:ph type="ftr" sz="quarter" idx="11"/>
          </p:nvPr>
        </p:nvSpPr>
        <p:spPr>
          <a:xfrm>
            <a:off x="6103065" y="6475414"/>
            <a:ext cx="2440861"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504304" y="6475413"/>
            <a:ext cx="211596"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598400"/>
            <a:ext cx="8229600" cy="45264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5046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802.11-25/xxxxr0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648" y="1066799"/>
            <a:ext cx="10289969" cy="880753"/>
          </a:xfrm>
        </p:spPr>
        <p:txBody>
          <a:bodyPr/>
          <a:lstStyle/>
          <a:p>
            <a:pPr marL="0" marR="457200" algn="ctr">
              <a:lnSpc>
                <a:spcPct val="107000"/>
              </a:lnSpc>
              <a:spcBef>
                <a:spcPts val="600"/>
              </a:spcBef>
              <a:spcAft>
                <a:spcPts val="600"/>
              </a:spcAft>
            </a:pPr>
            <a:r>
              <a:rPr lang="en-US" sz="2800" dirty="0">
                <a:effectLst/>
              </a:rPr>
              <a:t>CR 1783 Challenges in Using </a:t>
            </a:r>
            <a:br>
              <a:rPr lang="en-US" sz="2800" dirty="0">
                <a:effectLst/>
              </a:rPr>
            </a:br>
            <a:r>
              <a:rPr lang="en-US" sz="2800" dirty="0">
                <a:effectLst/>
              </a:rPr>
              <a:t>Single NPCA Minimum Duration Threshold</a:t>
            </a:r>
            <a:endParaRPr lang="en-US" sz="2800" b="1" dirty="0">
              <a:effectLst/>
              <a:latin typeface="Times New Roman" panose="02020603050405020304" pitchFamily="18" charset="0"/>
              <a:ea typeface="MS Mincho" panose="02020609040205080304" pitchFamily="49" charset="-128"/>
              <a:cs typeface="Arial" panose="020B0604020202020204" pitchFamily="34" charset="0"/>
            </a:endParaRPr>
          </a:p>
        </p:txBody>
      </p:sp>
      <p:sp>
        <p:nvSpPr>
          <p:cNvPr id="4" name="Date Placeholder 3"/>
          <p:cNvSpPr>
            <a:spLocks noGrp="1"/>
          </p:cNvSpPr>
          <p:nvPr>
            <p:ph type="dt" sz="half" idx="2"/>
          </p:nvPr>
        </p:nvSpPr>
        <p:spPr>
          <a:xfrm>
            <a:off x="696913" y="332601"/>
            <a:ext cx="968214" cy="276999"/>
          </a:xfrm>
        </p:spPr>
        <p:txBody>
          <a:bodyPr/>
          <a:lstStyle/>
          <a:p>
            <a:pPr>
              <a:defRPr/>
            </a:pPr>
            <a:r>
              <a:rPr lang="en-US" dirty="0"/>
              <a:t>May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2024-05-xx</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6007488" y="6457600"/>
            <a:ext cx="2619564" cy="184666"/>
          </a:xfrm>
        </p:spPr>
        <p:txBody>
          <a:bodyPr/>
          <a:lstStyle/>
          <a:p>
            <a:pPr>
              <a:defRPr/>
            </a:pPr>
            <a:r>
              <a:rPr lang="en-US" altLang="ko-KR" u="sng" dirty="0"/>
              <a:t>Shravan</a:t>
            </a:r>
            <a:r>
              <a:rPr lang="en-US" altLang="ko-KR" dirty="0"/>
              <a:t> Kumar Kalyankar, et. al., Huawei</a:t>
            </a:r>
          </a:p>
        </p:txBody>
      </p:sp>
      <p:graphicFrame>
        <p:nvGraphicFramePr>
          <p:cNvPr id="9" name="Table 8">
            <a:extLst>
              <a:ext uri="{FF2B5EF4-FFF2-40B4-BE49-F238E27FC236}">
                <a16:creationId xmlns:a16="http://schemas.microsoft.com/office/drawing/2014/main" id="{1BCDF13D-57E3-414D-9293-365DB8AF2066}"/>
              </a:ext>
            </a:extLst>
          </p:cNvPr>
          <p:cNvGraphicFramePr>
            <a:graphicFrameLocks noGrp="1"/>
          </p:cNvGraphicFramePr>
          <p:nvPr>
            <p:extLst>
              <p:ext uri="{D42A27DB-BD31-4B8C-83A1-F6EECF244321}">
                <p14:modId xmlns:p14="http://schemas.microsoft.com/office/powerpoint/2010/main" val="1409661567"/>
              </p:ext>
            </p:extLst>
          </p:nvPr>
        </p:nvGraphicFramePr>
        <p:xfrm>
          <a:off x="799318" y="3175862"/>
          <a:ext cx="7744607" cy="2886254"/>
        </p:xfrm>
        <a:graphic>
          <a:graphicData uri="http://schemas.openxmlformats.org/drawingml/2006/table">
            <a:tbl>
              <a:tblPr firstRow="1" bandRow="1">
                <a:tableStyleId>{21E4AEA4-8DFA-4A89-87EB-49C32662AFE0}</a:tableStyleId>
              </a:tblPr>
              <a:tblGrid>
                <a:gridCol w="1516983">
                  <a:extLst>
                    <a:ext uri="{9D8B030D-6E8A-4147-A177-3AD203B41FA5}">
                      <a16:colId xmlns:a16="http://schemas.microsoft.com/office/drawing/2014/main" val="20000"/>
                    </a:ext>
                  </a:extLst>
                </a:gridCol>
                <a:gridCol w="1037936">
                  <a:extLst>
                    <a:ext uri="{9D8B030D-6E8A-4147-A177-3AD203B41FA5}">
                      <a16:colId xmlns:a16="http://schemas.microsoft.com/office/drawing/2014/main" val="20001"/>
                    </a:ext>
                  </a:extLst>
                </a:gridCol>
                <a:gridCol w="2155716">
                  <a:extLst>
                    <a:ext uri="{9D8B030D-6E8A-4147-A177-3AD203B41FA5}">
                      <a16:colId xmlns:a16="http://schemas.microsoft.com/office/drawing/2014/main" val="20002"/>
                    </a:ext>
                  </a:extLst>
                </a:gridCol>
                <a:gridCol w="718573">
                  <a:extLst>
                    <a:ext uri="{9D8B030D-6E8A-4147-A177-3AD203B41FA5}">
                      <a16:colId xmlns:a16="http://schemas.microsoft.com/office/drawing/2014/main" val="20003"/>
                    </a:ext>
                  </a:extLst>
                </a:gridCol>
                <a:gridCol w="2315399">
                  <a:extLst>
                    <a:ext uri="{9D8B030D-6E8A-4147-A177-3AD203B41FA5}">
                      <a16:colId xmlns:a16="http://schemas.microsoft.com/office/drawing/2014/main" val="20004"/>
                    </a:ext>
                  </a:extLst>
                </a:gridCol>
              </a:tblGrid>
              <a:tr h="511805">
                <a:tc>
                  <a:txBody>
                    <a:bodyPr/>
                    <a:lstStyle/>
                    <a:p>
                      <a:pPr algn="ctr">
                        <a:lnSpc>
                          <a:spcPct val="100000"/>
                        </a:lnSpc>
                      </a:pPr>
                      <a:r>
                        <a:rPr lang="en-US" sz="10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9207">
                <a:tc>
                  <a:txBody>
                    <a:bodyPr/>
                    <a:lstStyle/>
                    <a:p>
                      <a:pPr algn="ctr">
                        <a:lnSpc>
                          <a:spcPct val="100000"/>
                        </a:lnSpc>
                      </a:pPr>
                      <a:r>
                        <a:rPr lang="en-US" sz="1000" u="sng" kern="1200" dirty="0">
                          <a:solidFill>
                            <a:schemeClr val="dk1"/>
                          </a:solidFill>
                          <a:latin typeface="+mn-lt"/>
                          <a:ea typeface="+mn-ea"/>
                          <a:cs typeface="+mn-cs"/>
                        </a:rPr>
                        <a:t>Shravan</a:t>
                      </a:r>
                      <a:r>
                        <a:rPr lang="en-US" sz="1000" kern="1200" dirty="0">
                          <a:solidFill>
                            <a:schemeClr val="dk1"/>
                          </a:solidFill>
                          <a:latin typeface="+mn-lt"/>
                          <a:ea typeface="+mn-ea"/>
                          <a:cs typeface="+mn-cs"/>
                        </a:rPr>
                        <a:t> Kumar Kalyankar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lnSpc>
                          <a:spcPct val="100000"/>
                        </a:lnSpc>
                      </a:pPr>
                      <a:endParaRPr lang="en-US" sz="1000" dirty="0"/>
                    </a:p>
                    <a:p>
                      <a:pPr algn="ctr">
                        <a:lnSpc>
                          <a:spcPct val="100000"/>
                        </a:lnSpc>
                      </a:pPr>
                      <a:endParaRPr lang="en-US" sz="1000" dirty="0"/>
                    </a:p>
                    <a:p>
                      <a:pPr algn="ctr">
                        <a:lnSpc>
                          <a:spcPct val="1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t>kalyankar.shravan.kumar@huawei.com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Huang Lei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Rojan Chitrakar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err="1">
                          <a:solidFill>
                            <a:schemeClr val="dk1"/>
                          </a:solidFill>
                          <a:latin typeface="+mn-lt"/>
                          <a:ea typeface="+mn-ea"/>
                          <a:cs typeface="+mn-cs"/>
                        </a:rPr>
                        <a:t>Yunbo</a:t>
                      </a:r>
                      <a:r>
                        <a:rPr lang="en-US" sz="1000" kern="1200" dirty="0">
                          <a:solidFill>
                            <a:schemeClr val="dk1"/>
                          </a:solidFill>
                          <a:latin typeface="+mn-lt"/>
                          <a:ea typeface="+mn-ea"/>
                          <a:cs typeface="+mn-cs"/>
                        </a:rPr>
                        <a:t> Li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200000"/>
                        </a:lnSpc>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5577724"/>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200000"/>
                        </a:lnSpc>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524556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1</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10</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that two NPCA Minimum Duration Thresholds are indicated?</a:t>
            </a:r>
          </a:p>
          <a:p>
            <a:pPr>
              <a:buFont typeface="Arial" panose="020B0604020202020204" pitchFamily="34" charset="0"/>
              <a:buChar char="•"/>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941604" cy="276999"/>
          </a:xfrm>
        </p:spPr>
        <p:txBody>
          <a:bodyPr/>
          <a:lstStyle/>
          <a:p>
            <a:r>
              <a:rPr lang="en-US" dirty="0"/>
              <a:t>May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dirty="0"/>
              <a:t>Shravan Kumar Kalyankar, et. al., Huawei</a:t>
            </a:r>
          </a:p>
        </p:txBody>
      </p:sp>
    </p:spTree>
    <p:extLst>
      <p:ext uri="{BB962C8B-B14F-4D97-AF65-F5344CB8AC3E}">
        <p14:creationId xmlns:p14="http://schemas.microsoft.com/office/powerpoint/2010/main" val="4128888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2</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11</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that the Low Latency required STAs are prioritized over Power Saving STAs during a short duration OBSS?</a:t>
            </a:r>
          </a:p>
          <a:p>
            <a:pPr marL="0" indent="0">
              <a:buNone/>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941604" cy="276999"/>
          </a:xfrm>
        </p:spPr>
        <p:txBody>
          <a:bodyPr/>
          <a:lstStyle/>
          <a:p>
            <a:r>
              <a:rPr lang="en-US" dirty="0"/>
              <a:t>May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dirty="0"/>
              <a:t>Shravan Kumar Kalyankar, et. al., Huawei</a:t>
            </a:r>
          </a:p>
        </p:txBody>
      </p:sp>
    </p:spTree>
    <p:extLst>
      <p:ext uri="{BB962C8B-B14F-4D97-AF65-F5344CB8AC3E}">
        <p14:creationId xmlns:p14="http://schemas.microsoft.com/office/powerpoint/2010/main" val="2569610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3</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12</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resolution to the CID 1783 and incorporate the proposed text changes into the latest </a:t>
            </a:r>
            <a:r>
              <a:rPr lang="en-US" dirty="0" err="1"/>
              <a:t>TGbn</a:t>
            </a:r>
            <a:r>
              <a:rPr lang="en-US" dirty="0"/>
              <a:t> draft</a:t>
            </a:r>
            <a:r>
              <a:rPr lang="en-US" sz="1800" spc="-10" dirty="0">
                <a:effectLst/>
                <a:latin typeface="Times New Roman" panose="02020603050405020304" pitchFamily="18" charset="0"/>
                <a:ea typeface="Times New Roman" panose="02020603050405020304" pitchFamily="18" charset="0"/>
              </a:rPr>
              <a:t> </a:t>
            </a:r>
            <a:r>
              <a:rPr lang="en-US" dirty="0"/>
              <a:t>?</a:t>
            </a:r>
          </a:p>
          <a:p>
            <a:pPr marL="0" indent="0">
              <a:buNone/>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941604" cy="276999"/>
          </a:xfrm>
        </p:spPr>
        <p:txBody>
          <a:bodyPr/>
          <a:lstStyle/>
          <a:p>
            <a:r>
              <a:rPr lang="en-US" dirty="0"/>
              <a:t>May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dirty="0"/>
              <a:t>Shravan Kumar Kalyankar, et. al., Huawei</a:t>
            </a:r>
          </a:p>
        </p:txBody>
      </p:sp>
    </p:spTree>
    <p:extLst>
      <p:ext uri="{BB962C8B-B14F-4D97-AF65-F5344CB8AC3E}">
        <p14:creationId xmlns:p14="http://schemas.microsoft.com/office/powerpoint/2010/main" val="4106714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22069" y="795998"/>
            <a:ext cx="7976061" cy="609600"/>
          </a:xfrm>
        </p:spPr>
        <p:txBody>
          <a:bodyPr/>
          <a:lstStyle/>
          <a:p>
            <a:pPr lvl="2"/>
            <a:r>
              <a:rPr lang="en-US" sz="2800" dirty="0"/>
              <a:t>NPCA Min. Duration Threshold</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Rectangle 2">
            <a:extLst>
              <a:ext uri="{FF2B5EF4-FFF2-40B4-BE49-F238E27FC236}">
                <a16:creationId xmlns:a16="http://schemas.microsoft.com/office/drawing/2014/main" id="{9B29A8BD-32A3-430C-A8AC-4C4ECA06DBA5}"/>
              </a:ext>
            </a:extLst>
          </p:cNvPr>
          <p:cNvSpPr txBox="1">
            <a:spLocks noChangeArrowheads="1"/>
          </p:cNvSpPr>
          <p:nvPr/>
        </p:nvSpPr>
        <p:spPr bwMode="auto">
          <a:xfrm>
            <a:off x="257408" y="1717221"/>
            <a:ext cx="10700376" cy="75513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r>
              <a:rPr lang="en-US" sz="1500" dirty="0"/>
              <a:t>Proposes a mechanism to resolve CID 1783.</a:t>
            </a:r>
            <a:endParaRPr lang="en-GB" sz="1500" dirty="0"/>
          </a:p>
        </p:txBody>
      </p:sp>
      <p:graphicFrame>
        <p:nvGraphicFramePr>
          <p:cNvPr id="9" name="表格 2">
            <a:extLst>
              <a:ext uri="{FF2B5EF4-FFF2-40B4-BE49-F238E27FC236}">
                <a16:creationId xmlns:a16="http://schemas.microsoft.com/office/drawing/2014/main" id="{7BDE5B59-5247-4447-B9AC-C2B774E69051}"/>
              </a:ext>
            </a:extLst>
          </p:cNvPr>
          <p:cNvGraphicFramePr>
            <a:graphicFrameLocks noGrp="1"/>
          </p:cNvGraphicFramePr>
          <p:nvPr>
            <p:extLst>
              <p:ext uri="{D42A27DB-BD31-4B8C-83A1-F6EECF244321}">
                <p14:modId xmlns:p14="http://schemas.microsoft.com/office/powerpoint/2010/main" val="568967692"/>
              </p:ext>
            </p:extLst>
          </p:nvPr>
        </p:nvGraphicFramePr>
        <p:xfrm>
          <a:off x="347325" y="2305916"/>
          <a:ext cx="8707610" cy="1924050"/>
        </p:xfrm>
        <a:graphic>
          <a:graphicData uri="http://schemas.openxmlformats.org/drawingml/2006/table">
            <a:tbl>
              <a:tblPr/>
              <a:tblGrid>
                <a:gridCol w="855824">
                  <a:extLst>
                    <a:ext uri="{9D8B030D-6E8A-4147-A177-3AD203B41FA5}">
                      <a16:colId xmlns:a16="http://schemas.microsoft.com/office/drawing/2014/main" val="3015842355"/>
                    </a:ext>
                  </a:extLst>
                </a:gridCol>
                <a:gridCol w="1167362">
                  <a:extLst>
                    <a:ext uri="{9D8B030D-6E8A-4147-A177-3AD203B41FA5}">
                      <a16:colId xmlns:a16="http://schemas.microsoft.com/office/drawing/2014/main" val="3318738012"/>
                    </a:ext>
                  </a:extLst>
                </a:gridCol>
                <a:gridCol w="6684424">
                  <a:extLst>
                    <a:ext uri="{9D8B030D-6E8A-4147-A177-3AD203B41FA5}">
                      <a16:colId xmlns:a16="http://schemas.microsoft.com/office/drawing/2014/main" val="3537261274"/>
                    </a:ext>
                  </a:extLst>
                </a:gridCol>
              </a:tblGrid>
              <a:tr h="495300">
                <a:tc>
                  <a:txBody>
                    <a:bodyPr/>
                    <a:lstStyle/>
                    <a:p>
                      <a:pPr algn="ctr" fontAlgn="t"/>
                      <a:r>
                        <a:rPr lang="en-US" sz="1500" b="0" i="0" kern="1200" baseline="0" dirty="0">
                          <a:solidFill>
                            <a:schemeClr val="tx1"/>
                          </a:solidFill>
                          <a:latin typeface="+mn-lt"/>
                          <a:ea typeface="+mn-ea"/>
                          <a:cs typeface="+mn-cs"/>
                        </a:rPr>
                        <a:t>CID</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ctr" fontAlgn="t"/>
                      <a:r>
                        <a:rPr lang="en-US" sz="1500" b="0" i="0" kern="1200" baseline="0" dirty="0">
                          <a:solidFill>
                            <a:schemeClr val="tx1"/>
                          </a:solidFill>
                          <a:latin typeface="+mn-lt"/>
                          <a:ea typeface="+mn-ea"/>
                          <a:cs typeface="+mn-cs"/>
                        </a:rPr>
                        <a:t>Clause</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sz="1500" b="0" i="0" kern="1200" baseline="0" dirty="0">
                          <a:solidFill>
                            <a:schemeClr val="tx1"/>
                          </a:solidFill>
                          <a:latin typeface="+mn-lt"/>
                          <a:ea typeface="+mn-ea"/>
                          <a:cs typeface="+mn-cs"/>
                        </a:rPr>
                        <a:t>Comment</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966427542"/>
                  </a:ext>
                </a:extLst>
              </a:tr>
              <a:tr h="1428750">
                <a:tc>
                  <a:txBody>
                    <a:bodyPr/>
                    <a:lstStyle/>
                    <a:p>
                      <a:pPr algn="ctr" fontAlgn="t"/>
                      <a:r>
                        <a:rPr lang="en-US" altLang="zh-CN" sz="1500" b="0" i="0" kern="1200" baseline="0" dirty="0">
                          <a:solidFill>
                            <a:schemeClr val="tx1"/>
                          </a:solidFill>
                          <a:latin typeface="+mn-lt"/>
                          <a:ea typeface="+mn-ea"/>
                          <a:cs typeface="+mn-cs"/>
                        </a:rPr>
                        <a:t>1783</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ctr" fontAlgn="t"/>
                      <a:r>
                        <a:rPr lang="en-US" altLang="zh-CN" sz="1500" b="0" i="0" kern="1200" baseline="0" dirty="0">
                          <a:solidFill>
                            <a:schemeClr val="tx1"/>
                          </a:solidFill>
                          <a:latin typeface="+mn-lt"/>
                          <a:ea typeface="+mn-ea"/>
                          <a:cs typeface="+mn-cs"/>
                        </a:rPr>
                        <a:t>37.10</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sz="1500" b="0" i="0" kern="1200" baseline="0" dirty="0">
                          <a:solidFill>
                            <a:schemeClr val="tx1"/>
                          </a:solidFill>
                          <a:latin typeface="+mn-lt"/>
                          <a:ea typeface="+mn-ea"/>
                          <a:cs typeface="+mn-cs"/>
                        </a:rPr>
                        <a:t>The NPCA Minimum Duration Threshold should be long enough to complete at least one frame exchange in the NPCA P-channel, otherwise it's waste of power to do the switch.</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1103891244"/>
                  </a:ext>
                </a:extLst>
              </a:tr>
            </a:tbl>
          </a:graphicData>
        </a:graphic>
      </p:graphicFrame>
    </p:spTree>
    <p:extLst>
      <p:ext uri="{BB962C8B-B14F-4D97-AF65-F5344CB8AC3E}">
        <p14:creationId xmlns:p14="http://schemas.microsoft.com/office/powerpoint/2010/main" val="86868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8218F-B4C8-4624-A9B2-EF4FC30681B0}"/>
              </a:ext>
            </a:extLst>
          </p:cNvPr>
          <p:cNvSpPr>
            <a:spLocks noGrp="1"/>
          </p:cNvSpPr>
          <p:nvPr>
            <p:ph type="title"/>
          </p:nvPr>
        </p:nvSpPr>
        <p:spPr/>
        <p:txBody>
          <a:bodyPr/>
          <a:lstStyle/>
          <a:p>
            <a:r>
              <a:rPr lang="en-US" dirty="0"/>
              <a:t>D0.2: NPCA Minimum Duration Threshold</a:t>
            </a:r>
          </a:p>
        </p:txBody>
      </p:sp>
      <p:sp>
        <p:nvSpPr>
          <p:cNvPr id="3" name="Content Placeholder 2">
            <a:extLst>
              <a:ext uri="{FF2B5EF4-FFF2-40B4-BE49-F238E27FC236}">
                <a16:creationId xmlns:a16="http://schemas.microsoft.com/office/drawing/2014/main" id="{6031152E-DC47-4C4E-B8CF-C277A4B29E2E}"/>
              </a:ext>
            </a:extLst>
          </p:cNvPr>
          <p:cNvSpPr>
            <a:spLocks noGrp="1"/>
          </p:cNvSpPr>
          <p:nvPr>
            <p:ph idx="1"/>
          </p:nvPr>
        </p:nvSpPr>
        <p:spPr/>
        <p:txBody>
          <a:bodyPr/>
          <a:lstStyle/>
          <a:p>
            <a:pPr marL="0" indent="0" algn="l">
              <a:buNone/>
            </a:pPr>
            <a:r>
              <a:rPr lang="en-US" sz="1800" b="0" i="0" u="none" strike="noStrike" baseline="0" dirty="0">
                <a:solidFill>
                  <a:srgbClr val="000000"/>
                </a:solidFill>
                <a:latin typeface="TimesNewRoman"/>
              </a:rPr>
              <a:t>D0.2 (P66L25): The NPCA Minimum Duration Threshold field indicates the minimum duration of inter-BSS activity (inter-BSS PPDU or inter-BSS TXOP) that is required to have been indicated on the primary channel of the BSS as a necessary condition to permit an NPCA STA to switch to the NPCA primary channel to perform NPCA operation. The encoding and the maximum value of this field are </a:t>
            </a:r>
            <a:r>
              <a:rPr lang="en-US" sz="1800" b="0" i="0" u="none" strike="noStrike" baseline="0" dirty="0">
                <a:solidFill>
                  <a:srgbClr val="FF0000"/>
                </a:solidFill>
                <a:latin typeface="TimesNewRoman"/>
              </a:rPr>
              <a:t>TBD</a:t>
            </a:r>
            <a:r>
              <a:rPr lang="en-US" sz="1800" b="0" i="0" u="none" strike="noStrike" baseline="0" dirty="0">
                <a:solidFill>
                  <a:srgbClr val="000000"/>
                </a:solidFill>
                <a:latin typeface="TimesNewRoman"/>
              </a:rPr>
              <a:t>.</a:t>
            </a:r>
            <a:endParaRPr lang="en-US" dirty="0"/>
          </a:p>
        </p:txBody>
      </p:sp>
      <p:sp>
        <p:nvSpPr>
          <p:cNvPr id="4" name="Slide Number Placeholder 3">
            <a:extLst>
              <a:ext uri="{FF2B5EF4-FFF2-40B4-BE49-F238E27FC236}">
                <a16:creationId xmlns:a16="http://schemas.microsoft.com/office/drawing/2014/main" id="{016AB389-F073-4028-A2A6-D737AAA9EDE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730BFC0A-046C-4A05-A7D4-302317918745}"/>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66924C54-A0F2-4276-A245-F460FC3466E6}"/>
              </a:ext>
            </a:extLst>
          </p:cNvPr>
          <p:cNvSpPr>
            <a:spLocks noGrp="1"/>
          </p:cNvSpPr>
          <p:nvPr>
            <p:ph type="dt" sz="half" idx="2"/>
          </p:nvPr>
        </p:nvSpPr>
        <p:spPr/>
        <p:txBody>
          <a:bodyPr/>
          <a:lstStyle/>
          <a:p>
            <a:pPr>
              <a:defRPr/>
            </a:pPr>
            <a:r>
              <a:rPr lang="en-US"/>
              <a:t>March 2025</a:t>
            </a:r>
            <a:endParaRPr lang="en-US" dirty="0"/>
          </a:p>
        </p:txBody>
      </p:sp>
    </p:spTree>
    <p:extLst>
      <p:ext uri="{BB962C8B-B14F-4D97-AF65-F5344CB8AC3E}">
        <p14:creationId xmlns:p14="http://schemas.microsoft.com/office/powerpoint/2010/main" val="2301816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dirty="0"/>
              <a:t>Slide </a:t>
            </a:r>
            <a:fld id="{C1789BC7-C074-42CC-ADF8-5107DF6BD1C1}" type="slidenum">
              <a:rPr lang="en-US" smtClean="0"/>
              <a:pPr/>
              <a:t>4</a:t>
            </a:fld>
            <a:endParaRPr lang="en-US" dirty="0"/>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10EA3011-C5DA-4305-B473-993D7E860F37}"/>
              </a:ext>
            </a:extLst>
          </p:cNvPr>
          <p:cNvPicPr>
            <a:picLocks noChangeAspect="1"/>
          </p:cNvPicPr>
          <p:nvPr/>
        </p:nvPicPr>
        <p:blipFill>
          <a:blip r:embed="rId2"/>
          <a:stretch>
            <a:fillRect/>
          </a:stretch>
        </p:blipFill>
        <p:spPr>
          <a:xfrm>
            <a:off x="8436219" y="5654941"/>
            <a:ext cx="418872" cy="273064"/>
          </a:xfrm>
          <a:prstGeom prst="rect">
            <a:avLst/>
          </a:prstGeom>
        </p:spPr>
      </p:pic>
      <p:pic>
        <p:nvPicPr>
          <p:cNvPr id="8" name="Picture 7">
            <a:extLst>
              <a:ext uri="{FF2B5EF4-FFF2-40B4-BE49-F238E27FC236}">
                <a16:creationId xmlns:a16="http://schemas.microsoft.com/office/drawing/2014/main" id="{581B0E0D-F279-4CD8-A75C-BC60C5526798}"/>
              </a:ext>
            </a:extLst>
          </p:cNvPr>
          <p:cNvPicPr>
            <a:picLocks noChangeAspect="1"/>
          </p:cNvPicPr>
          <p:nvPr/>
        </p:nvPicPr>
        <p:blipFill>
          <a:blip r:embed="rId3"/>
          <a:stretch>
            <a:fillRect/>
          </a:stretch>
        </p:blipFill>
        <p:spPr>
          <a:xfrm>
            <a:off x="8242069" y="4801106"/>
            <a:ext cx="844593" cy="323867"/>
          </a:xfrm>
          <a:prstGeom prst="rect">
            <a:avLst/>
          </a:prstGeom>
        </p:spPr>
      </p:pic>
      <p:pic>
        <p:nvPicPr>
          <p:cNvPr id="13" name="Picture 12">
            <a:extLst>
              <a:ext uri="{FF2B5EF4-FFF2-40B4-BE49-F238E27FC236}">
                <a16:creationId xmlns:a16="http://schemas.microsoft.com/office/drawing/2014/main" id="{4D115320-1D7D-46E8-847A-833B3B1FEC21}"/>
              </a:ext>
            </a:extLst>
          </p:cNvPr>
          <p:cNvPicPr>
            <a:picLocks noChangeAspect="1"/>
          </p:cNvPicPr>
          <p:nvPr/>
        </p:nvPicPr>
        <p:blipFill>
          <a:blip r:embed="rId3"/>
          <a:stretch>
            <a:fillRect/>
          </a:stretch>
        </p:blipFill>
        <p:spPr>
          <a:xfrm>
            <a:off x="6416040" y="4806680"/>
            <a:ext cx="844593" cy="323867"/>
          </a:xfrm>
          <a:prstGeom prst="rect">
            <a:avLst/>
          </a:prstGeom>
        </p:spPr>
      </p:pic>
      <p:sp>
        <p:nvSpPr>
          <p:cNvPr id="21" name="Title 1">
            <a:extLst>
              <a:ext uri="{FF2B5EF4-FFF2-40B4-BE49-F238E27FC236}">
                <a16:creationId xmlns:a16="http://schemas.microsoft.com/office/drawing/2014/main" id="{AE97DD54-77C8-418C-B6A8-283C3C5CC281}"/>
              </a:ext>
            </a:extLst>
          </p:cNvPr>
          <p:cNvSpPr>
            <a:spLocks noGrp="1"/>
          </p:cNvSpPr>
          <p:nvPr>
            <p:ph type="title"/>
          </p:nvPr>
        </p:nvSpPr>
        <p:spPr>
          <a:xfrm>
            <a:off x="308758" y="685800"/>
            <a:ext cx="8149442" cy="1077686"/>
          </a:xfrm>
        </p:spPr>
        <p:txBody>
          <a:bodyPr/>
          <a:lstStyle/>
          <a:p>
            <a:r>
              <a:rPr lang="en-US" dirty="0"/>
              <a:t>Challenges in Using a Single NPCA Minimum Duration Threshold</a:t>
            </a:r>
          </a:p>
        </p:txBody>
      </p:sp>
      <p:sp>
        <p:nvSpPr>
          <p:cNvPr id="24" name="TextBox 23">
            <a:extLst>
              <a:ext uri="{FF2B5EF4-FFF2-40B4-BE49-F238E27FC236}">
                <a16:creationId xmlns:a16="http://schemas.microsoft.com/office/drawing/2014/main" id="{5197B911-92CD-40B5-8E32-323A7BC9263F}"/>
              </a:ext>
            </a:extLst>
          </p:cNvPr>
          <p:cNvSpPr txBox="1"/>
          <p:nvPr/>
        </p:nvSpPr>
        <p:spPr>
          <a:xfrm>
            <a:off x="-71252" y="4827320"/>
            <a:ext cx="2582882" cy="276999"/>
          </a:xfrm>
          <a:prstGeom prst="rect">
            <a:avLst/>
          </a:prstGeom>
          <a:noFill/>
        </p:spPr>
        <p:txBody>
          <a:bodyPr wrap="square" rtlCol="0">
            <a:spAutoFit/>
          </a:bodyPr>
          <a:lstStyle/>
          <a:p>
            <a:r>
              <a:rPr lang="en-US" dirty="0"/>
              <a:t>Fig. 1. Using a short threshold value.</a:t>
            </a:r>
          </a:p>
        </p:txBody>
      </p:sp>
      <p:sp>
        <p:nvSpPr>
          <p:cNvPr id="25" name="TextBox 24">
            <a:extLst>
              <a:ext uri="{FF2B5EF4-FFF2-40B4-BE49-F238E27FC236}">
                <a16:creationId xmlns:a16="http://schemas.microsoft.com/office/drawing/2014/main" id="{BB3EA359-8E1D-4B58-9CA7-66E87A659265}"/>
              </a:ext>
            </a:extLst>
          </p:cNvPr>
          <p:cNvSpPr txBox="1"/>
          <p:nvPr/>
        </p:nvSpPr>
        <p:spPr>
          <a:xfrm>
            <a:off x="2351314" y="2155372"/>
            <a:ext cx="2351315" cy="3416320"/>
          </a:xfrm>
          <a:prstGeom prst="rect">
            <a:avLst/>
          </a:prstGeom>
          <a:noFill/>
          <a:ln w="19050">
            <a:solidFill>
              <a:schemeClr val="tx1"/>
            </a:solidFill>
            <a:prstDash val="sysDash"/>
          </a:ln>
        </p:spPr>
        <p:txBody>
          <a:bodyPr wrap="square" rtlCol="0">
            <a:spAutoFit/>
          </a:bodyPr>
          <a:lstStyle/>
          <a:p>
            <a:pPr marL="171450" indent="-171450">
              <a:buFont typeface="Arial" panose="020B0604020202020204" pitchFamily="34" charset="0"/>
              <a:buChar char="•"/>
            </a:pPr>
            <a:r>
              <a:rPr lang="en-US" dirty="0"/>
              <a:t>Using a shorter NPCA Minimum duration threshold (threshold duration equal to single frame exchange) will be ineffective when the OBSS duration is short leading to power wastage for the STAs which fail to access the NPCA primary channel. </a:t>
            </a:r>
          </a:p>
          <a:p>
            <a:pPr marL="171450" indent="-171450">
              <a:buFont typeface="Arial" panose="020B0604020202020204" pitchFamily="34" charset="0"/>
              <a:buChar char="•"/>
            </a:pPr>
            <a:r>
              <a:rPr lang="en-US" dirty="0"/>
              <a:t>Multiple STAs contend to access the NPCA primary channel, even when the NPCA duration is sufficient for a single frame exchange.</a:t>
            </a:r>
          </a:p>
          <a:p>
            <a:pPr marL="171450" indent="-171450">
              <a:buFont typeface="Arial" panose="020B0604020202020204" pitchFamily="34" charset="0"/>
              <a:buChar char="•"/>
            </a:pPr>
            <a:r>
              <a:rPr lang="en-US" dirty="0"/>
              <a:t>The single threshold approach is ineffective especially when the STAs have power constraints or STAs want power saving.</a:t>
            </a:r>
          </a:p>
        </p:txBody>
      </p:sp>
      <p:pic>
        <p:nvPicPr>
          <p:cNvPr id="26" name="pic">
            <a:extLst>
              <a:ext uri="{FF2B5EF4-FFF2-40B4-BE49-F238E27FC236}">
                <a16:creationId xmlns:a16="http://schemas.microsoft.com/office/drawing/2014/main" id="{2C3315E4-F5BA-4E3F-98C3-2C1F43F1BA9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26522" y="2324656"/>
            <a:ext cx="2141119" cy="2554418"/>
          </a:xfrm>
          <a:prstGeom prst="rect">
            <a:avLst/>
          </a:prstGeom>
        </p:spPr>
      </p:pic>
      <p:pic>
        <p:nvPicPr>
          <p:cNvPr id="27" name="pic">
            <a:extLst>
              <a:ext uri="{FF2B5EF4-FFF2-40B4-BE49-F238E27FC236}">
                <a16:creationId xmlns:a16="http://schemas.microsoft.com/office/drawing/2014/main" id="{6B27BD33-5139-474C-885F-21EB42ABCF7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a:xfrm>
            <a:off x="4738111" y="2392036"/>
            <a:ext cx="2106991" cy="2551168"/>
          </a:xfrm>
          <a:prstGeom prst="rect">
            <a:avLst/>
          </a:prstGeom>
        </p:spPr>
      </p:pic>
      <p:sp>
        <p:nvSpPr>
          <p:cNvPr id="28" name="TextBox 27">
            <a:extLst>
              <a:ext uri="{FF2B5EF4-FFF2-40B4-BE49-F238E27FC236}">
                <a16:creationId xmlns:a16="http://schemas.microsoft.com/office/drawing/2014/main" id="{D5CA8663-00E4-422F-B226-5594F6B18C85}"/>
              </a:ext>
            </a:extLst>
          </p:cNvPr>
          <p:cNvSpPr txBox="1"/>
          <p:nvPr/>
        </p:nvSpPr>
        <p:spPr>
          <a:xfrm>
            <a:off x="4659086" y="4849090"/>
            <a:ext cx="2620487" cy="276999"/>
          </a:xfrm>
          <a:prstGeom prst="rect">
            <a:avLst/>
          </a:prstGeom>
          <a:noFill/>
        </p:spPr>
        <p:txBody>
          <a:bodyPr wrap="square" rtlCol="0">
            <a:spAutoFit/>
          </a:bodyPr>
          <a:lstStyle/>
          <a:p>
            <a:r>
              <a:rPr lang="en-US" dirty="0"/>
              <a:t>Fig. 2. Using a long threshold value.</a:t>
            </a:r>
          </a:p>
        </p:txBody>
      </p:sp>
      <p:sp>
        <p:nvSpPr>
          <p:cNvPr id="29" name="TextBox 28">
            <a:extLst>
              <a:ext uri="{FF2B5EF4-FFF2-40B4-BE49-F238E27FC236}">
                <a16:creationId xmlns:a16="http://schemas.microsoft.com/office/drawing/2014/main" id="{9421761B-8F8F-4D54-A288-C028C3BF271E}"/>
              </a:ext>
            </a:extLst>
          </p:cNvPr>
          <p:cNvSpPr txBox="1"/>
          <p:nvPr/>
        </p:nvSpPr>
        <p:spPr>
          <a:xfrm>
            <a:off x="7089568" y="2248396"/>
            <a:ext cx="2054431" cy="3231654"/>
          </a:xfrm>
          <a:prstGeom prst="rect">
            <a:avLst/>
          </a:prstGeom>
          <a:noFill/>
          <a:ln w="19050">
            <a:solidFill>
              <a:schemeClr val="tx1"/>
            </a:solidFill>
            <a:prstDash val="sysDash"/>
          </a:ln>
        </p:spPr>
        <p:txBody>
          <a:bodyPr wrap="square" rtlCol="0">
            <a:spAutoFit/>
          </a:bodyPr>
          <a:lstStyle/>
          <a:p>
            <a:pPr marL="171450" indent="-171450">
              <a:buFont typeface="Arial" panose="020B0604020202020204" pitchFamily="34" charset="0"/>
              <a:buChar char="•"/>
            </a:pPr>
            <a:r>
              <a:rPr lang="en-US" dirty="0"/>
              <a:t>Using a longer NPCA Minimum duration threshold will limit the main motivation of NPCA mechanism.</a:t>
            </a:r>
          </a:p>
          <a:p>
            <a:pPr marL="171450" indent="-171450">
              <a:buFont typeface="Arial" panose="020B0604020202020204" pitchFamily="34" charset="0"/>
              <a:buChar char="•"/>
            </a:pPr>
            <a:r>
              <a:rPr lang="en-US" dirty="0"/>
              <a:t>Using longer threshold would reduce the probability of benefiting from NPCA mechanism especially when the STAs have LL requirement. </a:t>
            </a:r>
          </a:p>
          <a:p>
            <a:pPr marL="171450" indent="-171450">
              <a:buFont typeface="Arial" panose="020B0604020202020204" pitchFamily="34" charset="0"/>
              <a:buChar char="•"/>
            </a:pPr>
            <a:r>
              <a:rPr lang="en-US" dirty="0"/>
              <a:t>The single threshold approach is ineffective especially when the STAs have different requirements.</a:t>
            </a:r>
          </a:p>
          <a:p>
            <a:endParaRPr lang="en-US" dirty="0"/>
          </a:p>
        </p:txBody>
      </p:sp>
      <p:sp>
        <p:nvSpPr>
          <p:cNvPr id="31" name="TextBox 30">
            <a:extLst>
              <a:ext uri="{FF2B5EF4-FFF2-40B4-BE49-F238E27FC236}">
                <a16:creationId xmlns:a16="http://schemas.microsoft.com/office/drawing/2014/main" id="{7A8E2D70-2EF9-4FD2-BD80-12574E5B3A87}"/>
              </a:ext>
            </a:extLst>
          </p:cNvPr>
          <p:cNvSpPr txBox="1"/>
          <p:nvPr/>
        </p:nvSpPr>
        <p:spPr>
          <a:xfrm>
            <a:off x="681344" y="6060121"/>
            <a:ext cx="7667009" cy="276999"/>
          </a:xfrm>
          <a:prstGeom prst="rect">
            <a:avLst/>
          </a:prstGeom>
          <a:noFill/>
          <a:ln w="12700">
            <a:solidFill>
              <a:schemeClr val="tx1"/>
            </a:solidFill>
          </a:ln>
        </p:spPr>
        <p:txBody>
          <a:bodyPr wrap="square">
            <a:spAutoFit/>
          </a:bodyPr>
          <a:lstStyle/>
          <a:p>
            <a:pPr fontAlgn="auto">
              <a:spcAft>
                <a:spcPts val="0"/>
              </a:spcAft>
            </a:pPr>
            <a:r>
              <a:rPr lang="en-US" sz="1200" dirty="0">
                <a:latin typeface="Times New Roman" panose="02020603050405020304" pitchFamily="18" charset="0"/>
                <a:cs typeface="Times New Roman" panose="02020603050405020304" pitchFamily="18" charset="0"/>
              </a:rPr>
              <a:t>Single threshold (NPCA Min. Duration Threshold) is hard to balance different requirements of the STAs. </a:t>
            </a:r>
          </a:p>
        </p:txBody>
      </p:sp>
    </p:spTree>
    <p:extLst>
      <p:ext uri="{BB962C8B-B14F-4D97-AF65-F5344CB8AC3E}">
        <p14:creationId xmlns:p14="http://schemas.microsoft.com/office/powerpoint/2010/main" val="262480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15740" y="750986"/>
            <a:ext cx="7630486" cy="609600"/>
          </a:xfrm>
        </p:spPr>
        <p:txBody>
          <a:bodyPr/>
          <a:lstStyle/>
          <a:p>
            <a:pPr lvl="2"/>
            <a:r>
              <a:rPr lang="en-US" sz="2800" dirty="0"/>
              <a:t>Two NPCA Minimum Duration Threshold’s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2" y="6475413"/>
            <a:ext cx="2619563"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10EA3011-C5DA-4305-B473-993D7E860F37}"/>
              </a:ext>
            </a:extLst>
          </p:cNvPr>
          <p:cNvPicPr>
            <a:picLocks noChangeAspect="1"/>
          </p:cNvPicPr>
          <p:nvPr/>
        </p:nvPicPr>
        <p:blipFill>
          <a:blip r:embed="rId2"/>
          <a:stretch>
            <a:fillRect/>
          </a:stretch>
        </p:blipFill>
        <p:spPr>
          <a:xfrm>
            <a:off x="8436219" y="5654941"/>
            <a:ext cx="418872" cy="273064"/>
          </a:xfrm>
          <a:prstGeom prst="rect">
            <a:avLst/>
          </a:prstGeom>
        </p:spPr>
      </p:pic>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972478A8-DF4F-424C-9E82-5DB36F80E0D3}"/>
                  </a:ext>
                </a:extLst>
              </p:cNvPr>
              <p:cNvSpPr txBox="1"/>
              <p:nvPr/>
            </p:nvSpPr>
            <p:spPr>
              <a:xfrm>
                <a:off x="605641" y="1516613"/>
                <a:ext cx="7505205" cy="830997"/>
              </a:xfrm>
              <a:prstGeom prst="rect">
                <a:avLst/>
              </a:prstGeom>
              <a:noFill/>
            </p:spPr>
            <p:txBody>
              <a:bodyPr wrap="square">
                <a:spAutoFit/>
              </a:bodyPr>
              <a:lstStyle/>
              <a:p>
                <a:pPr marL="171450" indent="-171450">
                  <a:buFont typeface="Arial" panose="020B0604020202020204" pitchFamily="34" charset="0"/>
                  <a:buChar char="•"/>
                </a:pPr>
                <a:r>
                  <a:rPr lang="en-US" sz="1200" dirty="0">
                    <a:latin typeface="+mj-lt"/>
                    <a:ea typeface="Tahoma" panose="020B0604030504040204" pitchFamily="34" charset="0"/>
                    <a:cs typeface="Tahoma" panose="020B0604030504040204" pitchFamily="34" charset="0"/>
                  </a:rPr>
                  <a:t>AP shall indicate two different NPCA Min. Duration Threshold’s,</a:t>
                </a:r>
              </a:p>
              <a:p>
                <a:pPr marL="171450" indent="-171450">
                  <a:buFont typeface="Arial" panose="020B0604020202020204" pitchFamily="34" charset="0"/>
                  <a:buChar char="•"/>
                </a:pPr>
                <a:r>
                  <a:rPr lang="en-US" sz="1200" dirty="0">
                    <a:latin typeface="+mj-lt"/>
                    <a:ea typeface="Tahoma" panose="020B0604030504040204" pitchFamily="34" charset="0"/>
                    <a:cs typeface="Tahoma" panose="020B0604030504040204" pitchFamily="34" charset="0"/>
                  </a:rPr>
                  <a:t>NPCA Min. Duration Threshold1 for latency sensitive STA’s,</a:t>
                </a:r>
              </a:p>
              <a:p>
                <a:pPr marL="171450" indent="-171450">
                  <a:buFont typeface="Arial" panose="020B0604020202020204" pitchFamily="34" charset="0"/>
                  <a:buChar char="•"/>
                </a:pPr>
                <a:r>
                  <a:rPr lang="en-US" sz="1200" dirty="0">
                    <a:latin typeface="+mj-lt"/>
                    <a:ea typeface="Tahoma" panose="020B0604030504040204" pitchFamily="34" charset="0"/>
                    <a:cs typeface="Tahoma" panose="020B0604030504040204" pitchFamily="34" charset="0"/>
                  </a:rPr>
                  <a:t>NPCA Min Duration Threshold2 for other STA’s.</a:t>
                </a:r>
              </a:p>
              <a:p>
                <a:r>
                  <a:rPr lang="en-US" sz="1200" dirty="0">
                    <a:latin typeface="+mj-lt"/>
                    <a:ea typeface="Tahoma" panose="020B0604030504040204" pitchFamily="34" charset="0"/>
                    <a:cs typeface="Tahoma" panose="020B0604030504040204" pitchFamily="34" charset="0"/>
                  </a:rPr>
                  <a:t>Where, </a:t>
                </a:r>
                <a14:m>
                  <m:oMath xmlns:m="http://schemas.openxmlformats.org/officeDocument/2006/math">
                    <m:r>
                      <a:rPr lang="en-US" sz="1200" i="1" dirty="0" smtClean="0">
                        <a:latin typeface="Cambria Math" panose="02040503050406030204" pitchFamily="18" charset="0"/>
                        <a:cs typeface="Times New Roman" panose="02020603050405020304" pitchFamily="18" charset="0"/>
                      </a:rPr>
                      <m:t>𝑁𝑃𝐶𝐴</m:t>
                    </m:r>
                    <m:r>
                      <a:rPr lang="en-US" sz="1200" i="1" dirty="0" smtClean="0">
                        <a:latin typeface="Cambria Math" panose="02040503050406030204" pitchFamily="18" charset="0"/>
                        <a:cs typeface="Times New Roman" panose="02020603050405020304" pitchFamily="18" charset="0"/>
                      </a:rPr>
                      <m:t> </m:t>
                    </m:r>
                    <m:r>
                      <a:rPr lang="en-US" sz="1200" i="1" dirty="0" smtClean="0">
                        <a:latin typeface="Cambria Math" panose="02040503050406030204" pitchFamily="18" charset="0"/>
                        <a:cs typeface="Times New Roman" panose="02020603050405020304" pitchFamily="18" charset="0"/>
                      </a:rPr>
                      <m:t>𝑀𝑖𝑛</m:t>
                    </m:r>
                    <m:r>
                      <a:rPr lang="en-US" sz="1200" i="1" dirty="0" smtClean="0">
                        <a:latin typeface="Cambria Math" panose="02040503050406030204" pitchFamily="18" charset="0"/>
                        <a:cs typeface="Times New Roman" panose="02020603050405020304" pitchFamily="18" charset="0"/>
                      </a:rPr>
                      <m:t>. </m:t>
                    </m:r>
                    <m:r>
                      <a:rPr lang="en-US" sz="1200" i="1" dirty="0" smtClean="0">
                        <a:latin typeface="Cambria Math" panose="02040503050406030204" pitchFamily="18" charset="0"/>
                        <a:cs typeface="Times New Roman" panose="02020603050405020304" pitchFamily="18" charset="0"/>
                      </a:rPr>
                      <m:t>𝐷𝑢𝑟𝑎𝑡𝑖𝑜𝑛</m:t>
                    </m:r>
                    <m:r>
                      <a:rPr lang="en-US" sz="1200" i="1" dirty="0" smtClean="0">
                        <a:latin typeface="Cambria Math" panose="02040503050406030204" pitchFamily="18" charset="0"/>
                        <a:cs typeface="Times New Roman" panose="02020603050405020304" pitchFamily="18" charset="0"/>
                      </a:rPr>
                      <m:t> </m:t>
                    </m:r>
                    <m:r>
                      <a:rPr lang="en-US" sz="1200" i="1" dirty="0" smtClean="0">
                        <a:latin typeface="Cambria Math" panose="02040503050406030204" pitchFamily="18" charset="0"/>
                        <a:cs typeface="Times New Roman" panose="02020603050405020304" pitchFamily="18" charset="0"/>
                      </a:rPr>
                      <m:t>𝑇h𝑟𝑒𝑠h𝑜𝑙𝑑</m:t>
                    </m:r>
                    <m:r>
                      <a:rPr lang="en-US" sz="1200" b="0" i="1" dirty="0" smtClean="0">
                        <a:latin typeface="Cambria Math" panose="02040503050406030204" pitchFamily="18" charset="0"/>
                        <a:cs typeface="Times New Roman" panose="02020603050405020304" pitchFamily="18" charset="0"/>
                      </a:rPr>
                      <m:t>1</m:t>
                    </m:r>
                    <m:r>
                      <a:rPr lang="en-US" sz="1200" i="1" dirty="0" smtClean="0">
                        <a:latin typeface="Cambria Math" panose="02040503050406030204" pitchFamily="18" charset="0"/>
                        <a:cs typeface="Times New Roman" panose="02020603050405020304" pitchFamily="18" charset="0"/>
                      </a:rPr>
                      <m:t> &lt; </m:t>
                    </m:r>
                    <m:r>
                      <a:rPr lang="en-US" sz="1200" i="1" dirty="0" smtClean="0">
                        <a:latin typeface="Cambria Math" panose="02040503050406030204" pitchFamily="18" charset="0"/>
                        <a:cs typeface="Times New Roman" panose="02020603050405020304" pitchFamily="18" charset="0"/>
                      </a:rPr>
                      <m:t>𝑁𝑃𝐶𝐴</m:t>
                    </m:r>
                    <m:r>
                      <a:rPr lang="en-US" sz="1200" i="1" dirty="0" smtClean="0">
                        <a:latin typeface="Cambria Math" panose="02040503050406030204" pitchFamily="18" charset="0"/>
                        <a:cs typeface="Times New Roman" panose="02020603050405020304" pitchFamily="18" charset="0"/>
                      </a:rPr>
                      <m:t> </m:t>
                    </m:r>
                    <m:r>
                      <a:rPr lang="en-US" sz="1200" i="1" dirty="0" smtClean="0">
                        <a:latin typeface="Cambria Math" panose="02040503050406030204" pitchFamily="18" charset="0"/>
                        <a:cs typeface="Times New Roman" panose="02020603050405020304" pitchFamily="18" charset="0"/>
                      </a:rPr>
                      <m:t>𝑀𝑖𝑛</m:t>
                    </m:r>
                    <m:r>
                      <a:rPr lang="en-US" sz="1200" i="1" dirty="0" smtClean="0">
                        <a:latin typeface="Cambria Math" panose="02040503050406030204" pitchFamily="18" charset="0"/>
                        <a:cs typeface="Times New Roman" panose="02020603050405020304" pitchFamily="18" charset="0"/>
                      </a:rPr>
                      <m:t>. </m:t>
                    </m:r>
                    <m:r>
                      <a:rPr lang="en-US" sz="1200" i="1" dirty="0" smtClean="0">
                        <a:latin typeface="Cambria Math" panose="02040503050406030204" pitchFamily="18" charset="0"/>
                        <a:cs typeface="Times New Roman" panose="02020603050405020304" pitchFamily="18" charset="0"/>
                      </a:rPr>
                      <m:t>𝐷𝑢𝑟𝑎𝑡𝑖𝑜𝑛</m:t>
                    </m:r>
                    <m:r>
                      <a:rPr lang="en-US" sz="1200" i="1" dirty="0" smtClean="0">
                        <a:latin typeface="Cambria Math" panose="02040503050406030204" pitchFamily="18" charset="0"/>
                        <a:cs typeface="Times New Roman" panose="02020603050405020304" pitchFamily="18" charset="0"/>
                      </a:rPr>
                      <m:t> </m:t>
                    </m:r>
                    <m:r>
                      <a:rPr lang="en-US" sz="1200" i="1" dirty="0" smtClean="0">
                        <a:latin typeface="Cambria Math" panose="02040503050406030204" pitchFamily="18" charset="0"/>
                        <a:cs typeface="Times New Roman" panose="02020603050405020304" pitchFamily="18" charset="0"/>
                      </a:rPr>
                      <m:t>𝑇h𝑟𝑒𝑠h𝑜𝑙𝑑</m:t>
                    </m:r>
                    <m:r>
                      <a:rPr lang="en-US" sz="1200" b="0" i="1" dirty="0" smtClean="0">
                        <a:latin typeface="Cambria Math" panose="02040503050406030204" pitchFamily="18" charset="0"/>
                        <a:cs typeface="Times New Roman" panose="02020603050405020304" pitchFamily="18" charset="0"/>
                      </a:rPr>
                      <m:t>2</m:t>
                    </m:r>
                  </m:oMath>
                </a14:m>
                <a:r>
                  <a:rPr lang="en-US" sz="1200" dirty="0">
                    <a:latin typeface="+mj-lt"/>
                    <a:ea typeface="Tahoma" panose="020B0604030504040204" pitchFamily="34" charset="0"/>
                    <a:cs typeface="Tahoma" panose="020B0604030504040204" pitchFamily="34" charset="0"/>
                  </a:rPr>
                  <a:t>.</a:t>
                </a:r>
              </a:p>
            </p:txBody>
          </p:sp>
        </mc:Choice>
        <mc:Fallback>
          <p:sp>
            <p:nvSpPr>
              <p:cNvPr id="13" name="TextBox 12">
                <a:extLst>
                  <a:ext uri="{FF2B5EF4-FFF2-40B4-BE49-F238E27FC236}">
                    <a16:creationId xmlns:a16="http://schemas.microsoft.com/office/drawing/2014/main" id="{972478A8-DF4F-424C-9E82-5DB36F80E0D3}"/>
                  </a:ext>
                </a:extLst>
              </p:cNvPr>
              <p:cNvSpPr txBox="1">
                <a:spLocks noRot="1" noChangeAspect="1" noMove="1" noResize="1" noEditPoints="1" noAdjustHandles="1" noChangeArrowheads="1" noChangeShapeType="1" noTextEdit="1"/>
              </p:cNvSpPr>
              <p:nvPr/>
            </p:nvSpPr>
            <p:spPr>
              <a:xfrm>
                <a:off x="605641" y="1516613"/>
                <a:ext cx="7505205" cy="830997"/>
              </a:xfrm>
              <a:prstGeom prst="rect">
                <a:avLst/>
              </a:prstGeom>
              <a:blipFill>
                <a:blip r:embed="rId3"/>
                <a:stretch>
                  <a:fillRect t="-735" b="-5147"/>
                </a:stretch>
              </a:blipFill>
            </p:spPr>
            <p:txBody>
              <a:bodyPr/>
              <a:lstStyle/>
              <a:p>
                <a:r>
                  <a:rPr lang="en-US">
                    <a:noFill/>
                  </a:rPr>
                  <a:t> </a:t>
                </a:r>
              </a:p>
            </p:txBody>
          </p:sp>
        </mc:Fallback>
      </mc:AlternateContent>
      <p:pic>
        <p:nvPicPr>
          <p:cNvPr id="14" name="pic">
            <a:extLst>
              <a:ext uri="{FF2B5EF4-FFF2-40B4-BE49-F238E27FC236}">
                <a16:creationId xmlns:a16="http://schemas.microsoft.com/office/drawing/2014/main" id="{C29ABCF4-3D66-469E-B260-A49242F3A7B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789709" y="2549665"/>
            <a:ext cx="2497204" cy="3003394"/>
          </a:xfrm>
          <a:prstGeom prst="rect">
            <a:avLst/>
          </a:prstGeom>
        </p:spPr>
      </p:pic>
      <p:sp>
        <p:nvSpPr>
          <p:cNvPr id="15" name="TextBox 14">
            <a:extLst>
              <a:ext uri="{FF2B5EF4-FFF2-40B4-BE49-F238E27FC236}">
                <a16:creationId xmlns:a16="http://schemas.microsoft.com/office/drawing/2014/main" id="{93A2E683-AD3A-4C98-BB10-ED14430A86F7}"/>
              </a:ext>
            </a:extLst>
          </p:cNvPr>
          <p:cNvSpPr txBox="1"/>
          <p:nvPr/>
        </p:nvSpPr>
        <p:spPr>
          <a:xfrm>
            <a:off x="926275" y="5581404"/>
            <a:ext cx="2582882" cy="276999"/>
          </a:xfrm>
          <a:prstGeom prst="rect">
            <a:avLst/>
          </a:prstGeom>
          <a:noFill/>
        </p:spPr>
        <p:txBody>
          <a:bodyPr wrap="square" rtlCol="0">
            <a:spAutoFit/>
          </a:bodyPr>
          <a:lstStyle/>
          <a:p>
            <a:r>
              <a:rPr lang="en-US" dirty="0"/>
              <a:t>Fig. 3. Using two thresholds.</a:t>
            </a:r>
          </a:p>
        </p:txBody>
      </p:sp>
      <p:sp>
        <p:nvSpPr>
          <p:cNvPr id="17" name="TextBox 16">
            <a:extLst>
              <a:ext uri="{FF2B5EF4-FFF2-40B4-BE49-F238E27FC236}">
                <a16:creationId xmlns:a16="http://schemas.microsoft.com/office/drawing/2014/main" id="{042A0927-2E76-45C0-9345-DF571AE55F7A}"/>
              </a:ext>
            </a:extLst>
          </p:cNvPr>
          <p:cNvSpPr txBox="1"/>
          <p:nvPr/>
        </p:nvSpPr>
        <p:spPr>
          <a:xfrm>
            <a:off x="4429496" y="2559132"/>
            <a:ext cx="4227616" cy="1569660"/>
          </a:xfrm>
          <a:prstGeom prst="rect">
            <a:avLst/>
          </a:prstGeom>
          <a:noFill/>
        </p:spPr>
        <p:txBody>
          <a:bodyPr wrap="square" rtlCol="0">
            <a:spAutoFit/>
          </a:bodyPr>
          <a:lstStyle/>
          <a:p>
            <a:pPr marL="171450" indent="-171450">
              <a:buFont typeface="Arial" panose="020B0604020202020204" pitchFamily="34" charset="0"/>
              <a:buChar char="•"/>
            </a:pPr>
            <a:r>
              <a:rPr lang="en-US" dirty="0"/>
              <a:t>The STAs with Power Saving (PS) requirement or any other STAs can skip switching to NPCA primary channel when the detected OBSS duration is shorter than Threshold2.</a:t>
            </a:r>
          </a:p>
          <a:p>
            <a:pPr marL="171450" indent="-171450">
              <a:buFont typeface="Arial" panose="020B0604020202020204" pitchFamily="34" charset="0"/>
              <a:buChar char="•"/>
            </a:pPr>
            <a:r>
              <a:rPr lang="en-US" dirty="0"/>
              <a:t>However, the latency sensitive STAs can switch to NPCA primary channel when the detected OBSS duration is greater than Threshold1. </a:t>
            </a:r>
          </a:p>
          <a:p>
            <a:pPr marL="171450" indent="-171450">
              <a:buFont typeface="Arial" panose="020B0604020202020204" pitchFamily="34" charset="0"/>
              <a:buChar char="•"/>
            </a:pPr>
            <a:r>
              <a:rPr lang="en-US" dirty="0"/>
              <a:t>The two NPCA Minimum Duration thresholds can be transmitted to STAs via a beacon using NPCA element.</a:t>
            </a:r>
          </a:p>
        </p:txBody>
      </p:sp>
    </p:spTree>
    <p:extLst>
      <p:ext uri="{BB962C8B-B14F-4D97-AF65-F5344CB8AC3E}">
        <p14:creationId xmlns:p14="http://schemas.microsoft.com/office/powerpoint/2010/main" val="259892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0" name="TextBox 19">
            <a:extLst>
              <a:ext uri="{FF2B5EF4-FFF2-40B4-BE49-F238E27FC236}">
                <a16:creationId xmlns:a16="http://schemas.microsoft.com/office/drawing/2014/main" id="{82F95565-9658-44CE-BA59-B29771B3C5F3}"/>
              </a:ext>
            </a:extLst>
          </p:cNvPr>
          <p:cNvSpPr txBox="1"/>
          <p:nvPr/>
        </p:nvSpPr>
        <p:spPr>
          <a:xfrm>
            <a:off x="1009402" y="3492568"/>
            <a:ext cx="6941128" cy="1663597"/>
          </a:xfrm>
          <a:prstGeom prst="rect">
            <a:avLst/>
          </a:prstGeom>
          <a:noFill/>
        </p:spPr>
        <p:txBody>
          <a:bodyPr wrap="square">
            <a:spAutoFit/>
          </a:bodyPr>
          <a:lstStyle/>
          <a:p>
            <a:pPr marL="0" marR="0">
              <a:lnSpc>
                <a:spcPct val="107000"/>
              </a:lnSpc>
              <a:spcBef>
                <a:spcPts val="0"/>
              </a:spcBef>
              <a:spcAft>
                <a:spcPts val="800"/>
              </a:spcAft>
            </a:pP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Two NPCA Minimum Duration Thresholds are indicated.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NPCA Minimum Duration Threshold1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field indicates the minimum duration of inter-BSS activity (inter-BSS PPDU or inter-BSS TXOP) that is required to have been indicated on the primary channel of the BSS as a necessary condition to permit an NPCA STA </a:t>
            </a:r>
            <a:r>
              <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with latency sensitive traffic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to switch to the NPCA primary channel to perform NPCA operation. The </a:t>
            </a:r>
            <a:r>
              <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NPCA Minimum Duration Threshold2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field indicates the minimum duration of inter-BSS activity (inter-BSS PPDU or inter-BSS TXOP) that is required to have been indicated on the primary channel of the BSS as a necessary condition to permit the </a:t>
            </a:r>
            <a:r>
              <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other NPCA STAs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to switch to the NPCA primary channel to perform NPCA operation.</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encoding and the maximum value of these fields are TBD.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15740" y="750986"/>
            <a:ext cx="7630486" cy="609600"/>
          </a:xfrm>
        </p:spPr>
        <p:txBody>
          <a:bodyPr/>
          <a:lstStyle/>
          <a:p>
            <a:pPr lvl="2"/>
            <a:r>
              <a:rPr lang="en-US" sz="2800" dirty="0"/>
              <a:t>Two NPCA Minimum Duration Threshold’s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2" y="6475413"/>
            <a:ext cx="2619563"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10EA3011-C5DA-4305-B473-993D7E860F37}"/>
              </a:ext>
            </a:extLst>
          </p:cNvPr>
          <p:cNvPicPr>
            <a:picLocks noChangeAspect="1"/>
          </p:cNvPicPr>
          <p:nvPr/>
        </p:nvPicPr>
        <p:blipFill>
          <a:blip r:embed="rId2"/>
          <a:stretch>
            <a:fillRect/>
          </a:stretch>
        </p:blipFill>
        <p:spPr>
          <a:xfrm>
            <a:off x="8436219" y="5654941"/>
            <a:ext cx="418872" cy="273064"/>
          </a:xfrm>
          <a:prstGeom prst="rect">
            <a:avLst/>
          </a:prstGeom>
        </p:spPr>
      </p:pic>
      <p:sp>
        <p:nvSpPr>
          <p:cNvPr id="17" name="Rectangle 5">
            <a:extLst>
              <a:ext uri="{FF2B5EF4-FFF2-40B4-BE49-F238E27FC236}">
                <a16:creationId xmlns:a16="http://schemas.microsoft.com/office/drawing/2014/main" id="{CF650CB3-7A51-4995-8550-9E48E675C220}"/>
              </a:ext>
            </a:extLst>
          </p:cNvPr>
          <p:cNvSpPr>
            <a:spLocks noChangeArrowheads="1"/>
          </p:cNvSpPr>
          <p:nvPr/>
        </p:nvSpPr>
        <p:spPr bwMode="auto">
          <a:xfrm>
            <a:off x="1894115" y="3074320"/>
            <a:ext cx="336071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effectLst/>
                <a:latin typeface="+mj-lt"/>
                <a:ea typeface="Calibri" panose="020F0502020204030204" pitchFamily="34" charset="0"/>
                <a:cs typeface="Times New Roman" panose="02020603050405020304" pitchFamily="18" charset="0"/>
              </a:rPr>
              <a:t>Figure 9-aa3 – NPCA Operation Information field format.</a:t>
            </a:r>
            <a:endParaRPr kumimoji="0" lang="en-US" altLang="en-US" sz="1800" b="0" i="0" u="none" strike="noStrike" cap="none" normalizeH="0" baseline="0" dirty="0">
              <a:ln>
                <a:noFill/>
              </a:ln>
              <a:effectLst/>
              <a:latin typeface="+mj-lt"/>
            </a:endParaRPr>
          </a:p>
        </p:txBody>
      </p:sp>
      <p:graphicFrame>
        <p:nvGraphicFramePr>
          <p:cNvPr id="21" name="Table 21">
            <a:extLst>
              <a:ext uri="{FF2B5EF4-FFF2-40B4-BE49-F238E27FC236}">
                <a16:creationId xmlns:a16="http://schemas.microsoft.com/office/drawing/2014/main" id="{92D4C907-3A17-4C3D-9AC8-19462DA04FC1}"/>
              </a:ext>
            </a:extLst>
          </p:cNvPr>
          <p:cNvGraphicFramePr>
            <a:graphicFrameLocks noGrp="1"/>
          </p:cNvGraphicFramePr>
          <p:nvPr>
            <p:extLst>
              <p:ext uri="{D42A27DB-BD31-4B8C-83A1-F6EECF244321}">
                <p14:modId xmlns:p14="http://schemas.microsoft.com/office/powerpoint/2010/main" val="3607688065"/>
              </p:ext>
            </p:extLst>
          </p:nvPr>
        </p:nvGraphicFramePr>
        <p:xfrm>
          <a:off x="924296" y="2192647"/>
          <a:ext cx="6096000" cy="6705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7117819"/>
                    </a:ext>
                  </a:extLst>
                </a:gridCol>
                <a:gridCol w="1219200">
                  <a:extLst>
                    <a:ext uri="{9D8B030D-6E8A-4147-A177-3AD203B41FA5}">
                      <a16:colId xmlns:a16="http://schemas.microsoft.com/office/drawing/2014/main" val="445958774"/>
                    </a:ext>
                  </a:extLst>
                </a:gridCol>
                <a:gridCol w="1219200">
                  <a:extLst>
                    <a:ext uri="{9D8B030D-6E8A-4147-A177-3AD203B41FA5}">
                      <a16:colId xmlns:a16="http://schemas.microsoft.com/office/drawing/2014/main" val="3776097060"/>
                    </a:ext>
                  </a:extLst>
                </a:gridCol>
                <a:gridCol w="1219200">
                  <a:extLst>
                    <a:ext uri="{9D8B030D-6E8A-4147-A177-3AD203B41FA5}">
                      <a16:colId xmlns:a16="http://schemas.microsoft.com/office/drawing/2014/main" val="3288944724"/>
                    </a:ext>
                  </a:extLst>
                </a:gridCol>
                <a:gridCol w="1219200">
                  <a:extLst>
                    <a:ext uri="{9D8B030D-6E8A-4147-A177-3AD203B41FA5}">
                      <a16:colId xmlns:a16="http://schemas.microsoft.com/office/drawing/2014/main" val="2986739379"/>
                    </a:ext>
                  </a:extLst>
                </a:gridCol>
              </a:tblGrid>
              <a:tr h="408049">
                <a:tc>
                  <a:txBody>
                    <a:bodyPr/>
                    <a:lstStyle/>
                    <a:p>
                      <a:r>
                        <a:rPr lang="en-US" sz="1000" b="0" dirty="0">
                          <a:solidFill>
                            <a:schemeClr val="tx1"/>
                          </a:solidFill>
                        </a:rPr>
                        <a:t>NPCA Primary</a:t>
                      </a:r>
                    </a:p>
                    <a:p>
                      <a:r>
                        <a:rPr lang="en-US" sz="1000" b="0" dirty="0">
                          <a:solidFill>
                            <a:schemeClr val="tx1"/>
                          </a:solidFill>
                        </a:rPr>
                        <a:t>Channel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en-US" sz="1000" b="0" kern="1200" dirty="0">
                          <a:solidFill>
                            <a:schemeClr val="tx1"/>
                          </a:solidFill>
                          <a:latin typeface="+mn-lt"/>
                          <a:ea typeface="+mn-ea"/>
                          <a:cs typeface="+mn-cs"/>
                        </a:rPr>
                        <a:t>NPCA Minimum Duration Threshold</a:t>
                      </a:r>
                      <a:r>
                        <a:rPr lang="en-US" sz="1000" b="0" kern="1200" dirty="0">
                          <a:solidFill>
                            <a:srgbClr val="FF0000"/>
                          </a:solidFill>
                          <a:latin typeface="+mn-lt"/>
                          <a:ea typeface="+mn-ea"/>
                          <a:cs typeface="+mn-cs"/>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kern="1200" dirty="0">
                          <a:solidFill>
                            <a:srgbClr val="FF0000"/>
                          </a:solidFill>
                          <a:latin typeface="+mn-lt"/>
                          <a:ea typeface="+mn-ea"/>
                          <a:cs typeface="+mn-cs"/>
                        </a:rPr>
                        <a:t>NPCA Minimum </a:t>
                      </a:r>
                      <a:r>
                        <a:rPr lang="en-US" sz="1000" b="0" kern="1200">
                          <a:solidFill>
                            <a:srgbClr val="FF0000"/>
                          </a:solidFill>
                          <a:latin typeface="+mn-lt"/>
                          <a:ea typeface="+mn-ea"/>
                          <a:cs typeface="+mn-cs"/>
                        </a:rPr>
                        <a:t>Duration Threshold2</a:t>
                      </a:r>
                      <a:endParaRPr lang="en-US" sz="1000" b="0"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kern="1200" dirty="0">
                          <a:solidFill>
                            <a:schemeClr val="tx1"/>
                          </a:solidFill>
                          <a:latin typeface="+mn-lt"/>
                          <a:ea typeface="+mn-ea"/>
                          <a:cs typeface="+mn-cs"/>
                        </a:rPr>
                        <a:t>NPCA Switching Delay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NPCA Switch Back Delay</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139508"/>
                  </a:ext>
                </a:extLst>
              </a:tr>
            </a:tbl>
          </a:graphicData>
        </a:graphic>
      </p:graphicFrame>
      <p:sp>
        <p:nvSpPr>
          <p:cNvPr id="22" name="TextBox 21">
            <a:extLst>
              <a:ext uri="{FF2B5EF4-FFF2-40B4-BE49-F238E27FC236}">
                <a16:creationId xmlns:a16="http://schemas.microsoft.com/office/drawing/2014/main" id="{B97468E1-F6FD-4642-A808-0B659F1D162E}"/>
              </a:ext>
            </a:extLst>
          </p:cNvPr>
          <p:cNvSpPr txBox="1"/>
          <p:nvPr/>
        </p:nvSpPr>
        <p:spPr>
          <a:xfrm>
            <a:off x="843148" y="1971304"/>
            <a:ext cx="801585" cy="246221"/>
          </a:xfrm>
          <a:prstGeom prst="rect">
            <a:avLst/>
          </a:prstGeom>
          <a:noFill/>
        </p:spPr>
        <p:txBody>
          <a:bodyPr wrap="square" rtlCol="0">
            <a:spAutoFit/>
          </a:bodyPr>
          <a:lstStyle/>
          <a:p>
            <a:r>
              <a:rPr lang="en-US" sz="1000" dirty="0"/>
              <a:t>B0</a:t>
            </a:r>
          </a:p>
        </p:txBody>
      </p:sp>
      <p:sp>
        <p:nvSpPr>
          <p:cNvPr id="23" name="TextBox 22">
            <a:extLst>
              <a:ext uri="{FF2B5EF4-FFF2-40B4-BE49-F238E27FC236}">
                <a16:creationId xmlns:a16="http://schemas.microsoft.com/office/drawing/2014/main" id="{E13F69A7-5FA4-45D5-8DE5-4882E6503A13}"/>
              </a:ext>
            </a:extLst>
          </p:cNvPr>
          <p:cNvSpPr txBox="1"/>
          <p:nvPr/>
        </p:nvSpPr>
        <p:spPr>
          <a:xfrm>
            <a:off x="1909948" y="1975263"/>
            <a:ext cx="358239" cy="246221"/>
          </a:xfrm>
          <a:prstGeom prst="rect">
            <a:avLst/>
          </a:prstGeom>
          <a:noFill/>
        </p:spPr>
        <p:txBody>
          <a:bodyPr wrap="square" rtlCol="0">
            <a:spAutoFit/>
          </a:bodyPr>
          <a:lstStyle/>
          <a:p>
            <a:r>
              <a:rPr lang="en-US" sz="1000" dirty="0"/>
              <a:t>B7</a:t>
            </a:r>
          </a:p>
        </p:txBody>
      </p:sp>
      <p:sp>
        <p:nvSpPr>
          <p:cNvPr id="24" name="TextBox 23">
            <a:extLst>
              <a:ext uri="{FF2B5EF4-FFF2-40B4-BE49-F238E27FC236}">
                <a16:creationId xmlns:a16="http://schemas.microsoft.com/office/drawing/2014/main" id="{AE616F6F-4D2F-495B-93D1-87005AEE3AC1}"/>
              </a:ext>
            </a:extLst>
          </p:cNvPr>
          <p:cNvSpPr txBox="1"/>
          <p:nvPr/>
        </p:nvSpPr>
        <p:spPr>
          <a:xfrm>
            <a:off x="2121724" y="1973284"/>
            <a:ext cx="358239" cy="246221"/>
          </a:xfrm>
          <a:prstGeom prst="rect">
            <a:avLst/>
          </a:prstGeom>
          <a:noFill/>
        </p:spPr>
        <p:txBody>
          <a:bodyPr wrap="square" rtlCol="0">
            <a:spAutoFit/>
          </a:bodyPr>
          <a:lstStyle/>
          <a:p>
            <a:r>
              <a:rPr lang="en-US" sz="1000" dirty="0"/>
              <a:t>B8</a:t>
            </a:r>
          </a:p>
        </p:txBody>
      </p:sp>
      <p:sp>
        <p:nvSpPr>
          <p:cNvPr id="25" name="TextBox 24">
            <a:extLst>
              <a:ext uri="{FF2B5EF4-FFF2-40B4-BE49-F238E27FC236}">
                <a16:creationId xmlns:a16="http://schemas.microsoft.com/office/drawing/2014/main" id="{652EDDC8-88A3-439B-B9E9-82668B2F002F}"/>
              </a:ext>
            </a:extLst>
          </p:cNvPr>
          <p:cNvSpPr txBox="1"/>
          <p:nvPr/>
        </p:nvSpPr>
        <p:spPr>
          <a:xfrm>
            <a:off x="3105397" y="1965367"/>
            <a:ext cx="358239" cy="246221"/>
          </a:xfrm>
          <a:prstGeom prst="rect">
            <a:avLst/>
          </a:prstGeom>
          <a:noFill/>
        </p:spPr>
        <p:txBody>
          <a:bodyPr wrap="square" rtlCol="0">
            <a:spAutoFit/>
          </a:bodyPr>
          <a:lstStyle/>
          <a:p>
            <a:r>
              <a:rPr lang="en-US" sz="1000" dirty="0">
                <a:solidFill>
                  <a:srgbClr val="FF0000"/>
                </a:solidFill>
              </a:rPr>
              <a:t>Bx</a:t>
            </a:r>
          </a:p>
        </p:txBody>
      </p:sp>
      <p:sp>
        <p:nvSpPr>
          <p:cNvPr id="26" name="TextBox 25">
            <a:extLst>
              <a:ext uri="{FF2B5EF4-FFF2-40B4-BE49-F238E27FC236}">
                <a16:creationId xmlns:a16="http://schemas.microsoft.com/office/drawing/2014/main" id="{289122E9-1A4F-4C6F-8842-899223CAC923}"/>
              </a:ext>
            </a:extLst>
          </p:cNvPr>
          <p:cNvSpPr txBox="1"/>
          <p:nvPr/>
        </p:nvSpPr>
        <p:spPr>
          <a:xfrm>
            <a:off x="3317174" y="1969325"/>
            <a:ext cx="488868" cy="246221"/>
          </a:xfrm>
          <a:prstGeom prst="rect">
            <a:avLst/>
          </a:prstGeom>
          <a:noFill/>
        </p:spPr>
        <p:txBody>
          <a:bodyPr wrap="square" rtlCol="0">
            <a:spAutoFit/>
          </a:bodyPr>
          <a:lstStyle/>
          <a:p>
            <a:r>
              <a:rPr lang="en-US" sz="1000" dirty="0">
                <a:solidFill>
                  <a:srgbClr val="FF0000"/>
                </a:solidFill>
              </a:rPr>
              <a:t>Bx+1</a:t>
            </a:r>
          </a:p>
        </p:txBody>
      </p:sp>
      <p:sp>
        <p:nvSpPr>
          <p:cNvPr id="27" name="TextBox 26">
            <a:extLst>
              <a:ext uri="{FF2B5EF4-FFF2-40B4-BE49-F238E27FC236}">
                <a16:creationId xmlns:a16="http://schemas.microsoft.com/office/drawing/2014/main" id="{4C9418AC-D9D9-4BCC-A824-59AEF8EB98BA}"/>
              </a:ext>
            </a:extLst>
          </p:cNvPr>
          <p:cNvSpPr txBox="1"/>
          <p:nvPr/>
        </p:nvSpPr>
        <p:spPr>
          <a:xfrm>
            <a:off x="4205844" y="1973283"/>
            <a:ext cx="488868" cy="246221"/>
          </a:xfrm>
          <a:prstGeom prst="rect">
            <a:avLst/>
          </a:prstGeom>
          <a:noFill/>
        </p:spPr>
        <p:txBody>
          <a:bodyPr wrap="square" rtlCol="0">
            <a:spAutoFit/>
          </a:bodyPr>
          <a:lstStyle/>
          <a:p>
            <a:r>
              <a:rPr lang="en-US" sz="1000" dirty="0">
                <a:solidFill>
                  <a:srgbClr val="FF0000"/>
                </a:solidFill>
              </a:rPr>
              <a:t>Bx+6</a:t>
            </a:r>
          </a:p>
        </p:txBody>
      </p:sp>
      <p:sp>
        <p:nvSpPr>
          <p:cNvPr id="28" name="TextBox 27">
            <a:extLst>
              <a:ext uri="{FF2B5EF4-FFF2-40B4-BE49-F238E27FC236}">
                <a16:creationId xmlns:a16="http://schemas.microsoft.com/office/drawing/2014/main" id="{B95CC751-FF23-4382-AB8C-5A2589956E65}"/>
              </a:ext>
            </a:extLst>
          </p:cNvPr>
          <p:cNvSpPr txBox="1"/>
          <p:nvPr/>
        </p:nvSpPr>
        <p:spPr>
          <a:xfrm>
            <a:off x="4542311" y="1971304"/>
            <a:ext cx="488868" cy="246221"/>
          </a:xfrm>
          <a:prstGeom prst="rect">
            <a:avLst/>
          </a:prstGeom>
          <a:noFill/>
        </p:spPr>
        <p:txBody>
          <a:bodyPr wrap="square" rtlCol="0">
            <a:spAutoFit/>
          </a:bodyPr>
          <a:lstStyle/>
          <a:p>
            <a:r>
              <a:rPr lang="en-US" sz="1000" dirty="0"/>
              <a:t>Bx+7</a:t>
            </a:r>
          </a:p>
        </p:txBody>
      </p:sp>
      <p:sp>
        <p:nvSpPr>
          <p:cNvPr id="29" name="TextBox 28">
            <a:extLst>
              <a:ext uri="{FF2B5EF4-FFF2-40B4-BE49-F238E27FC236}">
                <a16:creationId xmlns:a16="http://schemas.microsoft.com/office/drawing/2014/main" id="{26E4A8E7-DA47-45CF-A4C5-29530452FFF9}"/>
              </a:ext>
            </a:extLst>
          </p:cNvPr>
          <p:cNvSpPr txBox="1"/>
          <p:nvPr/>
        </p:nvSpPr>
        <p:spPr>
          <a:xfrm>
            <a:off x="5337958" y="1975263"/>
            <a:ext cx="570016" cy="246221"/>
          </a:xfrm>
          <a:prstGeom prst="rect">
            <a:avLst/>
          </a:prstGeom>
          <a:noFill/>
        </p:spPr>
        <p:txBody>
          <a:bodyPr wrap="square" rtlCol="0">
            <a:spAutoFit/>
          </a:bodyPr>
          <a:lstStyle/>
          <a:p>
            <a:r>
              <a:rPr lang="en-US" sz="1000" dirty="0"/>
              <a:t>Bx+12</a:t>
            </a:r>
          </a:p>
        </p:txBody>
      </p:sp>
      <p:sp>
        <p:nvSpPr>
          <p:cNvPr id="30" name="TextBox 29">
            <a:extLst>
              <a:ext uri="{FF2B5EF4-FFF2-40B4-BE49-F238E27FC236}">
                <a16:creationId xmlns:a16="http://schemas.microsoft.com/office/drawing/2014/main" id="{C8530DB3-750F-4E33-AA6A-A2CEF6DC5731}"/>
              </a:ext>
            </a:extLst>
          </p:cNvPr>
          <p:cNvSpPr txBox="1"/>
          <p:nvPr/>
        </p:nvSpPr>
        <p:spPr>
          <a:xfrm>
            <a:off x="5751614" y="1975263"/>
            <a:ext cx="583871" cy="246221"/>
          </a:xfrm>
          <a:prstGeom prst="rect">
            <a:avLst/>
          </a:prstGeom>
          <a:noFill/>
        </p:spPr>
        <p:txBody>
          <a:bodyPr wrap="square" rtlCol="0">
            <a:spAutoFit/>
          </a:bodyPr>
          <a:lstStyle/>
          <a:p>
            <a:r>
              <a:rPr lang="en-US" sz="1000" dirty="0"/>
              <a:t>Bx+13</a:t>
            </a:r>
          </a:p>
        </p:txBody>
      </p:sp>
      <p:sp>
        <p:nvSpPr>
          <p:cNvPr id="31" name="TextBox 30">
            <a:extLst>
              <a:ext uri="{FF2B5EF4-FFF2-40B4-BE49-F238E27FC236}">
                <a16:creationId xmlns:a16="http://schemas.microsoft.com/office/drawing/2014/main" id="{BF5DFE63-2F7D-4CD0-814C-991974EDC921}"/>
              </a:ext>
            </a:extLst>
          </p:cNvPr>
          <p:cNvSpPr txBox="1"/>
          <p:nvPr/>
        </p:nvSpPr>
        <p:spPr>
          <a:xfrm>
            <a:off x="6569032" y="1979222"/>
            <a:ext cx="583871" cy="246221"/>
          </a:xfrm>
          <a:prstGeom prst="rect">
            <a:avLst/>
          </a:prstGeom>
          <a:noFill/>
        </p:spPr>
        <p:txBody>
          <a:bodyPr wrap="square" rtlCol="0">
            <a:spAutoFit/>
          </a:bodyPr>
          <a:lstStyle/>
          <a:p>
            <a:r>
              <a:rPr lang="en-US" sz="1000" dirty="0"/>
              <a:t>Bx+18</a:t>
            </a:r>
          </a:p>
        </p:txBody>
      </p:sp>
      <p:sp>
        <p:nvSpPr>
          <p:cNvPr id="32" name="TextBox 31">
            <a:extLst>
              <a:ext uri="{FF2B5EF4-FFF2-40B4-BE49-F238E27FC236}">
                <a16:creationId xmlns:a16="http://schemas.microsoft.com/office/drawing/2014/main" id="{8083B96A-9DC6-4378-BD9C-F15E0ED06DEF}"/>
              </a:ext>
            </a:extLst>
          </p:cNvPr>
          <p:cNvSpPr txBox="1"/>
          <p:nvPr/>
        </p:nvSpPr>
        <p:spPr>
          <a:xfrm>
            <a:off x="1353787" y="2867891"/>
            <a:ext cx="255319" cy="246221"/>
          </a:xfrm>
          <a:prstGeom prst="rect">
            <a:avLst/>
          </a:prstGeom>
          <a:noFill/>
        </p:spPr>
        <p:txBody>
          <a:bodyPr wrap="square" rtlCol="0">
            <a:spAutoFit/>
          </a:bodyPr>
          <a:lstStyle/>
          <a:p>
            <a:r>
              <a:rPr lang="en-US" sz="1000" dirty="0"/>
              <a:t>8</a:t>
            </a:r>
          </a:p>
        </p:txBody>
      </p:sp>
      <p:sp>
        <p:nvSpPr>
          <p:cNvPr id="33" name="TextBox 32">
            <a:extLst>
              <a:ext uri="{FF2B5EF4-FFF2-40B4-BE49-F238E27FC236}">
                <a16:creationId xmlns:a16="http://schemas.microsoft.com/office/drawing/2014/main" id="{3D2A0710-6B99-4519-A6B0-01E27FB7591A}"/>
              </a:ext>
            </a:extLst>
          </p:cNvPr>
          <p:cNvSpPr txBox="1"/>
          <p:nvPr/>
        </p:nvSpPr>
        <p:spPr>
          <a:xfrm>
            <a:off x="2493818" y="2865912"/>
            <a:ext cx="480951" cy="246221"/>
          </a:xfrm>
          <a:prstGeom prst="rect">
            <a:avLst/>
          </a:prstGeom>
          <a:noFill/>
        </p:spPr>
        <p:txBody>
          <a:bodyPr wrap="square" rtlCol="0">
            <a:spAutoFit/>
          </a:bodyPr>
          <a:lstStyle/>
          <a:p>
            <a:r>
              <a:rPr lang="en-US" sz="1000" dirty="0"/>
              <a:t>TBD</a:t>
            </a:r>
          </a:p>
        </p:txBody>
      </p:sp>
      <p:sp>
        <p:nvSpPr>
          <p:cNvPr id="34" name="TextBox 33">
            <a:extLst>
              <a:ext uri="{FF2B5EF4-FFF2-40B4-BE49-F238E27FC236}">
                <a16:creationId xmlns:a16="http://schemas.microsoft.com/office/drawing/2014/main" id="{788B37B1-9A30-486A-A03E-398FCD0B41FA}"/>
              </a:ext>
            </a:extLst>
          </p:cNvPr>
          <p:cNvSpPr txBox="1"/>
          <p:nvPr/>
        </p:nvSpPr>
        <p:spPr>
          <a:xfrm>
            <a:off x="3732810" y="2863933"/>
            <a:ext cx="480951" cy="246221"/>
          </a:xfrm>
          <a:prstGeom prst="rect">
            <a:avLst/>
          </a:prstGeom>
          <a:noFill/>
        </p:spPr>
        <p:txBody>
          <a:bodyPr wrap="square" rtlCol="0">
            <a:spAutoFit/>
          </a:bodyPr>
          <a:lstStyle/>
          <a:p>
            <a:r>
              <a:rPr lang="en-US" sz="1000" dirty="0">
                <a:solidFill>
                  <a:srgbClr val="FF0000"/>
                </a:solidFill>
              </a:rPr>
              <a:t>TBD</a:t>
            </a:r>
          </a:p>
        </p:txBody>
      </p:sp>
      <p:sp>
        <p:nvSpPr>
          <p:cNvPr id="35" name="TextBox 34">
            <a:extLst>
              <a:ext uri="{FF2B5EF4-FFF2-40B4-BE49-F238E27FC236}">
                <a16:creationId xmlns:a16="http://schemas.microsoft.com/office/drawing/2014/main" id="{A0AADBD3-7D23-46DF-94BE-BBF923598B76}"/>
              </a:ext>
            </a:extLst>
          </p:cNvPr>
          <p:cNvSpPr txBox="1"/>
          <p:nvPr/>
        </p:nvSpPr>
        <p:spPr>
          <a:xfrm>
            <a:off x="4979719" y="2852058"/>
            <a:ext cx="480951" cy="246221"/>
          </a:xfrm>
          <a:prstGeom prst="rect">
            <a:avLst/>
          </a:prstGeom>
          <a:noFill/>
        </p:spPr>
        <p:txBody>
          <a:bodyPr wrap="square" rtlCol="0">
            <a:spAutoFit/>
          </a:bodyPr>
          <a:lstStyle/>
          <a:p>
            <a:r>
              <a:rPr lang="en-US" sz="1000" dirty="0"/>
              <a:t>6</a:t>
            </a:r>
          </a:p>
        </p:txBody>
      </p:sp>
      <p:sp>
        <p:nvSpPr>
          <p:cNvPr id="36" name="TextBox 35">
            <a:extLst>
              <a:ext uri="{FF2B5EF4-FFF2-40B4-BE49-F238E27FC236}">
                <a16:creationId xmlns:a16="http://schemas.microsoft.com/office/drawing/2014/main" id="{20BE5F6E-0EE3-4089-9CA9-4865206210CF}"/>
              </a:ext>
            </a:extLst>
          </p:cNvPr>
          <p:cNvSpPr txBox="1"/>
          <p:nvPr/>
        </p:nvSpPr>
        <p:spPr>
          <a:xfrm>
            <a:off x="6260274" y="2861954"/>
            <a:ext cx="480951" cy="246221"/>
          </a:xfrm>
          <a:prstGeom prst="rect">
            <a:avLst/>
          </a:prstGeom>
          <a:noFill/>
        </p:spPr>
        <p:txBody>
          <a:bodyPr wrap="square" rtlCol="0">
            <a:spAutoFit/>
          </a:bodyPr>
          <a:lstStyle/>
          <a:p>
            <a:r>
              <a:rPr lang="en-US" sz="1000" dirty="0"/>
              <a:t>6</a:t>
            </a:r>
          </a:p>
        </p:txBody>
      </p:sp>
    </p:spTree>
    <p:extLst>
      <p:ext uri="{BB962C8B-B14F-4D97-AF65-F5344CB8AC3E}">
        <p14:creationId xmlns:p14="http://schemas.microsoft.com/office/powerpoint/2010/main" val="25057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6A880-3170-45C2-8345-1E67432074D5}"/>
              </a:ext>
            </a:extLst>
          </p:cNvPr>
          <p:cNvSpPr>
            <a:spLocks noGrp="1"/>
          </p:cNvSpPr>
          <p:nvPr>
            <p:ph type="title"/>
          </p:nvPr>
        </p:nvSpPr>
        <p:spPr/>
        <p:txBody>
          <a:bodyPr/>
          <a:lstStyle/>
          <a:p>
            <a:r>
              <a:rPr lang="en-US" sz="2800" dirty="0"/>
              <a:t>Two NPCA Minimum Duration Threshold’s</a:t>
            </a:r>
            <a:endParaRPr lang="en-US" dirty="0"/>
          </a:p>
        </p:txBody>
      </p:sp>
      <p:sp>
        <p:nvSpPr>
          <p:cNvPr id="4" name="Slide Number Placeholder 3">
            <a:extLst>
              <a:ext uri="{FF2B5EF4-FFF2-40B4-BE49-F238E27FC236}">
                <a16:creationId xmlns:a16="http://schemas.microsoft.com/office/drawing/2014/main" id="{9FB741EA-CA44-4C2E-9A80-3AEDFE24DB9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1BC891E2-19CD-4101-8A1A-AC6993D07EEF}"/>
              </a:ext>
            </a:extLst>
          </p:cNvPr>
          <p:cNvSpPr>
            <a:spLocks noGrp="1"/>
          </p:cNvSpPr>
          <p:nvPr>
            <p:ph type="ftr" sz="quarter" idx="3"/>
          </p:nvPr>
        </p:nvSpPr>
        <p:spPr>
          <a:xfrm>
            <a:off x="5993290" y="6475413"/>
            <a:ext cx="2550635" cy="184666"/>
          </a:xfrm>
        </p:spPr>
        <p:txBody>
          <a:bodyPr/>
          <a:lstStyle/>
          <a:p>
            <a:pPr>
              <a:defRPr/>
            </a:pPr>
            <a:r>
              <a:rPr lang="en-US" altLang="ko-KR" dirty="0"/>
              <a:t>Shravan Kumar </a:t>
            </a:r>
            <a:r>
              <a:rPr lang="en-US" altLang="ko-KR" dirty="0" err="1"/>
              <a:t>Kalynkar</a:t>
            </a:r>
            <a:r>
              <a:rPr lang="en-US" altLang="ko-KR" dirty="0"/>
              <a:t>, et. al., Huawei</a:t>
            </a:r>
          </a:p>
        </p:txBody>
      </p:sp>
      <p:sp>
        <p:nvSpPr>
          <p:cNvPr id="6" name="Date Placeholder 5">
            <a:extLst>
              <a:ext uri="{FF2B5EF4-FFF2-40B4-BE49-F238E27FC236}">
                <a16:creationId xmlns:a16="http://schemas.microsoft.com/office/drawing/2014/main" id="{F1F1A3E4-088E-4A40-B2F1-8537781A66EE}"/>
              </a:ext>
            </a:extLst>
          </p:cNvPr>
          <p:cNvSpPr>
            <a:spLocks noGrp="1"/>
          </p:cNvSpPr>
          <p:nvPr>
            <p:ph type="dt" sz="half" idx="2"/>
          </p:nvPr>
        </p:nvSpPr>
        <p:spPr/>
        <p:txBody>
          <a:bodyPr/>
          <a:lstStyle/>
          <a:p>
            <a:pPr>
              <a:defRPr/>
            </a:pPr>
            <a:r>
              <a:rPr lang="en-US"/>
              <a:t>March 2025</a:t>
            </a:r>
            <a:endParaRPr lang="en-US" dirty="0"/>
          </a:p>
        </p:txBody>
      </p:sp>
      <p:sp>
        <p:nvSpPr>
          <p:cNvPr id="7" name="Rectangle 1">
            <a:extLst>
              <a:ext uri="{FF2B5EF4-FFF2-40B4-BE49-F238E27FC236}">
                <a16:creationId xmlns:a16="http://schemas.microsoft.com/office/drawing/2014/main" id="{E6E4EEE4-553F-42C6-8E45-C6A03C8E7C89}"/>
              </a:ext>
            </a:extLst>
          </p:cNvPr>
          <p:cNvSpPr>
            <a:spLocks noGrp="1" noChangeArrowheads="1"/>
          </p:cNvSpPr>
          <p:nvPr>
            <p:ph idx="1"/>
          </p:nvPr>
        </p:nvSpPr>
        <p:spPr bwMode="auto">
          <a:xfrm>
            <a:off x="783769" y="1298198"/>
            <a:ext cx="7594271"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err="1">
                <a:ln>
                  <a:noFill/>
                </a:ln>
                <a:solidFill>
                  <a:schemeClr val="tx1"/>
                </a:solidFill>
                <a:effectLst/>
                <a:latin typeface="+mj-lt"/>
                <a:ea typeface="Calibri" panose="020F0502020204030204" pitchFamily="34" charset="0"/>
                <a:cs typeface="Times New Roman" panose="02020603050405020304" pitchFamily="18" charset="0"/>
              </a:rPr>
              <a:t>T</a:t>
            </a:r>
            <a:r>
              <a:rPr kumimoji="0" lang="en-US" altLang="en-US" sz="1200" b="1" i="0" u="none" strike="noStrike" cap="none" normalizeH="0" baseline="0" dirty="0" err="1" bmk="">
                <a:ln>
                  <a:noFill/>
                </a:ln>
                <a:solidFill>
                  <a:schemeClr val="tx1"/>
                </a:solidFill>
                <a:effectLst/>
                <a:latin typeface="+mj-lt"/>
                <a:ea typeface="Calibri" panose="020F0502020204030204" pitchFamily="34" charset="0"/>
                <a:cs typeface="Times New Roman" panose="02020603050405020304" pitchFamily="18" charset="0"/>
              </a:rPr>
              <a:t>Gbn</a:t>
            </a:r>
            <a:r>
              <a:rPr kumimoji="0" lang="en-US" altLang="en-US" sz="1200" b="1" i="0" u="none" strike="noStrike" cap="none" normalizeH="0" baseline="0" dirty="0" bmk="">
                <a:ln>
                  <a:noFill/>
                </a:ln>
                <a:solidFill>
                  <a:schemeClr val="tx1"/>
                </a:solidFill>
                <a:effectLst/>
                <a:latin typeface="+mj-lt"/>
                <a:ea typeface="Calibri" panose="020F0502020204030204" pitchFamily="34" charset="0"/>
                <a:cs typeface="Times New Roman" panose="02020603050405020304" pitchFamily="18" charset="0"/>
              </a:rPr>
              <a:t> editor: Modify the sub-clause as following:</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1)</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b. </a:t>
            </a:r>
            <a:r>
              <a:rPr kumimoji="0" lang="en-US" altLang="en-US" sz="1200" b="0" i="0" u="none" strike="noStrike" cap="none" normalizeH="0" baseline="0" dirty="0">
                <a:ln>
                  <a:noFill/>
                </a:ln>
                <a:solidFill>
                  <a:srgbClr val="FF0000"/>
                </a:solidFill>
                <a:effectLst/>
                <a:latin typeface="+mj-lt"/>
                <a:ea typeface="TimesNewRoman"/>
                <a:cs typeface="Times New Roman" panose="02020603050405020304" pitchFamily="18" charset="0"/>
              </a:rPr>
              <a:t>If the STA has latency sensitive traffic</a:t>
            </a: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 the TXOP duration, determined from the Duration field of the received frame(s), is greater than the value indicated in the most recently received or transmitted </a:t>
            </a:r>
            <a:r>
              <a:rPr kumimoji="0" lang="en-US" altLang="en-US" sz="1200" b="0" i="0" u="none" strike="noStrike" cap="none" normalizeH="0" baseline="0" dirty="0">
                <a:ln>
                  <a:noFill/>
                </a:ln>
                <a:solidFill>
                  <a:srgbClr val="FF0000"/>
                </a:solidFill>
                <a:effectLst/>
                <a:latin typeface="+mj-lt"/>
                <a:ea typeface="TimesNewRoman"/>
                <a:cs typeface="Times New Roman" panose="02020603050405020304" pitchFamily="18" charset="0"/>
              </a:rPr>
              <a:t>NPCA Minimum Duration Threshold1</a:t>
            </a: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 field corresponding to its BSS</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i) Whether the RXVECTOR parameter TXOP_DURATION of the received PPDU(s)</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are considered for this comparison is TBD</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c. </a:t>
            </a:r>
            <a:r>
              <a:rPr kumimoji="0" lang="en-US" altLang="en-US" sz="1200" b="0" i="0" u="none" strike="noStrike" cap="none" normalizeH="0" baseline="0" dirty="0">
                <a:ln>
                  <a:noFill/>
                </a:ln>
                <a:solidFill>
                  <a:srgbClr val="FF0000"/>
                </a:solidFill>
                <a:effectLst/>
                <a:latin typeface="+mj-lt"/>
                <a:ea typeface="TimesNewRoman"/>
                <a:cs typeface="Times New Roman" panose="02020603050405020304" pitchFamily="18" charset="0"/>
              </a:rPr>
              <a:t>If the STA has doesn’t have the latency sensitive traffic</a:t>
            </a: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 the TXOP duration, determined from the Duration field of the received frame(s), is greater than the value indicated in the most recently received or transmitted </a:t>
            </a:r>
            <a:r>
              <a:rPr kumimoji="0" lang="en-US" altLang="en-US" sz="1200" b="0" i="0" u="none" strike="noStrike" cap="none" normalizeH="0" baseline="0" dirty="0">
                <a:ln>
                  <a:noFill/>
                </a:ln>
                <a:solidFill>
                  <a:srgbClr val="FF0000"/>
                </a:solidFill>
                <a:effectLst/>
                <a:latin typeface="+mj-lt"/>
                <a:ea typeface="TimesNewRoman"/>
                <a:cs typeface="Times New Roman" panose="02020603050405020304" pitchFamily="18" charset="0"/>
              </a:rPr>
              <a:t>NPCA Minimum Duration Threshold2</a:t>
            </a: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 field corresponding to its BSS</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i) Whether the RXVECTOR parameter TXOP_DURATION of the received PPDU(s)</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are considered for this comparison is TBD</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2)</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b. </a:t>
            </a:r>
            <a:r>
              <a:rPr kumimoji="0" lang="en-US" altLang="en-US" sz="1200" b="0" i="0" u="none" strike="noStrike" cap="none" normalizeH="0" baseline="0" dirty="0">
                <a:ln>
                  <a:noFill/>
                </a:ln>
                <a:solidFill>
                  <a:srgbClr val="FF0000"/>
                </a:solidFill>
                <a:effectLst/>
                <a:latin typeface="+mj-lt"/>
                <a:ea typeface="TimesNewRoman"/>
                <a:cs typeface="Times New Roman" panose="02020603050405020304" pitchFamily="18" charset="0"/>
              </a:rPr>
              <a:t>If the STA has latency sensitive traffic</a:t>
            </a: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 the TXOP duration, determined from the Duration field of the received frame(s), is greater than the value indicated in the most recently received or transmitted </a:t>
            </a:r>
            <a:r>
              <a:rPr kumimoji="0" lang="en-US" altLang="en-US" sz="1200" b="0" i="0" u="none" strike="noStrike" cap="none" normalizeH="0" baseline="0" dirty="0">
                <a:ln>
                  <a:noFill/>
                </a:ln>
                <a:solidFill>
                  <a:srgbClr val="FF0000"/>
                </a:solidFill>
                <a:effectLst/>
                <a:latin typeface="+mj-lt"/>
                <a:ea typeface="TimesNewRoman"/>
                <a:cs typeface="Times New Roman" panose="02020603050405020304" pitchFamily="18" charset="0"/>
              </a:rPr>
              <a:t>NPCA Minimum Duration Threshold1</a:t>
            </a: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 field corresponding to its BSS</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i). Whether the RXVECTOR parameter TXOP_DURATION of the received PPDU(s) are considered for this comparison is TBD.</a:t>
            </a:r>
            <a:endParaRPr kumimoji="0" lang="en-US" altLang="en-US" sz="1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c. </a:t>
            </a:r>
            <a:r>
              <a:rPr kumimoji="0" lang="en-US" altLang="en-US" sz="1200" b="0" i="0" u="none" strike="noStrike" cap="none" normalizeH="0" baseline="0" dirty="0">
                <a:ln>
                  <a:noFill/>
                </a:ln>
                <a:solidFill>
                  <a:srgbClr val="FF0000"/>
                </a:solidFill>
                <a:effectLst/>
                <a:latin typeface="+mj-lt"/>
                <a:ea typeface="TimesNewRoman"/>
                <a:cs typeface="Times New Roman" panose="02020603050405020304" pitchFamily="18" charset="0"/>
              </a:rPr>
              <a:t>If the STA doesn’t have latency sensitive traffic</a:t>
            </a: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 the TXOP duration, determined from the Duration field of the received frame(s), is greater than the value indicated in the most recently received or transmitted </a:t>
            </a:r>
            <a:r>
              <a:rPr kumimoji="0" lang="en-US" altLang="en-US" sz="1200" b="0" i="0" u="none" strike="noStrike" cap="none" normalizeH="0" baseline="0" dirty="0">
                <a:ln>
                  <a:noFill/>
                </a:ln>
                <a:solidFill>
                  <a:srgbClr val="FF0000"/>
                </a:solidFill>
                <a:effectLst/>
                <a:latin typeface="+mj-lt"/>
                <a:ea typeface="TimesNewRoman"/>
                <a:cs typeface="Times New Roman" panose="02020603050405020304" pitchFamily="18" charset="0"/>
              </a:rPr>
              <a:t>NPCA Minimum Duration Threshold2</a:t>
            </a:r>
            <a:r>
              <a:rPr kumimoji="0" lang="en-US" altLang="en-US" sz="1200" b="0" i="0" u="none" strike="noStrike" cap="none" normalizeH="0" baseline="0" dirty="0">
                <a:ln>
                  <a:noFill/>
                </a:ln>
                <a:solidFill>
                  <a:schemeClr val="tx1"/>
                </a:solidFill>
                <a:effectLst/>
                <a:latin typeface="+mj-lt"/>
                <a:ea typeface="TimesNewRoman"/>
                <a:cs typeface="Times New Roman" panose="02020603050405020304" pitchFamily="18" charset="0"/>
              </a:rPr>
              <a:t> field corresponding to its BSS.</a:t>
            </a:r>
          </a:p>
          <a:p>
            <a:pPr marL="0" indent="0">
              <a:spcBef>
                <a:spcPct val="0"/>
              </a:spcBef>
              <a:buNone/>
            </a:pPr>
            <a:r>
              <a:rPr lang="en-US" sz="1200" dirty="0">
                <a:latin typeface="+mj-lt"/>
                <a:cs typeface="Times New Roman" panose="02020603050405020304" pitchFamily="18" charset="0"/>
              </a:rPr>
              <a:t>i). Whether the RXVECTOR parameter TXOP_DURATION of the received PPDU(s) are considered for this comparison is TBD.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3804545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721027"/>
            <a:ext cx="7772400" cy="609600"/>
          </a:xfrm>
        </p:spPr>
        <p:txBody>
          <a:bodyPr/>
          <a:lstStyle/>
          <a:p>
            <a:pPr lvl="2"/>
            <a:r>
              <a:rPr lang="en-US" sz="2800" dirty="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88773"/>
            <a:ext cx="8150629" cy="4875213"/>
          </a:xfrm>
        </p:spPr>
        <p:txBody>
          <a:bodyPr/>
          <a:lstStyle/>
          <a:p>
            <a:r>
              <a:rPr lang="en-US" sz="1400" dirty="0"/>
              <a:t>In this contribution, we explored potential of using two NPCA Minimum Duration Thresholds instead of a single threshold.</a:t>
            </a:r>
          </a:p>
          <a:p>
            <a:pPr marL="0" indent="0">
              <a:buNone/>
            </a:pPr>
            <a:endParaRPr lang="en-US" sz="1400"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92270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9B586-753B-4A07-8C70-F60C17477A0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DAB070D-A8F6-4D3F-92B9-97F1DDAF71ED}"/>
              </a:ext>
            </a:extLst>
          </p:cNvPr>
          <p:cNvSpPr>
            <a:spLocks noGrp="1"/>
          </p:cNvSpPr>
          <p:nvPr>
            <p:ph idx="1"/>
          </p:nvPr>
        </p:nvSpPr>
        <p:spPr/>
        <p:txBody>
          <a:bodyPr/>
          <a:lstStyle/>
          <a:p>
            <a:pPr marL="457200" indent="-457200">
              <a:buFont typeface="+mj-lt"/>
              <a:buAutoNum type="arabicPeriod"/>
            </a:pPr>
            <a:r>
              <a:rPr lang="en-US" dirty="0"/>
              <a:t>IEEE P802.11bn™/D0.2, March 2025.</a:t>
            </a:r>
          </a:p>
          <a:p>
            <a:pPr marL="457200" indent="-457200">
              <a:buFont typeface="+mj-lt"/>
              <a:buAutoNum type="arabicPeriod"/>
            </a:pPr>
            <a:r>
              <a:rPr lang="en-GB" dirty="0"/>
              <a:t>11-25/0537r2</a:t>
            </a:r>
            <a:r>
              <a:rPr lang="en-US" dirty="0"/>
              <a:t>, “</a:t>
            </a:r>
            <a:r>
              <a:rPr lang="en-US" sz="2000" dirty="0">
                <a:effectLst/>
              </a:rPr>
              <a:t>cc50-cid-1783-discussion-on-npca-minimum-duration-threshold</a:t>
            </a:r>
            <a:r>
              <a:rPr lang="en-US" dirty="0"/>
              <a:t>”.</a:t>
            </a:r>
          </a:p>
          <a:p>
            <a:pPr marL="457200" indent="-457200">
              <a:buFont typeface="+mj-lt"/>
              <a:buAutoNum type="arabicPeriod"/>
            </a:pPr>
            <a:endParaRPr lang="it-IT" dirty="0"/>
          </a:p>
          <a:p>
            <a:pPr marL="0" indent="0">
              <a:buNone/>
            </a:pPr>
            <a:r>
              <a:rPr lang="en-US" dirty="0"/>
              <a:t> </a:t>
            </a:r>
          </a:p>
        </p:txBody>
      </p:sp>
      <p:sp>
        <p:nvSpPr>
          <p:cNvPr id="4" name="Slide Number Placeholder 3">
            <a:extLst>
              <a:ext uri="{FF2B5EF4-FFF2-40B4-BE49-F238E27FC236}">
                <a16:creationId xmlns:a16="http://schemas.microsoft.com/office/drawing/2014/main" id="{F0882D19-83E4-4D86-8A5A-4EBB22CE461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A2D66089-E422-4BBE-8F19-F97C015C2D5B}"/>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FDDF01CB-FA21-4239-81D7-18BDA35364ED}"/>
              </a:ext>
            </a:extLst>
          </p:cNvPr>
          <p:cNvSpPr>
            <a:spLocks noGrp="1"/>
          </p:cNvSpPr>
          <p:nvPr>
            <p:ph type="dt" sz="half" idx="2"/>
          </p:nvPr>
        </p:nvSpPr>
        <p:spPr>
          <a:xfrm>
            <a:off x="696913" y="332601"/>
            <a:ext cx="968214" cy="276999"/>
          </a:xfrm>
        </p:spPr>
        <p:txBody>
          <a:bodyPr/>
          <a:lstStyle/>
          <a:p>
            <a:pPr>
              <a:defRPr/>
            </a:pPr>
            <a:r>
              <a:rPr lang="en-US" dirty="0"/>
              <a:t>May 2025</a:t>
            </a:r>
          </a:p>
        </p:txBody>
      </p:sp>
    </p:spTree>
    <p:extLst>
      <p:ext uri="{BB962C8B-B14F-4D97-AF65-F5344CB8AC3E}">
        <p14:creationId xmlns:p14="http://schemas.microsoft.com/office/powerpoint/2010/main" val="184383140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21234</TotalTime>
  <Words>1253</Words>
  <Application>Microsoft Office PowerPoint</Application>
  <PresentationFormat>On-screen Show (4:3)</PresentationFormat>
  <Paragraphs>141</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Cambria Math</vt:lpstr>
      <vt:lpstr>Intel Clear</vt:lpstr>
      <vt:lpstr>Intel Clear Light</vt:lpstr>
      <vt:lpstr>Times New Roman</vt:lpstr>
      <vt:lpstr>TimesNewRoman</vt:lpstr>
      <vt:lpstr>802-11-Submission</vt:lpstr>
      <vt:lpstr>CR 1783 Challenges in Using  Single NPCA Minimum Duration Threshold</vt:lpstr>
      <vt:lpstr>NPCA Min. Duration Threshold</vt:lpstr>
      <vt:lpstr>D0.2: NPCA Minimum Duration Threshold</vt:lpstr>
      <vt:lpstr>Challenges in Using a Single NPCA Minimum Duration Threshold</vt:lpstr>
      <vt:lpstr>Two NPCA Minimum Duration Threshold’s</vt:lpstr>
      <vt:lpstr>Two NPCA Minimum Duration Threshold’s</vt:lpstr>
      <vt:lpstr>Two NPCA Minimum Duration Threshold’s</vt:lpstr>
      <vt:lpstr>Summary</vt:lpstr>
      <vt:lpstr>References</vt:lpstr>
      <vt:lpstr>Straw Poll 1</vt:lpstr>
      <vt:lpstr>Straw Poll 2</vt:lpstr>
      <vt:lpstr>Straw Poll 3</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Kalyankar Shravan Kumar</cp:lastModifiedBy>
  <cp:revision>251</cp:revision>
  <cp:lastPrinted>1998-02-10T13:28:06Z</cp:lastPrinted>
  <dcterms:created xsi:type="dcterms:W3CDTF">2007-05-21T21:00:37Z</dcterms:created>
  <dcterms:modified xsi:type="dcterms:W3CDTF">2025-05-12T07:25:27Z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readonly">
    <vt:lpwstr/>
  </property>
  <property fmtid="{D5CDD505-2E9C-101B-9397-08002B2CF9AE}" pid="4" name="_change">
    <vt:lpwstr/>
  </property>
  <property fmtid="{D5CDD505-2E9C-101B-9397-08002B2CF9AE}" pid="5" name="_full-control">
    <vt:lpwstr/>
  </property>
  <property fmtid="{D5CDD505-2E9C-101B-9397-08002B2CF9AE}" pid="6" name="sflag">
    <vt:lpwstr>1746155032</vt:lpwstr>
  </property>
</Properties>
</file>