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147473310" r:id="rId3"/>
    <p:sldId id="2147473311" r:id="rId4"/>
    <p:sldId id="2147473313" r:id="rId5"/>
    <p:sldId id="2147473312" r:id="rId6"/>
    <p:sldId id="2147473315" r:id="rId7"/>
    <p:sldId id="2147473316" r:id="rId8"/>
    <p:sldId id="264" r:id="rId9"/>
    <p:sldId id="2147473317"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5" d="100"/>
          <a:sy n="85" d="100"/>
        </p:scale>
        <p:origin x="365" y="2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414-01-0uhr-low-power-listening-mode.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25/11-25-0360-00-00bq-high-level-thoughts-on-immw-phy-desig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IMMW Idle Power Consumption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B7221700-5047-C59E-CF58-1CB89382650A}"/>
              </a:ext>
            </a:extLst>
          </p:cNvPr>
          <p:cNvGraphicFramePr>
            <a:graphicFrameLocks noChangeAspect="1"/>
          </p:cNvGraphicFramePr>
          <p:nvPr>
            <p:extLst>
              <p:ext uri="{D42A27DB-BD31-4B8C-83A1-F6EECF244321}">
                <p14:modId xmlns:p14="http://schemas.microsoft.com/office/powerpoint/2010/main" val="3013290503"/>
              </p:ext>
            </p:extLst>
          </p:nvPr>
        </p:nvGraphicFramePr>
        <p:xfrm>
          <a:off x="1006475" y="2428875"/>
          <a:ext cx="9844088" cy="3403600"/>
        </p:xfrm>
        <a:graphic>
          <a:graphicData uri="http://schemas.openxmlformats.org/presentationml/2006/ole">
            <mc:AlternateContent xmlns:mc="http://schemas.openxmlformats.org/markup-compatibility/2006">
              <mc:Choice xmlns:v="urn:schemas-microsoft-com:vml" Requires="v">
                <p:oleObj name="Document" r:id="rId3" imgW="10638624" imgH="3675776" progId="Word.Document.8">
                  <p:embed/>
                </p:oleObj>
              </mc:Choice>
              <mc:Fallback>
                <p:oleObj name="Document" r:id="rId3" imgW="10638624" imgH="3675776" progId="Word.Document.8">
                  <p:embed/>
                  <p:pic>
                    <p:nvPicPr>
                      <p:cNvPr id="3075" name="Object 3"/>
                      <p:cNvPicPr>
                        <a:picLocks noChangeAspect="1" noChangeArrowheads="1"/>
                      </p:cNvPicPr>
                      <p:nvPr/>
                    </p:nvPicPr>
                    <p:blipFill>
                      <a:blip r:embed="rId4"/>
                      <a:srcRect/>
                      <a:stretch>
                        <a:fillRect/>
                      </a:stretch>
                    </p:blipFill>
                    <p:spPr bwMode="auto">
                      <a:xfrm>
                        <a:off x="1006475" y="2428875"/>
                        <a:ext cx="9844088" cy="34036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EF9E2-2475-C456-EC77-AF978F4437F3}"/>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BCAD21BC-A198-F447-99EF-F46FE279B971}"/>
              </a:ext>
            </a:extLst>
          </p:cNvPr>
          <p:cNvSpPr>
            <a:spLocks noGrp="1"/>
          </p:cNvSpPr>
          <p:nvPr>
            <p:ph idx="1"/>
          </p:nvPr>
        </p:nvSpPr>
        <p:spPr/>
        <p:txBody>
          <a:bodyPr/>
          <a:lstStyle/>
          <a:p>
            <a:r>
              <a:rPr lang="en-US" dirty="0" err="1"/>
              <a:t>TGbn</a:t>
            </a:r>
            <a:r>
              <a:rPr lang="en-US" dirty="0"/>
              <a:t> leverages multi-link operation and existing sub-7GHz MAC/PHY to provide non-standalone operation in 42~71 GHz band.</a:t>
            </a:r>
          </a:p>
          <a:p>
            <a:r>
              <a:rPr lang="en-US" dirty="0"/>
              <a:t>mmWave links are expected to have significantly higher idle power consumption due to higher frequency ADCs, beam training, and inherent characteristics of the mmWave devices.</a:t>
            </a:r>
          </a:p>
          <a:p>
            <a:r>
              <a:rPr lang="en-US" dirty="0"/>
              <a:t>In this contribution, we discuss options to reduce the idle power consumption of mmWave links.</a:t>
            </a:r>
          </a:p>
          <a:p>
            <a:endParaRPr lang="en-US" dirty="0"/>
          </a:p>
        </p:txBody>
      </p:sp>
      <p:sp>
        <p:nvSpPr>
          <p:cNvPr id="4" name="Slide Number Placeholder 3">
            <a:extLst>
              <a:ext uri="{FF2B5EF4-FFF2-40B4-BE49-F238E27FC236}">
                <a16:creationId xmlns:a16="http://schemas.microsoft.com/office/drawing/2014/main" id="{193FCE8A-0F6A-1F04-9698-C58AA6481DE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3243A010-309E-B111-A70E-B86B680A046B}"/>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C5C4293F-40BA-C5AB-C9CF-B5CE78EFE30D}"/>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532321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556B8-D5E0-15A3-7552-9805CC25A5E9}"/>
              </a:ext>
            </a:extLst>
          </p:cNvPr>
          <p:cNvSpPr>
            <a:spLocks noGrp="1"/>
          </p:cNvSpPr>
          <p:nvPr>
            <p:ph type="title"/>
          </p:nvPr>
        </p:nvSpPr>
        <p:spPr/>
        <p:txBody>
          <a:bodyPr/>
          <a:lstStyle/>
          <a:p>
            <a:r>
              <a:rPr lang="en-US" dirty="0"/>
              <a:t>Idle Power consumption</a:t>
            </a:r>
          </a:p>
        </p:txBody>
      </p:sp>
      <p:sp>
        <p:nvSpPr>
          <p:cNvPr id="3" name="Content Placeholder 2">
            <a:extLst>
              <a:ext uri="{FF2B5EF4-FFF2-40B4-BE49-F238E27FC236}">
                <a16:creationId xmlns:a16="http://schemas.microsoft.com/office/drawing/2014/main" id="{9956EFD4-3145-AFAC-8F00-21F4CFC79805}"/>
              </a:ext>
            </a:extLst>
          </p:cNvPr>
          <p:cNvSpPr>
            <a:spLocks noGrp="1"/>
          </p:cNvSpPr>
          <p:nvPr>
            <p:ph idx="1"/>
          </p:nvPr>
        </p:nvSpPr>
        <p:spPr>
          <a:xfrm>
            <a:off x="914401" y="1981201"/>
            <a:ext cx="10210799" cy="4113213"/>
          </a:xfrm>
        </p:spPr>
        <p:txBody>
          <a:bodyPr/>
          <a:lstStyle/>
          <a:p>
            <a:r>
              <a:rPr lang="en-US" sz="2000" dirty="0"/>
              <a:t>As in [1], listening mode may contribute more than half of the power consumption of a modern device. This is the time when the device is awake but not transmitting or receiving. </a:t>
            </a:r>
          </a:p>
          <a:p>
            <a:r>
              <a:rPr lang="en-US" sz="2000" dirty="0"/>
              <a:t>For IMMW, a mmWave STA may need to be in listening mode when waiting to receive a frame from an AP (e.g. Beam training frames, DL Data/control frames, etc.)</a:t>
            </a:r>
          </a:p>
          <a:p>
            <a:r>
              <a:rPr lang="en-US" sz="2000" dirty="0"/>
              <a:t>To allow the mmWave STA to conserve its power while listening, we can leverage the ICF/ICR exchange in 11bn.</a:t>
            </a:r>
          </a:p>
        </p:txBody>
      </p:sp>
      <p:sp>
        <p:nvSpPr>
          <p:cNvPr id="4" name="Slide Number Placeholder 3">
            <a:extLst>
              <a:ext uri="{FF2B5EF4-FFF2-40B4-BE49-F238E27FC236}">
                <a16:creationId xmlns:a16="http://schemas.microsoft.com/office/drawing/2014/main" id="{026D2E5D-5152-1E88-0CF2-DEC0F491341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71C6E8E-6025-CE0C-DE54-BD8A68594E78}"/>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36CD1EED-811F-4A20-8CF1-46F73E9C1E4C}"/>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767157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2E569-C4CC-00EC-A276-FFEAA4C2A00E}"/>
              </a:ext>
            </a:extLst>
          </p:cNvPr>
          <p:cNvSpPr>
            <a:spLocks noGrp="1"/>
          </p:cNvSpPr>
          <p:nvPr>
            <p:ph type="title"/>
          </p:nvPr>
        </p:nvSpPr>
        <p:spPr/>
        <p:txBody>
          <a:bodyPr/>
          <a:lstStyle/>
          <a:p>
            <a:r>
              <a:rPr lang="en-US" dirty="0"/>
              <a:t>Dynamic Power Save in 11bn</a:t>
            </a:r>
          </a:p>
        </p:txBody>
      </p:sp>
      <p:sp>
        <p:nvSpPr>
          <p:cNvPr id="3" name="Content Placeholder 2">
            <a:extLst>
              <a:ext uri="{FF2B5EF4-FFF2-40B4-BE49-F238E27FC236}">
                <a16:creationId xmlns:a16="http://schemas.microsoft.com/office/drawing/2014/main" id="{7844C8B8-A8A1-5083-4B84-9941E43D47B6}"/>
              </a:ext>
            </a:extLst>
          </p:cNvPr>
          <p:cNvSpPr>
            <a:spLocks noGrp="1"/>
          </p:cNvSpPr>
          <p:nvPr>
            <p:ph idx="1"/>
          </p:nvPr>
        </p:nvSpPr>
        <p:spPr/>
        <p:txBody>
          <a:bodyPr/>
          <a:lstStyle/>
          <a:p>
            <a:pPr algn="l"/>
            <a:r>
              <a:rPr lang="en-US" sz="1800" b="0" i="0" u="none" strike="noStrike" baseline="0" dirty="0">
                <a:solidFill>
                  <a:srgbClr val="000000"/>
                </a:solidFill>
                <a:latin typeface="TimesNewRoman"/>
              </a:rPr>
              <a:t>The DPS operation allows a DPS STA to operate in a lower capability (LC) mode and to transition to higher</a:t>
            </a:r>
          </a:p>
          <a:p>
            <a:pPr algn="l"/>
            <a:r>
              <a:rPr lang="en-US" sz="1800" b="0" i="0" u="none" strike="noStrike" baseline="0" dirty="0">
                <a:solidFill>
                  <a:srgbClr val="000000"/>
                </a:solidFill>
                <a:latin typeface="TimesNewRoman"/>
              </a:rPr>
              <a:t>capability (HC) mode upon reception of an ICF transmitted by its AP. The DPS STA in higher capability (HC) mode transitions back to the LC mode after communication with the AP.</a:t>
            </a:r>
            <a:endParaRPr lang="en-US" dirty="0"/>
          </a:p>
        </p:txBody>
      </p:sp>
      <p:sp>
        <p:nvSpPr>
          <p:cNvPr id="4" name="Slide Number Placeholder 3">
            <a:extLst>
              <a:ext uri="{FF2B5EF4-FFF2-40B4-BE49-F238E27FC236}">
                <a16:creationId xmlns:a16="http://schemas.microsoft.com/office/drawing/2014/main" id="{3B7447E5-F481-C5C8-B83F-27F009D6F71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25C7504-98FC-C33C-0B53-10FC638178B2}"/>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1F600F6-2F3E-AA66-1D3C-A60EABB59893}"/>
              </a:ext>
            </a:extLst>
          </p:cNvPr>
          <p:cNvSpPr>
            <a:spLocks noGrp="1"/>
          </p:cNvSpPr>
          <p:nvPr>
            <p:ph type="dt" idx="15"/>
          </p:nvPr>
        </p:nvSpPr>
        <p:spPr/>
        <p:txBody>
          <a:bodyPr/>
          <a:lstStyle/>
          <a:p>
            <a:r>
              <a:rPr lang="en-US"/>
              <a:t>May 2025</a:t>
            </a:r>
            <a:endParaRPr lang="en-GB" dirty="0"/>
          </a:p>
        </p:txBody>
      </p:sp>
      <p:grpSp>
        <p:nvGrpSpPr>
          <p:cNvPr id="29" name="그룹 7">
            <a:extLst>
              <a:ext uri="{FF2B5EF4-FFF2-40B4-BE49-F238E27FC236}">
                <a16:creationId xmlns:a16="http://schemas.microsoft.com/office/drawing/2014/main" id="{13ED07BC-94AD-141B-AAD3-11ADB0263CC4}"/>
              </a:ext>
            </a:extLst>
          </p:cNvPr>
          <p:cNvGrpSpPr/>
          <p:nvPr/>
        </p:nvGrpSpPr>
        <p:grpSpPr>
          <a:xfrm>
            <a:off x="2362200" y="3581400"/>
            <a:ext cx="7340928" cy="1677036"/>
            <a:chOff x="856299" y="4336529"/>
            <a:chExt cx="7340928" cy="1677036"/>
          </a:xfrm>
        </p:grpSpPr>
        <p:cxnSp>
          <p:nvCxnSpPr>
            <p:cNvPr id="30" name="직선 연결선 8">
              <a:extLst>
                <a:ext uri="{FF2B5EF4-FFF2-40B4-BE49-F238E27FC236}">
                  <a16:creationId xmlns:a16="http://schemas.microsoft.com/office/drawing/2014/main" id="{DA124C0F-3F28-2E82-ED71-9ABF2D97E955}"/>
                </a:ext>
              </a:extLst>
            </p:cNvPr>
            <p:cNvCxnSpPr/>
            <p:nvPr/>
          </p:nvCxnSpPr>
          <p:spPr bwMode="auto">
            <a:xfrm>
              <a:off x="1948827" y="4765474"/>
              <a:ext cx="6248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직선 연결선 9">
              <a:extLst>
                <a:ext uri="{FF2B5EF4-FFF2-40B4-BE49-F238E27FC236}">
                  <a16:creationId xmlns:a16="http://schemas.microsoft.com/office/drawing/2014/main" id="{58DC82A3-EF7C-33E0-9337-7103F3E0337F}"/>
                </a:ext>
              </a:extLst>
            </p:cNvPr>
            <p:cNvCxnSpPr/>
            <p:nvPr/>
          </p:nvCxnSpPr>
          <p:spPr bwMode="auto">
            <a:xfrm>
              <a:off x="1948827" y="5603674"/>
              <a:ext cx="6248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직사각형 11">
              <a:extLst>
                <a:ext uri="{FF2B5EF4-FFF2-40B4-BE49-F238E27FC236}">
                  <a16:creationId xmlns:a16="http://schemas.microsoft.com/office/drawing/2014/main" id="{4C5D7F64-7A79-1D24-E108-5DF5A5086ABF}"/>
                </a:ext>
              </a:extLst>
            </p:cNvPr>
            <p:cNvSpPr/>
            <p:nvPr/>
          </p:nvSpPr>
          <p:spPr bwMode="auto">
            <a:xfrm>
              <a:off x="2177427" y="5298874"/>
              <a:ext cx="2236203" cy="30480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1" u="sng" strike="noStrike" cap="none" normalizeH="0" baseline="0" dirty="0">
                  <a:ln>
                    <a:noFill/>
                  </a:ln>
                  <a:solidFill>
                    <a:schemeClr val="tx1"/>
                  </a:solidFill>
                  <a:effectLst/>
                  <a:latin typeface="Times New Roman" pitchFamily="18" charset="0"/>
                </a:rPr>
                <a:t>Lower capability mode</a:t>
              </a:r>
              <a:endParaRPr kumimoji="0" lang="ko-KR" altLang="en-US" sz="900" b="1" i="1" u="sng" strike="noStrike" cap="none" normalizeH="0" baseline="0" dirty="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D22B49EE-3438-B9A6-42D1-93E54711308D}"/>
                </a:ext>
              </a:extLst>
            </p:cNvPr>
            <p:cNvSpPr txBox="1"/>
            <p:nvPr/>
          </p:nvSpPr>
          <p:spPr>
            <a:xfrm>
              <a:off x="4425061" y="4336529"/>
              <a:ext cx="542136" cy="307777"/>
            </a:xfrm>
            <a:prstGeom prst="rect">
              <a:avLst/>
            </a:prstGeom>
            <a:noFill/>
          </p:spPr>
          <p:txBody>
            <a:bodyPr wrap="none" rtlCol="0">
              <a:spAutoFit/>
            </a:bodyPr>
            <a:lstStyle/>
            <a:p>
              <a:r>
                <a:rPr lang="en-US" altLang="ko-KR" sz="1400" dirty="0">
                  <a:solidFill>
                    <a:schemeClr val="tx1"/>
                  </a:solidFill>
                </a:rPr>
                <a:t>SIFS</a:t>
              </a:r>
              <a:endParaRPr lang="ko-KR" altLang="en-US" sz="1400" dirty="0">
                <a:solidFill>
                  <a:schemeClr val="tx1"/>
                </a:solidFill>
              </a:endParaRPr>
            </a:p>
          </p:txBody>
        </p:sp>
        <p:cxnSp>
          <p:nvCxnSpPr>
            <p:cNvPr id="34" name="직선 화살표 연결선 14">
              <a:extLst>
                <a:ext uri="{FF2B5EF4-FFF2-40B4-BE49-F238E27FC236}">
                  <a16:creationId xmlns:a16="http://schemas.microsoft.com/office/drawing/2014/main" id="{6AC85CB8-53E3-2087-5427-3B2C0471915E}"/>
                </a:ext>
              </a:extLst>
            </p:cNvPr>
            <p:cNvCxnSpPr/>
            <p:nvPr/>
          </p:nvCxnSpPr>
          <p:spPr bwMode="auto">
            <a:xfrm>
              <a:off x="4413630" y="4613074"/>
              <a:ext cx="520200"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cxnSp>
          <p:nvCxnSpPr>
            <p:cNvPr id="35" name="직선 연결선 17">
              <a:extLst>
                <a:ext uri="{FF2B5EF4-FFF2-40B4-BE49-F238E27FC236}">
                  <a16:creationId xmlns:a16="http://schemas.microsoft.com/office/drawing/2014/main" id="{C4315918-6800-4B0D-B1BD-0861DE40EFF5}"/>
                </a:ext>
              </a:extLst>
            </p:cNvPr>
            <p:cNvCxnSpPr/>
            <p:nvPr/>
          </p:nvCxnSpPr>
          <p:spPr bwMode="auto">
            <a:xfrm>
              <a:off x="4933830" y="4475028"/>
              <a:ext cx="0" cy="128104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 name="직사각형 18">
              <a:extLst>
                <a:ext uri="{FF2B5EF4-FFF2-40B4-BE49-F238E27FC236}">
                  <a16:creationId xmlns:a16="http://schemas.microsoft.com/office/drawing/2014/main" id="{0C44B9C6-1E7A-1F90-BC95-01F4B5B0148E}"/>
                </a:ext>
              </a:extLst>
            </p:cNvPr>
            <p:cNvSpPr/>
            <p:nvPr/>
          </p:nvSpPr>
          <p:spPr bwMode="auto">
            <a:xfrm>
              <a:off x="4933828" y="4883674"/>
              <a:ext cx="2880000" cy="7200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1" u="sng" dirty="0">
                  <a:solidFill>
                    <a:schemeClr val="tx1"/>
                  </a:solidFill>
                </a:rPr>
                <a:t>Higher capability</a:t>
              </a:r>
              <a:r>
                <a:rPr kumimoji="0" lang="en-US" altLang="ko-KR" sz="900" b="1" i="1" u="sng" strike="noStrike" cap="none" normalizeH="0" baseline="0" dirty="0">
                  <a:ln>
                    <a:noFill/>
                  </a:ln>
                  <a:solidFill>
                    <a:schemeClr val="tx1"/>
                  </a:solidFill>
                  <a:effectLst/>
                  <a:latin typeface="Times New Roman" pitchFamily="18" charset="0"/>
                </a:rPr>
                <a:t> state</a:t>
              </a:r>
              <a:endParaRPr kumimoji="0" lang="ko-KR" altLang="en-US" sz="900" b="1" i="1" u="sng" strike="noStrike" cap="none" normalizeH="0" baseline="0" dirty="0">
                <a:ln>
                  <a:noFill/>
                </a:ln>
                <a:solidFill>
                  <a:schemeClr val="tx1"/>
                </a:solidFill>
                <a:effectLst/>
                <a:latin typeface="Times New Roman" pitchFamily="18" charset="0"/>
              </a:endParaRPr>
            </a:p>
          </p:txBody>
        </p:sp>
        <p:sp>
          <p:nvSpPr>
            <p:cNvPr id="37" name="TextBox 36">
              <a:extLst>
                <a:ext uri="{FF2B5EF4-FFF2-40B4-BE49-F238E27FC236}">
                  <a16:creationId xmlns:a16="http://schemas.microsoft.com/office/drawing/2014/main" id="{94081974-25AE-9FC1-5629-E066A906BF40}"/>
                </a:ext>
              </a:extLst>
            </p:cNvPr>
            <p:cNvSpPr txBox="1"/>
            <p:nvPr/>
          </p:nvSpPr>
          <p:spPr>
            <a:xfrm>
              <a:off x="3886200" y="5705788"/>
              <a:ext cx="1350178" cy="307777"/>
            </a:xfrm>
            <a:prstGeom prst="rect">
              <a:avLst/>
            </a:prstGeom>
            <a:noFill/>
          </p:spPr>
          <p:txBody>
            <a:bodyPr wrap="none" rtlCol="0">
              <a:spAutoFit/>
            </a:bodyPr>
            <a:lstStyle/>
            <a:p>
              <a:r>
                <a:rPr lang="en-US" altLang="ko-KR" sz="1400" dirty="0">
                  <a:solidFill>
                    <a:schemeClr val="tx1"/>
                  </a:solidFill>
                </a:rPr>
                <a:t>Transition delay</a:t>
              </a:r>
              <a:endParaRPr lang="ko-KR" altLang="en-US" sz="1400" dirty="0">
                <a:solidFill>
                  <a:schemeClr val="tx1"/>
                </a:solidFill>
              </a:endParaRPr>
            </a:p>
          </p:txBody>
        </p:sp>
        <p:sp>
          <p:nvSpPr>
            <p:cNvPr id="38" name="직사각형 20">
              <a:extLst>
                <a:ext uri="{FF2B5EF4-FFF2-40B4-BE49-F238E27FC236}">
                  <a16:creationId xmlns:a16="http://schemas.microsoft.com/office/drawing/2014/main" id="{5E69A30F-1CDF-36D6-07F7-2244AEDA15BD}"/>
                </a:ext>
              </a:extLst>
            </p:cNvPr>
            <p:cNvSpPr/>
            <p:nvPr/>
          </p:nvSpPr>
          <p:spPr bwMode="auto">
            <a:xfrm>
              <a:off x="4933830" y="5298874"/>
              <a:ext cx="1080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dirty="0">
                  <a:solidFill>
                    <a:schemeClr val="tx1"/>
                  </a:solidFill>
                </a:rPr>
                <a:t>ICR</a:t>
              </a:r>
              <a:endParaRPr kumimoji="0" lang="ko-KR" altLang="en-US" sz="900" b="0" i="0" u="none" strike="noStrike" cap="none" normalizeH="0" baseline="0" dirty="0">
                <a:ln>
                  <a:noFill/>
                </a:ln>
                <a:solidFill>
                  <a:schemeClr val="tx1"/>
                </a:solidFill>
                <a:effectLst/>
                <a:latin typeface="Times New Roman" pitchFamily="18" charset="0"/>
              </a:endParaRPr>
            </a:p>
          </p:txBody>
        </p:sp>
        <p:cxnSp>
          <p:nvCxnSpPr>
            <p:cNvPr id="39" name="직선 화살표 연결선 21">
              <a:extLst>
                <a:ext uri="{FF2B5EF4-FFF2-40B4-BE49-F238E27FC236}">
                  <a16:creationId xmlns:a16="http://schemas.microsoft.com/office/drawing/2014/main" id="{6075EDE4-FAAE-5918-78FF-046330750B9A}"/>
                </a:ext>
              </a:extLst>
            </p:cNvPr>
            <p:cNvCxnSpPr/>
            <p:nvPr/>
          </p:nvCxnSpPr>
          <p:spPr bwMode="auto">
            <a:xfrm>
              <a:off x="4048706" y="5705788"/>
              <a:ext cx="885124"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40" name="TextBox 39">
              <a:extLst>
                <a:ext uri="{FF2B5EF4-FFF2-40B4-BE49-F238E27FC236}">
                  <a16:creationId xmlns:a16="http://schemas.microsoft.com/office/drawing/2014/main" id="{F2CBA56F-6B50-213A-7AF7-68FFC4F42BB0}"/>
                </a:ext>
              </a:extLst>
            </p:cNvPr>
            <p:cNvSpPr txBox="1"/>
            <p:nvPr/>
          </p:nvSpPr>
          <p:spPr>
            <a:xfrm>
              <a:off x="996067" y="4626974"/>
              <a:ext cx="413896" cy="307777"/>
            </a:xfrm>
            <a:prstGeom prst="rect">
              <a:avLst/>
            </a:prstGeom>
            <a:noFill/>
          </p:spPr>
          <p:txBody>
            <a:bodyPr wrap="none" rtlCol="0">
              <a:spAutoFit/>
            </a:bodyPr>
            <a:lstStyle/>
            <a:p>
              <a:pPr algn="ctr"/>
              <a:r>
                <a:rPr lang="en-US" altLang="ko-KR" sz="1400" dirty="0">
                  <a:solidFill>
                    <a:schemeClr val="tx1"/>
                  </a:solidFill>
                </a:rPr>
                <a:t>AP</a:t>
              </a:r>
              <a:endParaRPr lang="ko-KR" altLang="en-US" sz="1400" dirty="0">
                <a:solidFill>
                  <a:schemeClr val="tx1"/>
                </a:solidFill>
              </a:endParaRPr>
            </a:p>
          </p:txBody>
        </p:sp>
        <p:sp>
          <p:nvSpPr>
            <p:cNvPr id="41" name="TextBox 40">
              <a:extLst>
                <a:ext uri="{FF2B5EF4-FFF2-40B4-BE49-F238E27FC236}">
                  <a16:creationId xmlns:a16="http://schemas.microsoft.com/office/drawing/2014/main" id="{C62325F0-0AA3-FB2E-E287-26FA8B7451EA}"/>
                </a:ext>
              </a:extLst>
            </p:cNvPr>
            <p:cNvSpPr txBox="1"/>
            <p:nvPr/>
          </p:nvSpPr>
          <p:spPr>
            <a:xfrm>
              <a:off x="856299" y="5471974"/>
              <a:ext cx="882036" cy="307777"/>
            </a:xfrm>
            <a:prstGeom prst="rect">
              <a:avLst/>
            </a:prstGeom>
            <a:noFill/>
          </p:spPr>
          <p:txBody>
            <a:bodyPr wrap="none" rtlCol="0">
              <a:spAutoFit/>
            </a:bodyPr>
            <a:lstStyle/>
            <a:p>
              <a:pPr algn="ctr"/>
              <a:r>
                <a:rPr lang="en-US" altLang="ko-KR" sz="1400" dirty="0">
                  <a:solidFill>
                    <a:schemeClr val="tx1"/>
                  </a:solidFill>
                </a:rPr>
                <a:t>DPS STA</a:t>
              </a:r>
              <a:endParaRPr lang="ko-KR" altLang="en-US" sz="1400" dirty="0">
                <a:solidFill>
                  <a:schemeClr val="tx1"/>
                </a:solidFill>
              </a:endParaRPr>
            </a:p>
          </p:txBody>
        </p:sp>
        <p:cxnSp>
          <p:nvCxnSpPr>
            <p:cNvPr id="42" name="직선 화살표 연결선 25">
              <a:extLst>
                <a:ext uri="{FF2B5EF4-FFF2-40B4-BE49-F238E27FC236}">
                  <a16:creationId xmlns:a16="http://schemas.microsoft.com/office/drawing/2014/main" id="{82BE2E6B-B3F4-1490-1375-3A779AD13E86}"/>
                </a:ext>
              </a:extLst>
            </p:cNvPr>
            <p:cNvCxnSpPr>
              <a:stCxn id="46" idx="2"/>
            </p:cNvCxnSpPr>
            <p:nvPr/>
          </p:nvCxnSpPr>
          <p:spPr bwMode="auto">
            <a:xfrm>
              <a:off x="3310800" y="4765474"/>
              <a:ext cx="0" cy="838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직선 연결선 27">
              <a:extLst>
                <a:ext uri="{FF2B5EF4-FFF2-40B4-BE49-F238E27FC236}">
                  <a16:creationId xmlns:a16="http://schemas.microsoft.com/office/drawing/2014/main" id="{92E235B7-D090-9256-709C-72810D1D53F9}"/>
                </a:ext>
              </a:extLst>
            </p:cNvPr>
            <p:cNvCxnSpPr/>
            <p:nvPr/>
          </p:nvCxnSpPr>
          <p:spPr bwMode="auto">
            <a:xfrm>
              <a:off x="4030356" y="4475028"/>
              <a:ext cx="0" cy="12810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직선 화살표 연결선 32">
              <a:extLst>
                <a:ext uri="{FF2B5EF4-FFF2-40B4-BE49-F238E27FC236}">
                  <a16:creationId xmlns:a16="http://schemas.microsoft.com/office/drawing/2014/main" id="{FC9FFFA2-7676-EEF7-FB17-B7EBBB65918D}"/>
                </a:ext>
              </a:extLst>
            </p:cNvPr>
            <p:cNvCxnSpPr>
              <a:stCxn id="38" idx="0"/>
            </p:cNvCxnSpPr>
            <p:nvPr/>
          </p:nvCxnSpPr>
          <p:spPr bwMode="auto">
            <a:xfrm flipV="1">
              <a:off x="5473830" y="4765474"/>
              <a:ext cx="0" cy="5334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nvGrpSpPr>
            <p:cNvPr id="45" name="그룹 6">
              <a:extLst>
                <a:ext uri="{FF2B5EF4-FFF2-40B4-BE49-F238E27FC236}">
                  <a16:creationId xmlns:a16="http://schemas.microsoft.com/office/drawing/2014/main" id="{11BA9B01-A7E2-6504-16D8-EBB36B53F413}"/>
                </a:ext>
              </a:extLst>
            </p:cNvPr>
            <p:cNvGrpSpPr/>
            <p:nvPr/>
          </p:nvGrpSpPr>
          <p:grpSpPr>
            <a:xfrm>
              <a:off x="2590800" y="4459139"/>
              <a:ext cx="1797008" cy="322263"/>
              <a:chOff x="2590800" y="4459139"/>
              <a:chExt cx="1797008" cy="322263"/>
            </a:xfrm>
          </p:grpSpPr>
          <p:sp>
            <p:nvSpPr>
              <p:cNvPr id="46" name="직사각형 10">
                <a:extLst>
                  <a:ext uri="{FF2B5EF4-FFF2-40B4-BE49-F238E27FC236}">
                    <a16:creationId xmlns:a16="http://schemas.microsoft.com/office/drawing/2014/main" id="{16D971C7-C723-0249-033F-9D7EA28448AE}"/>
                  </a:ext>
                </a:extLst>
              </p:cNvPr>
              <p:cNvSpPr/>
              <p:nvPr/>
            </p:nvSpPr>
            <p:spPr bwMode="auto">
              <a:xfrm>
                <a:off x="2590800" y="4460674"/>
                <a:ext cx="1440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dirty="0">
                    <a:solidFill>
                      <a:schemeClr val="tx1"/>
                    </a:solidFill>
                  </a:rPr>
                  <a:t>ICF</a:t>
                </a:r>
                <a:endParaRPr kumimoji="0" lang="ko-KR" altLang="en-US" sz="900" b="0" i="0" u="none" strike="noStrike" cap="none" normalizeH="0" baseline="0" dirty="0">
                  <a:ln>
                    <a:noFill/>
                  </a:ln>
                  <a:solidFill>
                    <a:schemeClr val="tx1"/>
                  </a:solidFill>
                  <a:effectLst/>
                  <a:latin typeface="Times New Roman" pitchFamily="18" charset="0"/>
                </a:endParaRPr>
              </a:p>
            </p:txBody>
          </p:sp>
          <p:sp>
            <p:nvSpPr>
              <p:cNvPr id="47" name="직사각형 29">
                <a:extLst>
                  <a:ext uri="{FF2B5EF4-FFF2-40B4-BE49-F238E27FC236}">
                    <a16:creationId xmlns:a16="http://schemas.microsoft.com/office/drawing/2014/main" id="{321F98E6-7DD6-051B-C8AD-4666244062AF}"/>
                  </a:ext>
                </a:extLst>
              </p:cNvPr>
              <p:cNvSpPr/>
              <p:nvPr/>
            </p:nvSpPr>
            <p:spPr bwMode="auto">
              <a:xfrm>
                <a:off x="4027808" y="4460674"/>
                <a:ext cx="360000" cy="304800"/>
              </a:xfrm>
              <a:prstGeom prst="rect">
                <a:avLst/>
              </a:prstGeom>
              <a:solidFill>
                <a:schemeClr val="accent1">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500" dirty="0">
                    <a:solidFill>
                      <a:schemeClr val="tx1"/>
                    </a:solidFill>
                  </a:rPr>
                  <a:t>pad</a:t>
                </a:r>
                <a:endParaRPr kumimoji="0" lang="ko-KR" altLang="en-US" sz="500" b="0" i="0" u="none" strike="noStrike" cap="none" normalizeH="0" baseline="0" dirty="0">
                  <a:ln>
                    <a:noFill/>
                  </a:ln>
                  <a:solidFill>
                    <a:schemeClr val="tx1"/>
                  </a:solidFill>
                  <a:effectLst/>
                </a:endParaRPr>
              </a:p>
            </p:txBody>
          </p:sp>
          <p:grpSp>
            <p:nvGrpSpPr>
              <p:cNvPr id="48" name="그룹 30">
                <a:extLst>
                  <a:ext uri="{FF2B5EF4-FFF2-40B4-BE49-F238E27FC236}">
                    <a16:creationId xmlns:a16="http://schemas.microsoft.com/office/drawing/2014/main" id="{1DDDBD38-A411-B35C-2FFE-98514104AA96}"/>
                  </a:ext>
                </a:extLst>
              </p:cNvPr>
              <p:cNvGrpSpPr/>
              <p:nvPr/>
            </p:nvGrpSpPr>
            <p:grpSpPr>
              <a:xfrm>
                <a:off x="3833449" y="4459139"/>
                <a:ext cx="218330" cy="322263"/>
                <a:chOff x="5694533" y="4636612"/>
                <a:chExt cx="218330" cy="322263"/>
              </a:xfrm>
            </p:grpSpPr>
            <p:sp>
              <p:nvSpPr>
                <p:cNvPr id="49" name="직사각형 31">
                  <a:extLst>
                    <a:ext uri="{FF2B5EF4-FFF2-40B4-BE49-F238E27FC236}">
                      <a16:creationId xmlns:a16="http://schemas.microsoft.com/office/drawing/2014/main" id="{86733DD5-B831-7516-4AEA-F3649BED7B93}"/>
                    </a:ext>
                  </a:extLst>
                </p:cNvPr>
                <p:cNvSpPr/>
                <p:nvPr/>
              </p:nvSpPr>
              <p:spPr bwMode="auto">
                <a:xfrm>
                  <a:off x="5713698" y="4636612"/>
                  <a:ext cx="180000" cy="304800"/>
                </a:xfrm>
                <a:prstGeom prst="rect">
                  <a:avLst/>
                </a:prstGeom>
                <a:solidFill>
                  <a:srgbClr val="FF9900"/>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500" b="0" i="0" u="none" strike="noStrike" cap="none" normalizeH="0" baseline="0" dirty="0">
                    <a:ln>
                      <a:noFill/>
                    </a:ln>
                    <a:solidFill>
                      <a:schemeClr val="tx1"/>
                    </a:solidFill>
                    <a:effectLst/>
                  </a:endParaRPr>
                </a:p>
              </p:txBody>
            </p:sp>
            <p:sp>
              <p:nvSpPr>
                <p:cNvPr id="50" name="TextBox 49">
                  <a:extLst>
                    <a:ext uri="{FF2B5EF4-FFF2-40B4-BE49-F238E27FC236}">
                      <a16:creationId xmlns:a16="http://schemas.microsoft.com/office/drawing/2014/main" id="{B100076B-D48E-2A6B-9582-C94BA5DD14CF}"/>
                    </a:ext>
                  </a:extLst>
                </p:cNvPr>
                <p:cNvSpPr txBox="1"/>
                <p:nvPr/>
              </p:nvSpPr>
              <p:spPr>
                <a:xfrm>
                  <a:off x="5694533" y="4642955"/>
                  <a:ext cx="218330" cy="315920"/>
                </a:xfrm>
                <a:prstGeom prst="rect">
                  <a:avLst/>
                </a:prstGeom>
                <a:noFill/>
              </p:spPr>
              <p:txBody>
                <a:bodyPr wrap="none" rtlCol="0">
                  <a:spAutoFit/>
                </a:bodyPr>
                <a:lstStyle/>
                <a:p>
                  <a:pPr algn="ctr">
                    <a:lnSpc>
                      <a:spcPts val="600"/>
                    </a:lnSpc>
                  </a:pPr>
                  <a:r>
                    <a:rPr lang="en-US" altLang="ko-KR" sz="400" dirty="0">
                      <a:solidFill>
                        <a:schemeClr val="tx1"/>
                      </a:solidFill>
                    </a:rPr>
                    <a:t>F</a:t>
                  </a:r>
                </a:p>
                <a:p>
                  <a:pPr algn="ctr">
                    <a:lnSpc>
                      <a:spcPts val="600"/>
                    </a:lnSpc>
                  </a:pPr>
                  <a:r>
                    <a:rPr lang="en-US" altLang="ko-KR" sz="400" dirty="0">
                      <a:solidFill>
                        <a:schemeClr val="tx1"/>
                      </a:solidFill>
                    </a:rPr>
                    <a:t>C</a:t>
                  </a:r>
                </a:p>
                <a:p>
                  <a:pPr algn="ctr">
                    <a:lnSpc>
                      <a:spcPts val="600"/>
                    </a:lnSpc>
                  </a:pPr>
                  <a:r>
                    <a:rPr lang="en-US" altLang="ko-KR" sz="400" dirty="0">
                      <a:solidFill>
                        <a:schemeClr val="tx1"/>
                      </a:solidFill>
                    </a:rPr>
                    <a:t>S</a:t>
                  </a:r>
                  <a:endParaRPr lang="ko-KR" altLang="en-US" sz="400" dirty="0">
                    <a:solidFill>
                      <a:schemeClr val="tx1"/>
                    </a:solidFill>
                  </a:endParaRPr>
                </a:p>
              </p:txBody>
            </p:sp>
          </p:grpSp>
        </p:grpSp>
      </p:grpSp>
    </p:spTree>
    <p:extLst>
      <p:ext uri="{BB962C8B-B14F-4D97-AF65-F5344CB8AC3E}">
        <p14:creationId xmlns:p14="http://schemas.microsoft.com/office/powerpoint/2010/main" val="12834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5C55E-068E-A61B-EB27-CAFC83ACE5BA}"/>
              </a:ext>
            </a:extLst>
          </p:cNvPr>
          <p:cNvSpPr>
            <a:spLocks noGrp="1"/>
          </p:cNvSpPr>
          <p:nvPr>
            <p:ph type="title"/>
          </p:nvPr>
        </p:nvSpPr>
        <p:spPr/>
        <p:txBody>
          <a:bodyPr/>
          <a:lstStyle/>
          <a:p>
            <a:r>
              <a:rPr lang="en-US" dirty="0"/>
              <a:t>Minimum Bandwidth for IMMW STAs</a:t>
            </a:r>
          </a:p>
        </p:txBody>
      </p:sp>
      <p:sp>
        <p:nvSpPr>
          <p:cNvPr id="3" name="Content Placeholder 2">
            <a:extLst>
              <a:ext uri="{FF2B5EF4-FFF2-40B4-BE49-F238E27FC236}">
                <a16:creationId xmlns:a16="http://schemas.microsoft.com/office/drawing/2014/main" id="{E37A10D7-1629-743E-1BAE-B3A4DA713E34}"/>
              </a:ext>
            </a:extLst>
          </p:cNvPr>
          <p:cNvSpPr>
            <a:spLocks noGrp="1"/>
          </p:cNvSpPr>
          <p:nvPr>
            <p:ph idx="1"/>
          </p:nvPr>
        </p:nvSpPr>
        <p:spPr/>
        <p:txBody>
          <a:bodyPr/>
          <a:lstStyle/>
          <a:p>
            <a:r>
              <a:rPr lang="en-US" dirty="0"/>
              <a:t>In [2-3], minimum bandwidths of 80 MHz and 160 MHz were considered. Since decoding ICF frames is required for DPS, it means that a mmWave STA is required to be always ready to receive an 80 MHz or 160 MHz control frame.</a:t>
            </a:r>
          </a:p>
          <a:p>
            <a:r>
              <a:rPr lang="en-US" dirty="0"/>
              <a:t>This may result in an idle power consumption in mmWave to be much higher compared to sub-7GHz STA in lower capability mode. </a:t>
            </a:r>
          </a:p>
          <a:p>
            <a:r>
              <a:rPr lang="en-US" dirty="0"/>
              <a:t>	- ADCs for 20 MHz vs 160 MHz can have about 8x more power consumption.</a:t>
            </a:r>
          </a:p>
          <a:p>
            <a:r>
              <a:rPr lang="en-US" dirty="0"/>
              <a:t>	</a:t>
            </a:r>
          </a:p>
        </p:txBody>
      </p:sp>
      <p:sp>
        <p:nvSpPr>
          <p:cNvPr id="4" name="Slide Number Placeholder 3">
            <a:extLst>
              <a:ext uri="{FF2B5EF4-FFF2-40B4-BE49-F238E27FC236}">
                <a16:creationId xmlns:a16="http://schemas.microsoft.com/office/drawing/2014/main" id="{205BD411-A0AA-1222-7BD4-D5F5E6F8EF7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748D11E-E271-4F76-C052-11AC31B5B0AB}"/>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9965460D-8367-9C77-94A0-B19C129B10A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702547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7DDE-477A-6728-CCB4-E1D45B28757B}"/>
              </a:ext>
            </a:extLst>
          </p:cNvPr>
          <p:cNvSpPr>
            <a:spLocks noGrp="1"/>
          </p:cNvSpPr>
          <p:nvPr>
            <p:ph type="title"/>
          </p:nvPr>
        </p:nvSpPr>
        <p:spPr/>
        <p:txBody>
          <a:bodyPr/>
          <a:lstStyle/>
          <a:p>
            <a:r>
              <a:rPr lang="en-US" dirty="0"/>
              <a:t>Possible Approaches</a:t>
            </a:r>
          </a:p>
        </p:txBody>
      </p:sp>
      <p:sp>
        <p:nvSpPr>
          <p:cNvPr id="3" name="Content Placeholder 2">
            <a:extLst>
              <a:ext uri="{FF2B5EF4-FFF2-40B4-BE49-F238E27FC236}">
                <a16:creationId xmlns:a16="http://schemas.microsoft.com/office/drawing/2014/main" id="{136A8945-14E4-840C-071F-0AEB4A756F86}"/>
              </a:ext>
            </a:extLst>
          </p:cNvPr>
          <p:cNvSpPr>
            <a:spLocks noGrp="1"/>
          </p:cNvSpPr>
          <p:nvPr>
            <p:ph idx="1"/>
          </p:nvPr>
        </p:nvSpPr>
        <p:spPr/>
        <p:txBody>
          <a:bodyPr/>
          <a:lstStyle/>
          <a:p>
            <a:pPr marL="457200" indent="-457200">
              <a:buFont typeface="Times New Roman" pitchFamily="16" charset="0"/>
              <a:buAutoNum type="arabicPeriod"/>
            </a:pPr>
            <a:r>
              <a:rPr lang="en-US" sz="1800" dirty="0"/>
              <a:t>ICF transmit/receive similar to 11bn but done at 80/160 MHz.</a:t>
            </a:r>
          </a:p>
          <a:p>
            <a:pPr marL="857250" lvl="1" indent="-457200">
              <a:buFont typeface="Arial" panose="020B0604020202020204" pitchFamily="34" charset="0"/>
              <a:buChar char="•"/>
            </a:pPr>
            <a:r>
              <a:rPr lang="en-US" sz="1800" dirty="0"/>
              <a:t>High idle power consumption but design is simple. </a:t>
            </a:r>
          </a:p>
          <a:p>
            <a:pPr marL="457200" indent="-457200">
              <a:buFont typeface="Times New Roman" pitchFamily="16" charset="0"/>
              <a:buAutoNum type="arabicPeriod"/>
            </a:pPr>
            <a:r>
              <a:rPr lang="en-US" sz="1800" dirty="0"/>
              <a:t>20 MHz RSSI based listening (no decoding)</a:t>
            </a:r>
          </a:p>
          <a:p>
            <a:pPr marL="857250" lvl="1" indent="-457200">
              <a:buFont typeface="Arial" panose="020B0604020202020204" pitchFamily="34" charset="0"/>
              <a:buChar char="•"/>
            </a:pPr>
            <a:r>
              <a:rPr lang="en-US" sz="1800" dirty="0"/>
              <a:t>Option 1 –ICF is transmitted using 80/160 MHz.</a:t>
            </a:r>
          </a:p>
          <a:p>
            <a:pPr marL="857250" lvl="1" indent="-457200">
              <a:buFont typeface="Arial" panose="020B0604020202020204" pitchFamily="34" charset="0"/>
              <a:buChar char="•"/>
            </a:pPr>
            <a:r>
              <a:rPr lang="en-US" sz="1800" dirty="0"/>
              <a:t>Option 2 – ICF is transmitted using 20 MHz.</a:t>
            </a:r>
          </a:p>
          <a:p>
            <a:pPr marL="857250" lvl="1" indent="-457200">
              <a:buFont typeface="Arial" panose="020B0604020202020204" pitchFamily="34" charset="0"/>
              <a:buChar char="•"/>
            </a:pPr>
            <a:r>
              <a:rPr lang="en-US" sz="1800" dirty="0"/>
              <a:t>Possible false alarms due to interference.</a:t>
            </a:r>
          </a:p>
          <a:p>
            <a:pPr marL="857250" lvl="1" indent="-457200">
              <a:buFont typeface="Arial" panose="020B0604020202020204" pitchFamily="34" charset="0"/>
              <a:buChar char="•"/>
            </a:pPr>
            <a:r>
              <a:rPr lang="en-US" sz="1800" dirty="0"/>
              <a:t>Low idle power consumption.</a:t>
            </a:r>
          </a:p>
          <a:p>
            <a:r>
              <a:rPr lang="en-US" sz="1800" dirty="0"/>
              <a:t>3. 	Cross-link ICF</a:t>
            </a:r>
          </a:p>
          <a:p>
            <a:pPr marL="857250" lvl="1" indent="-457200">
              <a:buFont typeface="Arial" panose="020B0604020202020204" pitchFamily="34" charset="0"/>
              <a:buChar char="•"/>
            </a:pPr>
            <a:r>
              <a:rPr lang="en-US" sz="1800" dirty="0"/>
              <a:t>In this method, the ICF for the mmWave link is transmitted in a sub-7GHz link</a:t>
            </a:r>
          </a:p>
          <a:p>
            <a:pPr marL="857250" lvl="1" indent="-457200">
              <a:buFont typeface="Arial" panose="020B0604020202020204" pitchFamily="34" charset="0"/>
              <a:buChar char="•"/>
            </a:pPr>
            <a:r>
              <a:rPr lang="en-US" sz="1800" dirty="0"/>
              <a:t>Disadvantage: potential congestion problems in the sub-7GHz link.</a:t>
            </a:r>
          </a:p>
        </p:txBody>
      </p:sp>
      <p:sp>
        <p:nvSpPr>
          <p:cNvPr id="4" name="Slide Number Placeholder 3">
            <a:extLst>
              <a:ext uri="{FF2B5EF4-FFF2-40B4-BE49-F238E27FC236}">
                <a16:creationId xmlns:a16="http://schemas.microsoft.com/office/drawing/2014/main" id="{ED0D676E-38FC-F468-8F5D-C7D62A411FA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D1341DA-F96C-6E51-FFD5-BD586B32DEF9}"/>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CA28DE10-8384-FB75-86F9-BCCDE0ACE9E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81521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5F50-37F8-40B7-020E-D3080D2259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05B6C5E-E587-ACB4-6C54-0C05176D7247}"/>
              </a:ext>
            </a:extLst>
          </p:cNvPr>
          <p:cNvSpPr>
            <a:spLocks noGrp="1"/>
          </p:cNvSpPr>
          <p:nvPr>
            <p:ph idx="1"/>
          </p:nvPr>
        </p:nvSpPr>
        <p:spPr/>
        <p:txBody>
          <a:bodyPr/>
          <a:lstStyle/>
          <a:p>
            <a:r>
              <a:rPr lang="en-US" dirty="0"/>
              <a:t>We discussed the need for reducing the idle power consumption for IMMW STAs.  Due to the much higher base bandwidth, listening operation by mmWave STAs may be much higher any may result in faster battery drain of IMMW enabled devices.</a:t>
            </a:r>
          </a:p>
          <a:p>
            <a:r>
              <a:rPr lang="en-US" dirty="0"/>
              <a:t>We proposed several approaches to reduce the idle power consumption.</a:t>
            </a:r>
          </a:p>
        </p:txBody>
      </p:sp>
      <p:sp>
        <p:nvSpPr>
          <p:cNvPr id="4" name="Slide Number Placeholder 3">
            <a:extLst>
              <a:ext uri="{FF2B5EF4-FFF2-40B4-BE49-F238E27FC236}">
                <a16:creationId xmlns:a16="http://schemas.microsoft.com/office/drawing/2014/main" id="{449A3203-BF79-5109-1248-2BE7EEB9E25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F8D0BBE-B1DB-492D-267A-D7CD56A5F5CC}"/>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D38AE65-2ACD-9C63-AC66-321C3CB8F6B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440629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GB" dirty="0">
                <a:hlinkClick r:id="rId3"/>
              </a:rPr>
              <a:t>https://mentor.ieee.org/802.11/dcn/22/11-22-1414-01-0uhr-low-power-listening-mode.pptx</a:t>
            </a:r>
            <a:endParaRPr lang="en-GB" dirty="0"/>
          </a:p>
          <a:p>
            <a:r>
              <a:rPr lang="en-GB" dirty="0"/>
              <a:t>[2] https://mentor.ieee.org/802.11/dcn/25/11-25-0854-00-00bq-considerations-on-numerology-for-immw.pptx</a:t>
            </a:r>
          </a:p>
          <a:p>
            <a:r>
              <a:rPr lang="en-GB" dirty="0"/>
              <a:t>[3] </a:t>
            </a:r>
            <a:r>
              <a:rPr lang="en-GB" dirty="0">
                <a:hlinkClick r:id="rId4"/>
              </a:rPr>
              <a:t>https://mentor.ieee.org/802.11/dcn/25/11-25-0360-00-00bq-high-level-thoughts-on-immw-phy-design.pptx</a:t>
            </a:r>
            <a:endParaRPr lang="en-GB" dirty="0"/>
          </a:p>
          <a:p>
            <a:r>
              <a:rPr lang="en-GB" dirty="0"/>
              <a:t>[4] https://mentor.ieee.org/802.11/dcn/24/11-24-0471-00-immw-considerations-on-power-consumption.pptx</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7E60C-A0F4-9C98-633A-BD4880F921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BEBB5011-0744-0E70-00D4-D1AD3BF12606}"/>
              </a:ext>
            </a:extLst>
          </p:cNvPr>
          <p:cNvSpPr>
            <a:spLocks noGrp="1"/>
          </p:cNvSpPr>
          <p:nvPr>
            <p:ph idx="1"/>
          </p:nvPr>
        </p:nvSpPr>
        <p:spPr/>
        <p:txBody>
          <a:bodyPr/>
          <a:lstStyle/>
          <a:p>
            <a:r>
              <a:rPr lang="en-US" dirty="0"/>
              <a:t>Do you agree that power consumption of </a:t>
            </a:r>
            <a:r>
              <a:rPr lang="en-US"/>
              <a:t>mmWave STAs </a:t>
            </a:r>
            <a:r>
              <a:rPr lang="en-US" dirty="0"/>
              <a:t>during listening should be made similar to sub-7ghz </a:t>
            </a:r>
            <a:r>
              <a:rPr lang="en-US"/>
              <a:t>STAs. </a:t>
            </a:r>
            <a:endParaRPr lang="en-US" dirty="0"/>
          </a:p>
        </p:txBody>
      </p:sp>
      <p:sp>
        <p:nvSpPr>
          <p:cNvPr id="4" name="Slide Number Placeholder 3">
            <a:extLst>
              <a:ext uri="{FF2B5EF4-FFF2-40B4-BE49-F238E27FC236}">
                <a16:creationId xmlns:a16="http://schemas.microsoft.com/office/drawing/2014/main" id="{5CA57459-192D-717F-9D67-AA397F4760A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2C13A49-7C86-EBEB-6B78-06B7FF88E202}"/>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F119BB73-4BFC-5E49-A3C4-88E3B377942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3833006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1765</TotalTime>
  <Words>696</Words>
  <Application>Microsoft Office PowerPoint</Application>
  <PresentationFormat>Widescreen</PresentationFormat>
  <Paragraphs>87</Paragraphs>
  <Slides>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TimesNewRoman</vt:lpstr>
      <vt:lpstr>Arial</vt:lpstr>
      <vt:lpstr>Times New Roman</vt:lpstr>
      <vt:lpstr>Office Theme</vt:lpstr>
      <vt:lpstr>Document</vt:lpstr>
      <vt:lpstr>IMMW Idle Power Consumption</vt:lpstr>
      <vt:lpstr>Abstract</vt:lpstr>
      <vt:lpstr>Idle Power consumption</vt:lpstr>
      <vt:lpstr>Dynamic Power Save in 11bn</vt:lpstr>
      <vt:lpstr>Minimum Bandwidth for IMMW STAs</vt:lpstr>
      <vt:lpstr>Possible Approaches</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Leonardo Lanante</dc:creator>
  <cp:keywords/>
  <cp:lastModifiedBy>Leonardo Lanante</cp:lastModifiedBy>
  <cp:revision>64</cp:revision>
  <cp:lastPrinted>1601-01-01T00:00:00Z</cp:lastPrinted>
  <dcterms:created xsi:type="dcterms:W3CDTF">2025-05-01T13:52:43Z</dcterms:created>
  <dcterms:modified xsi:type="dcterms:W3CDTF">2025-05-12T22:30:54Z</dcterms:modified>
  <cp:category>Name, Affiliation</cp:category>
</cp:coreProperties>
</file>