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1261" r:id="rId2"/>
    <p:sldId id="1229" r:id="rId3"/>
    <p:sldId id="1266" r:id="rId4"/>
    <p:sldId id="1267" r:id="rId5"/>
    <p:sldId id="1269" r:id="rId6"/>
    <p:sldId id="1273" r:id="rId7"/>
    <p:sldId id="1271" r:id="rId8"/>
    <p:sldId id="1260" r:id="rId9"/>
    <p:sldId id="1180" r:id="rId10"/>
    <p:sldId id="1274" r:id="rId11"/>
    <p:sldId id="1135" r:id="rId12"/>
    <p:sldId id="1263" r:id="rId13"/>
    <p:sldId id="1275" r:id="rId14"/>
    <p:sldId id="1262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08" autoAdjust="0"/>
    <p:restoredTop sz="94965" autoAdjust="0"/>
  </p:normalViewPr>
  <p:slideViewPr>
    <p:cSldViewPr>
      <p:cViewPr varScale="1">
        <p:scale>
          <a:sx n="105" d="100"/>
          <a:sy n="105" d="100"/>
        </p:scale>
        <p:origin x="193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9" d="100"/>
          <a:sy n="119" d="100"/>
        </p:scale>
        <p:origin x="1982" y="8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A9B1FD-7D23-E10E-A377-AA63C1D1DA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5EF9BE7-E314-9A66-58B4-112256CE4D7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32F3818-2D8B-CA44-85CA-C8564B2BC9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>
            <a:extLst>
              <a:ext uri="{FF2B5EF4-FFF2-40B4-BE49-F238E27FC236}">
                <a16:creationId xmlns:a16="http://schemas.microsoft.com/office/drawing/2014/main" id="{36653F1A-6CEE-E8ED-F17A-28529C2D254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>
            <a:extLst>
              <a:ext uri="{FF2B5EF4-FFF2-40B4-BE49-F238E27FC236}">
                <a16:creationId xmlns:a16="http://schemas.microsoft.com/office/drawing/2014/main" id="{149D6F5F-9CBB-3D1A-D33A-3283588711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>
            <a:extLst>
              <a:ext uri="{FF2B5EF4-FFF2-40B4-BE49-F238E27FC236}">
                <a16:creationId xmlns:a16="http://schemas.microsoft.com/office/drawing/2014/main" id="{2C2A776C-EAF8-C2FE-CB63-1AD28F77C1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>
            <a:extLst>
              <a:ext uri="{FF2B5EF4-FFF2-40B4-BE49-F238E27FC236}">
                <a16:creationId xmlns:a16="http://schemas.microsoft.com/office/drawing/2014/main" id="{09AE4279-E49A-DEDF-061E-6044183969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071228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53AA18-42D7-DF9A-968D-B9CDAC1757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91BDC7A0-BD74-A07B-D8D9-56CE7E439E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42F51668-8461-588D-27D4-6D97E010C2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DB5AC804-6D1C-ECA0-0520-7F47A28FFEAE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5EFDC0F-F8B9-DFF7-38C0-BA84D0C0990A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A730E65-4806-24A4-A070-B9DFCBB9E4E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52EC1F4-46AF-6D13-960A-39DF00C6FD3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606522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86548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DDF54F-024E-BECF-5276-23FD0968B2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C5FE811D-1D95-E7CE-96DD-D09093CE87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9D8187E4-7A7F-8065-C737-DD22DFB12B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B365AF9D-1514-1F8E-DD54-9661D04DA5B0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2517E28-B8D0-42F2-F2CC-5DEC5BCCC9E1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E65F401-AEB1-F4B3-731C-6FE3AD62C8B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C4E7013-B2BF-C022-50A9-57A9D1CFC29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146903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7B9035-EE97-5CBE-7596-A540826695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D1389EFB-98F9-486D-45E2-2270C7D27F2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A2BD5ABA-3684-2A41-E8C9-DD18C6A360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EC114C0D-5060-5708-E3F5-97B07665549B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BA14DBA-F2E6-13C3-918E-FF75DD650308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1699416-FEF7-53F4-8F58-0F9803FC7CA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B3DD524-C266-8A6F-9999-FF0B0E35903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496031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6B07E1-7443-727D-041C-6770D48655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B0B2BE80-E473-505C-FC98-7AEEEF8D2A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E8F45857-9277-EF64-9840-8763AF747F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1394A266-9457-83B2-91A2-7FBD7188CF1A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D112F7A-B0E0-AF8F-30AA-E9DC5A8111CC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A7C2715-DDA1-6DF5-E4BB-8EB5D46E497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904DF1A-9F15-5A22-110F-0817CF030BE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21505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5650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3611D0-A2F0-F902-F895-C90A25E912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5062FE42-7C37-B5ED-42CE-33BD6E96CF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8807002E-A492-C117-BAA5-BD7703B871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E3C3E16D-145F-A7E8-DD17-0A4DCC8BEABE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B1C8133-2C8D-FB47-0567-8497499EB02F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B86CD53-7770-0B19-552D-B5EFCD44F7A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5808C93-5062-D64E-9EEE-D833B47190D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53856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325593-D71E-CBAA-EDA5-63F7AFD60A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F63F9844-1BC5-8BB7-8E80-FFB90524B1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9BD57D72-B70D-408C-7099-274B005EB7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1939FECC-0D09-546F-5E45-A2B4D1F100E6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D218248-A6D3-FB61-DCF4-C967D1F8B023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0C38D39-CE71-4A11-75F3-4A5F6183A54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46F3771-05A0-1B6A-0FC5-840896A83BF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55861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EB71E2-BCEE-264C-8765-AE193F92AB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311DC28D-7521-1D92-FA56-60E1504322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4E5A5143-7FD7-741F-7189-7BD00D46AE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669C7859-7F72-EC23-5EE8-F4E39416BF9C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6BDFFC6-1DAA-29DA-FE2F-0ED17F1FEBAB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7ECFD59-07CC-CCBC-41B8-62766122385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A0315D4-2B9D-4E0B-19A7-2017795E092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463016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4DA1EB-C64C-E20F-82D7-7FAB21DD1F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47E8428A-A164-7F0E-9F73-A97EEAFC90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63FE0CA5-CC73-9C1D-2082-BBC2D039DD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7CB2AD28-297B-CC43-CDED-4A218FA27186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A571846-CB74-F20F-095A-169E307B2FB8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1BCE4C1-A209-31D8-D14A-4B9F6BFDD24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A327F96-FFEE-13F7-B03F-B1C7D59ECC8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726645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917222-5D4A-8C5B-1330-0681AE7FBF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CDCA7C22-BEF2-6F5D-D5E9-F9AE5F44AB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2AA1A871-1023-1542-71CC-5927DB6123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5B31987D-76FC-BB0C-06B5-46F8EC209A3A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8361F4E-E92C-EB4C-0B72-0610BA09FD9D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2D48517-1E0E-1CF8-AB75-24363886D0D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DE70B65-6321-6FF8-BD30-C730053930C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106457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3611D0-A2F0-F902-F895-C90A25E912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5062FE42-7C37-B5ED-42CE-33BD6E96CF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8807002E-A492-C117-BAA5-BD7703B871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E3C3E16D-145F-A7E8-DD17-0A4DCC8BEABE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B1C8133-2C8D-FB47-0567-8497499EB02F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B86CD53-7770-0B19-552D-B5EFCD44F7A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5808C93-5062-D64E-9EEE-D833B47190D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538568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2125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10941" y="6475413"/>
            <a:ext cx="223298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10941" y="6475413"/>
            <a:ext cx="223298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10941" y="6475413"/>
            <a:ext cx="22329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802.11-25/0841r0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968214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May 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B0710A-5B32-A869-BE5D-41B716E350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>
            <a:extLst>
              <a:ext uri="{FF2B5EF4-FFF2-40B4-BE49-F238E27FC236}">
                <a16:creationId xmlns:a16="http://schemas.microsoft.com/office/drawing/2014/main" id="{B85303E3-C176-E63B-7DFF-368E7245F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0941" y="6475413"/>
            <a:ext cx="223298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6148" name="Slide Number Placeholder 5">
            <a:extLst>
              <a:ext uri="{FF2B5EF4-FFF2-40B4-BE49-F238E27FC236}">
                <a16:creationId xmlns:a16="http://schemas.microsoft.com/office/drawing/2014/main" id="{3FCFBA91-0B49-61A8-32A2-B1C81D663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>
            <a:extLst>
              <a:ext uri="{FF2B5EF4-FFF2-40B4-BE49-F238E27FC236}">
                <a16:creationId xmlns:a16="http://schemas.microsoft.com/office/drawing/2014/main" id="{A0329D5B-E0AC-7676-A981-535F9DF2A9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>
                <a:solidFill>
                  <a:schemeClr val="tx1"/>
                </a:solidFill>
                <a:ea typeface="굴림" panose="020B0600000101010101" pitchFamily="50" charset="-127"/>
              </a:rPr>
              <a:t>Some considerations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for </a:t>
            </a:r>
            <a:b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MLO-based BFT Announcement</a:t>
            </a:r>
            <a:endParaRPr lang="en-US" altLang="ko-KR" dirty="0">
              <a:solidFill>
                <a:schemeClr val="tx1"/>
              </a:solidFill>
              <a:highlight>
                <a:srgbClr val="FFFF00"/>
              </a:highlight>
              <a:ea typeface="굴림" panose="020B0600000101010101" pitchFamily="50" charset="-127"/>
            </a:endParaRP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14FE32F-D738-A3F3-4C89-E5726A2B34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2025-05-12</a:t>
            </a:r>
          </a:p>
        </p:txBody>
      </p:sp>
      <p:sp>
        <p:nvSpPr>
          <p:cNvPr id="6151" name="Rectangle 12">
            <a:extLst>
              <a:ext uri="{FF2B5EF4-FFF2-40B4-BE49-F238E27FC236}">
                <a16:creationId xmlns:a16="http://schemas.microsoft.com/office/drawing/2014/main" id="{6F68E1BC-1E1F-069C-212C-81682A345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2" name="Table 12">
            <a:extLst>
              <a:ext uri="{FF2B5EF4-FFF2-40B4-BE49-F238E27FC236}">
                <a16:creationId xmlns:a16="http://schemas.microsoft.com/office/drawing/2014/main" id="{A185A073-048B-7C94-266E-A75F6DE526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920456"/>
              </p:ext>
            </p:extLst>
          </p:nvPr>
        </p:nvGraphicFramePr>
        <p:xfrm>
          <a:off x="712304" y="2819399"/>
          <a:ext cx="7620000" cy="3048001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02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31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hongwon.lee@lge.com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799673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3101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76365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58090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899363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hg.cho@lge.com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77724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Treena St, San Diego CA 92131 , USA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9164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2252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205793-7A92-308F-0FE4-2A264F2544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2F679FA-FF17-9419-4A3A-FAF4CCE00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DE5D79A-2241-4F99-E8A7-76E58B343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 dirty="0"/>
              <a:t>Do you support the following text in 11bq?</a:t>
            </a:r>
          </a:p>
          <a:p>
            <a:pPr lvl="1"/>
            <a:r>
              <a:rPr lang="en-US" altLang="ko-KR" sz="1800" dirty="0"/>
              <a:t>11bq defines new frames or reuses/enhances existing frames, where a STA affiliated with an MLD and operating in a Sub-7GHz band indicates beamforming training(BFT) information for a </a:t>
            </a:r>
            <a:r>
              <a:rPr lang="en-US" altLang="ko-KR" sz="1800" dirty="0" err="1"/>
              <a:t>mmWave</a:t>
            </a:r>
            <a:r>
              <a:rPr lang="en-US" altLang="ko-KR" sz="1800" dirty="0"/>
              <a:t> band</a:t>
            </a:r>
          </a:p>
          <a:p>
            <a:pPr lvl="2"/>
            <a:r>
              <a:rPr lang="en-US" altLang="ko-KR" sz="1600" dirty="0"/>
              <a:t>Details are TBD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3541C36-4373-BB45-74AC-233882860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0941" y="6475413"/>
            <a:ext cx="223298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D971E15-8F68-7773-9507-E3806BCA5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79920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 dirty="0"/>
              <a:t>Do you support the following text in 11bq?</a:t>
            </a:r>
          </a:p>
          <a:p>
            <a:pPr lvl="1"/>
            <a:r>
              <a:rPr lang="en-US" altLang="ko-KR" sz="1800" dirty="0"/>
              <a:t>11bq allows the inclusion of the BFT Type information</a:t>
            </a:r>
            <a:r>
              <a:rPr lang="ko-KR" altLang="en-US" sz="1800" dirty="0"/>
              <a:t> </a:t>
            </a:r>
            <a:r>
              <a:rPr lang="en-US" altLang="ko-KR" sz="1800" dirty="0"/>
              <a:t>in the frame that carries beamforming training (BFT) information, indicating what kind of BFT procedures are being used (e.g., SLS only, BRP only, etc.)</a:t>
            </a:r>
          </a:p>
          <a:p>
            <a:pPr lvl="2"/>
            <a:r>
              <a:rPr lang="en-US" altLang="ko-KR" sz="1600" dirty="0"/>
              <a:t>Which</a:t>
            </a:r>
            <a:r>
              <a:rPr lang="ko-KR" altLang="en-US" sz="1600" dirty="0"/>
              <a:t> </a:t>
            </a:r>
            <a:r>
              <a:rPr lang="en-US" altLang="ko-KR" sz="1600" dirty="0"/>
              <a:t>BFT</a:t>
            </a:r>
            <a:r>
              <a:rPr lang="ko-KR" altLang="en-US" sz="1600" dirty="0"/>
              <a:t> </a:t>
            </a:r>
            <a:r>
              <a:rPr lang="en-US" altLang="ko-KR" sz="1600" dirty="0"/>
              <a:t>procedures</a:t>
            </a:r>
            <a:r>
              <a:rPr lang="ko-KR" altLang="en-US" sz="1600" dirty="0"/>
              <a:t> </a:t>
            </a:r>
            <a:r>
              <a:rPr lang="en-US" altLang="ko-KR" sz="1600" dirty="0"/>
              <a:t>are TBD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310941" y="6475413"/>
            <a:ext cx="223298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57234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7F75AB-1DB5-41F4-5C0C-E200B79742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7BFB09C-A25F-3E02-8305-FFF26CB48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3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1CC77BD-35BD-BCCE-8A82-07A3AF0CF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 dirty="0"/>
              <a:t>Do you support the following text in </a:t>
            </a:r>
            <a:r>
              <a:rPr lang="en-US" altLang="ko-KR" sz="2000" dirty="0" err="1"/>
              <a:t>TGbq</a:t>
            </a:r>
            <a:r>
              <a:rPr lang="en-US" altLang="ko-KR" sz="2000" dirty="0"/>
              <a:t>?</a:t>
            </a:r>
          </a:p>
          <a:p>
            <a:pPr lvl="1"/>
            <a:r>
              <a:rPr lang="en-US" altLang="ko-KR" sz="1800" dirty="0"/>
              <a:t>11bq defines new frames or reuses/enhances existing frames, where a STA affiliated with an MLD and operating in a Sub-7GHz band indicates  common and user specific beamforming training information to its associated STA(s) affiliated with MLD(s) for beamforming training on a link in a </a:t>
            </a:r>
            <a:r>
              <a:rPr lang="en-US" altLang="ko-KR" sz="1800" dirty="0" err="1"/>
              <a:t>mmWave</a:t>
            </a:r>
            <a:r>
              <a:rPr lang="en-US" altLang="ko-KR" sz="1800" dirty="0"/>
              <a:t> band</a:t>
            </a:r>
          </a:p>
          <a:p>
            <a:pPr lvl="2"/>
            <a:r>
              <a:rPr lang="en-US" altLang="ko-KR" sz="1600" dirty="0"/>
              <a:t>Common beamforming training information is same information for all associated STA(s) affiliated with MLD(s)</a:t>
            </a:r>
          </a:p>
          <a:p>
            <a:pPr lvl="2"/>
            <a:r>
              <a:rPr lang="en-US" altLang="ko-KR" sz="1600" dirty="0"/>
              <a:t>User specific beamforming training information is information for each associated STA(s) affiliated with MLD(s)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A048D6D-93E8-8FF8-5735-CA46C0D1A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0941" y="6475413"/>
            <a:ext cx="223298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471C843-6A75-871C-D142-6EF1E303E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2760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C09972-A8CD-E124-FE03-6E00B3F5EB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BDE5873-0F64-251A-0021-7DBB43E80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4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3422FE-09C1-6A1E-5AC6-F6352851D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 dirty="0"/>
              <a:t>Do you support the following text in </a:t>
            </a:r>
            <a:r>
              <a:rPr lang="en-US" altLang="ko-KR" sz="2000" dirty="0" err="1"/>
              <a:t>TGbq</a:t>
            </a:r>
            <a:r>
              <a:rPr lang="en-US" altLang="ko-KR" sz="2000" dirty="0"/>
              <a:t>?</a:t>
            </a:r>
          </a:p>
          <a:p>
            <a:pPr lvl="1"/>
            <a:r>
              <a:rPr lang="en-US" altLang="ko-KR" sz="1800" dirty="0"/>
              <a:t>11bq defines a mechanism where a STA, that is affiliated with an MLD and operating in a Sub-7GHz band, announces a periodic duration to its associated STA(s) affiliated with other MLD(s) for beamforming training on a link in a </a:t>
            </a:r>
            <a:r>
              <a:rPr lang="en-US" altLang="ko-KR" sz="1800" dirty="0" err="1"/>
              <a:t>mmWave</a:t>
            </a:r>
            <a:r>
              <a:rPr lang="en-US" altLang="ko-KR" sz="1800" dirty="0"/>
              <a:t> band</a:t>
            </a:r>
          </a:p>
          <a:p>
            <a:pPr lvl="1"/>
            <a:endParaRPr lang="en-US" altLang="ko-KR" sz="18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510A52F-1966-9339-F48A-74575A88B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0941" y="6475413"/>
            <a:ext cx="223298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678B0B3-E39A-39F2-94CF-052041B5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018480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04C45F-3BD2-0B7D-651C-3A4C71FE71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0C5A120-4AF4-13A1-9991-5D16EDFA9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E8C510A-1107-7D62-2467-F856D6F14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ko-KR" sz="1600" dirty="0"/>
              <a:t>[1] I</a:t>
            </a:r>
            <a:r>
              <a:rPr lang="en-US" altLang="ko-KR" sz="1600" dirty="0"/>
              <a:t>EEE P802.11-REVme™/D7.0</a:t>
            </a:r>
          </a:p>
          <a:p>
            <a:pPr marL="0" indent="0">
              <a:buNone/>
            </a:pPr>
            <a:r>
              <a:rPr lang="en-GB" altLang="ko-KR" sz="1600" dirty="0"/>
              <a:t>[2] 24/1312, Draft P802.11bq PAR	</a:t>
            </a:r>
          </a:p>
          <a:p>
            <a:pPr marL="0" indent="0">
              <a:buNone/>
            </a:pPr>
            <a:r>
              <a:rPr lang="en-GB" altLang="ko-KR" sz="1600" dirty="0"/>
              <a:t>[3] 11-23/1905, </a:t>
            </a:r>
            <a:r>
              <a:rPr lang="en-US" altLang="ko-KR" sz="1600" dirty="0"/>
              <a:t>High Level Thoughts on IMMW</a:t>
            </a:r>
          </a:p>
          <a:p>
            <a:pPr marL="0" indent="0">
              <a:buNone/>
            </a:pPr>
            <a:r>
              <a:rPr lang="en-US" altLang="ko-KR" sz="1600" dirty="0"/>
              <a:t>[4] 11-23/1968, Discussion on general direction of integrated </a:t>
            </a:r>
            <a:r>
              <a:rPr lang="en-US" altLang="ko-KR" sz="1600" dirty="0" err="1"/>
              <a:t>mmWave</a:t>
            </a: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600" dirty="0"/>
              <a:t>[5] 11-25/431, MLO-based Scheduling for IMMW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2EA0F1E-3B45-8CFA-4DE5-3EA2B75A1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0941" y="6475413"/>
            <a:ext cx="223298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07BC624-414E-988E-927C-27EE03592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4373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Generally, 11bq focuses on an MLD with which at least one STA operating on a </a:t>
            </a:r>
            <a:r>
              <a:rPr lang="en-US" altLang="ko-KR" sz="2000" dirty="0" err="1"/>
              <a:t>mmWave</a:t>
            </a:r>
            <a:r>
              <a:rPr lang="en-US" altLang="ko-KR" sz="2000" dirty="0"/>
              <a:t> bands is affiliated [5]</a:t>
            </a:r>
          </a:p>
          <a:p>
            <a:endParaRPr lang="en-US" altLang="ko-KR" sz="1000" dirty="0"/>
          </a:p>
          <a:p>
            <a:r>
              <a:rPr lang="en-US" altLang="ko-KR" sz="2000" dirty="0"/>
              <a:t>We discussed how Beamforming Training (BFT) can be performed using sub-7GHz signaling [5]</a:t>
            </a:r>
          </a:p>
          <a:p>
            <a:endParaRPr lang="en-US" altLang="ko-KR" sz="1000" dirty="0"/>
          </a:p>
          <a:p>
            <a:r>
              <a:rPr lang="en-US" altLang="ko-KR" sz="2000" dirty="0"/>
              <a:t>In this contribution, we would like to examine a few BFT examples to derive key insights for designing the BFT information announcement frame</a:t>
            </a:r>
          </a:p>
          <a:p>
            <a:endParaRPr lang="en-US" altLang="ko-KR" sz="1000" dirty="0"/>
          </a:p>
          <a:p>
            <a:r>
              <a:rPr lang="en-US" altLang="ko-KR" sz="2000" dirty="0"/>
              <a:t>With this, we share our thoughts on how to design the MLO-based Beamforming Training (BFT) Announcement frame</a:t>
            </a:r>
          </a:p>
          <a:p>
            <a:endParaRPr lang="en-US" altLang="ko-KR" sz="1000" b="1" dirty="0">
              <a:ea typeface="+mn-ea"/>
              <a:cs typeface="+mn-cs"/>
            </a:endParaRPr>
          </a:p>
          <a:p>
            <a:pPr marL="57150" indent="0">
              <a:buNone/>
            </a:pPr>
            <a:r>
              <a:rPr lang="en-US" altLang="ko-KR" sz="1600" b="0" dirty="0"/>
              <a:t>For convenience, we call STAs (or APs) operating on </a:t>
            </a:r>
            <a:r>
              <a:rPr lang="en-US" altLang="ko-KR" sz="1600" b="0" dirty="0" err="1"/>
              <a:t>mmWave</a:t>
            </a:r>
            <a:r>
              <a:rPr lang="en-US" altLang="ko-KR" sz="1600" b="0" dirty="0"/>
              <a:t> bands </a:t>
            </a:r>
            <a:r>
              <a:rPr lang="en-US" altLang="ko-KR" sz="1600" b="0" dirty="0" err="1"/>
              <a:t>mSTA</a:t>
            </a:r>
            <a:r>
              <a:rPr lang="en-US" altLang="ko-KR" sz="1600" b="0" dirty="0"/>
              <a:t> (or </a:t>
            </a:r>
            <a:r>
              <a:rPr lang="en-US" altLang="ko-KR" sz="1600" b="0" dirty="0" err="1"/>
              <a:t>mAPs</a:t>
            </a:r>
            <a:r>
              <a:rPr lang="en-US" altLang="ko-KR" sz="1600" b="0" dirty="0"/>
              <a:t>) and also call STAs (or APs) operating on sub-7GHz bands </a:t>
            </a:r>
            <a:r>
              <a:rPr lang="en-US" altLang="ko-KR" sz="1600" b="0" dirty="0" err="1"/>
              <a:t>sSTA</a:t>
            </a:r>
            <a:r>
              <a:rPr lang="en-US" altLang="ko-KR" sz="1600" b="0" dirty="0"/>
              <a:t> (or </a:t>
            </a:r>
            <a:r>
              <a:rPr lang="en-US" altLang="ko-KR" sz="1600" b="0" dirty="0" err="1"/>
              <a:t>sAPs</a:t>
            </a:r>
            <a:r>
              <a:rPr lang="en-US" altLang="ko-KR" sz="1600" b="0" dirty="0"/>
              <a:t>)</a:t>
            </a: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310941" y="6475413"/>
            <a:ext cx="223298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0514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F6AFB8-93BB-BE80-9A64-9AA71BCB68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F7CCE5B-5CAA-B9C0-AFA2-5D1BDB6C5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200" cy="914400"/>
          </a:xfrm>
        </p:spPr>
        <p:txBody>
          <a:bodyPr/>
          <a:lstStyle/>
          <a:p>
            <a:r>
              <a:rPr lang="en-US" altLang="ko-KR" dirty="0"/>
              <a:t>Recap: MLO-based Beamforming Training </a:t>
            </a:r>
            <a:r>
              <a:rPr lang="en-US" altLang="ko-KR" sz="3200" dirty="0"/>
              <a:t>[5]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1CBA872-E520-318A-68BE-2202B4ADF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343400"/>
          </a:xfrm>
        </p:spPr>
        <p:txBody>
          <a:bodyPr/>
          <a:lstStyle/>
          <a:p>
            <a:r>
              <a:rPr lang="en-US" altLang="ko-KR" sz="2000"/>
              <a:t>Dynamic BFT</a:t>
            </a:r>
            <a:endParaRPr lang="en-US" altLang="ko-KR" sz="2000" dirty="0"/>
          </a:p>
          <a:p>
            <a:pPr lvl="1"/>
            <a:r>
              <a:rPr lang="en-US" altLang="ko-KR" sz="1600" dirty="0"/>
              <a:t>Dynamic BFT schedule(s) based on Request/Response frame exchanges or an announced frame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r>
              <a:rPr lang="en-US" altLang="ko-KR" sz="2000" dirty="0"/>
              <a:t>(Semi-) Static BFT</a:t>
            </a:r>
          </a:p>
          <a:p>
            <a:pPr lvl="1"/>
            <a:r>
              <a:rPr lang="en-US" altLang="ko-KR" sz="1600" dirty="0"/>
              <a:t>It would be similar to broadcast I-TXSS, which may be ON and OFF</a:t>
            </a:r>
          </a:p>
          <a:p>
            <a:endParaRPr lang="en-US" altLang="ko-KR" sz="20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1C0CA9B-D6E2-86C6-327A-12D1F20E2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0941" y="6475413"/>
            <a:ext cx="223298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3EFC325-FE57-15C8-E4B7-C081733B7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19858ACB-8D4D-2369-DA0A-557E0CAE82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9781" y="2395728"/>
            <a:ext cx="5024438" cy="1585514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D7D49313-8063-E1D2-B63D-5F58FEBB4B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4271" y="4868563"/>
            <a:ext cx="5555457" cy="1529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998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67B2AD-C495-5233-8501-AC80BFD675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D0971046-7049-8891-1D7A-F16658464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917624" cy="4343400"/>
          </a:xfrm>
        </p:spPr>
        <p:txBody>
          <a:bodyPr/>
          <a:lstStyle/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r>
              <a:rPr lang="en-US" altLang="ko-KR" sz="1800" b="0" dirty="0"/>
              <a:t>This is a simple example for signaling BFT information to a non-AP MLD</a:t>
            </a:r>
          </a:p>
          <a:p>
            <a:r>
              <a:rPr lang="en-US" altLang="ko-KR" sz="1800" b="0" u="sng" dirty="0"/>
              <a:t>BFT information can be included in a signaling frame (e.g., Request/Response and/or Announcement) over a sub-7GHz link</a:t>
            </a:r>
          </a:p>
          <a:p>
            <a:r>
              <a:rPr lang="en-US" altLang="ko-KR" sz="1800" b="0" dirty="0"/>
              <a:t>For convenience, this kind of information can be treated as per-user information (Per-User Info) for BFT in this contribution</a:t>
            </a: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DA205720-F557-A884-D863-0717C4E8D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139" y="685800"/>
            <a:ext cx="8271722" cy="914400"/>
          </a:xfrm>
        </p:spPr>
        <p:txBody>
          <a:bodyPr/>
          <a:lstStyle/>
          <a:p>
            <a:r>
              <a:rPr lang="en-US" altLang="ko-KR" dirty="0"/>
              <a:t>BFT example – scheduling </a:t>
            </a:r>
            <a:r>
              <a:rPr lang="en-US" altLang="ko-KR"/>
              <a:t>for Individual </a:t>
            </a:r>
            <a:r>
              <a:rPr lang="en-US" altLang="ko-KR" dirty="0"/>
              <a:t>STA</a:t>
            </a:r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0847741-AEDF-48CC-9769-04757D13C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0941" y="6475413"/>
            <a:ext cx="223298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BB0236F-7F92-3C9A-496F-33FFA226D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DC1CE2C3-C379-510C-99AA-BDBDB75FA2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956" y="1600200"/>
            <a:ext cx="7388087" cy="299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700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F70ACD-FA54-B738-97C5-DB6D3E501A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DCE9728A-638E-F47E-4FBA-04D69C566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r>
              <a:rPr lang="en-US" altLang="ko-KR" sz="1800" b="0" dirty="0"/>
              <a:t>We can consider </a:t>
            </a:r>
            <a:r>
              <a:rPr lang="en-US" altLang="ko-KR" sz="1800" b="0" u="sng" dirty="0"/>
              <a:t>one-shot scheduling for multiple non-AP MLDs performing BFT on the same link</a:t>
            </a:r>
          </a:p>
          <a:p>
            <a:r>
              <a:rPr lang="en-US" altLang="ko-KR" sz="1800" b="0" dirty="0"/>
              <a:t>In this case, both Common Info and Per-User Info for BFT can be included in the BFT Request (or BFT Announcement)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2A96EA3-79A4-1BD1-5B23-2F5A9FCBE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0941" y="6475413"/>
            <a:ext cx="223298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3FCF417-56E4-B780-4F0B-E31595F5D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7" name="제목 1">
            <a:extLst>
              <a:ext uri="{FF2B5EF4-FFF2-40B4-BE49-F238E27FC236}">
                <a16:creationId xmlns:a16="http://schemas.microsoft.com/office/drawing/2014/main" id="{DB5A4F0E-9BF6-8011-FF21-F0C711240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576" y="685800"/>
            <a:ext cx="8062848" cy="914400"/>
          </a:xfrm>
        </p:spPr>
        <p:txBody>
          <a:bodyPr/>
          <a:lstStyle/>
          <a:p>
            <a:r>
              <a:rPr lang="en-US" altLang="ko-KR" dirty="0"/>
              <a:t>BFT example – scheduling for multiple STAs</a:t>
            </a:r>
            <a:endParaRPr lang="ko-KR" altLang="en-US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B48A0B21-6372-6C32-2436-391FA26194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524000"/>
            <a:ext cx="6577263" cy="3471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598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5ABA36-3154-5C47-080D-B5688C94AD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11BEC476-5570-E1D8-2A9B-928BAFF1E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39824"/>
            <a:ext cx="7858125" cy="4343400"/>
          </a:xfrm>
        </p:spPr>
        <p:txBody>
          <a:bodyPr/>
          <a:lstStyle/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r>
              <a:rPr lang="en-US" altLang="ko-KR" sz="1800" b="0" u="sng" dirty="0"/>
              <a:t>Broadcast I-TXSS can be performed for non-specified multiple non-AP MLDs</a:t>
            </a:r>
          </a:p>
          <a:p>
            <a:r>
              <a:rPr lang="en-US" altLang="ko-KR" sz="1800" b="0" dirty="0"/>
              <a:t>One or more non-AP MLDs can request R-TXSS using this Broadcast I-TXSS, as needed or on demand</a:t>
            </a:r>
          </a:p>
          <a:p>
            <a:r>
              <a:rPr lang="en-US" altLang="ko-KR" sz="1800" b="0" dirty="0"/>
              <a:t>Broadcast I-TXSS may be performed periodically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86EF025-66F9-AF5B-4CBF-01B2380D1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0941" y="6475413"/>
            <a:ext cx="223298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E6442B9-C023-F6A6-D883-225849064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7" name="제목 1">
            <a:extLst>
              <a:ext uri="{FF2B5EF4-FFF2-40B4-BE49-F238E27FC236}">
                <a16:creationId xmlns:a16="http://schemas.microsoft.com/office/drawing/2014/main" id="{A3383FDE-7F2E-9DAE-C7F3-8EFA2E9F8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576" y="685800"/>
            <a:ext cx="8062848" cy="914400"/>
          </a:xfrm>
        </p:spPr>
        <p:txBody>
          <a:bodyPr/>
          <a:lstStyle/>
          <a:p>
            <a:r>
              <a:rPr lang="en-US" altLang="ko-KR" dirty="0"/>
              <a:t>BFT example – Broadcast I-TXSS</a:t>
            </a:r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6EBCC86-5F7B-97FC-BDD9-1347A0565B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1447800"/>
            <a:ext cx="6664263" cy="3450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896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724C6A-8088-5F0F-F006-AA6661B32C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71E236EB-DABD-CB9F-AC12-99B142F1B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r>
              <a:rPr lang="en-US" altLang="ko-KR" sz="1800" b="0" dirty="0"/>
              <a:t>In some cases, </a:t>
            </a:r>
            <a:r>
              <a:rPr lang="en-US" altLang="ko-KR" sz="1800" b="0" u="sng" dirty="0"/>
              <a:t>BFT is required during the frame exchange</a:t>
            </a:r>
            <a:r>
              <a:rPr lang="en-US" altLang="ko-KR" sz="1800" b="0" dirty="0"/>
              <a:t> due to environment changes such as mobility, channel status, and so on</a:t>
            </a:r>
          </a:p>
          <a:p>
            <a:r>
              <a:rPr lang="en-US" altLang="ko-KR" sz="1800" b="0" dirty="0"/>
              <a:t>In this case, full or partial BFT is required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A50C83A-DAD5-C59E-FA98-F5B67E18D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0941" y="6475413"/>
            <a:ext cx="223298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4C84F1C-D579-4F76-30E2-6BD8A94A9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7" name="제목 1">
            <a:extLst>
              <a:ext uri="{FF2B5EF4-FFF2-40B4-BE49-F238E27FC236}">
                <a16:creationId xmlns:a16="http://schemas.microsoft.com/office/drawing/2014/main" id="{121634B5-7F97-60FA-E3AB-CCBCA8E9E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576" y="685800"/>
            <a:ext cx="8062848" cy="914400"/>
          </a:xfrm>
        </p:spPr>
        <p:txBody>
          <a:bodyPr/>
          <a:lstStyle/>
          <a:p>
            <a:r>
              <a:rPr lang="en-US" altLang="ko-KR" dirty="0"/>
              <a:t>BFT example – on demand</a:t>
            </a:r>
            <a:endParaRPr lang="ko-KR" altLang="en-US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B0A647CF-EC9E-F653-0115-3F68121694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1498" y="1371600"/>
            <a:ext cx="6468103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196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F6AFB8-93BB-BE80-9A64-9AA71BCB68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F7CCE5B-5CAA-B9C0-AFA2-5D1BDB6C5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Considerations for designing</a:t>
            </a:r>
            <a:br>
              <a:rPr lang="en-US" altLang="ko-KR" dirty="0"/>
            </a:br>
            <a:r>
              <a:rPr lang="en-US" altLang="ko-KR" dirty="0"/>
              <a:t>BFT Announcement in sub-7GHz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1CBA872-E520-318A-68BE-2202B4ADF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Unified frame design for BFT Announcement</a:t>
            </a:r>
            <a:endParaRPr lang="en-US" altLang="ko-KR" dirty="0"/>
          </a:p>
          <a:p>
            <a:pPr lvl="1"/>
            <a:r>
              <a:rPr lang="en-US" altLang="ko-KR" sz="1600" dirty="0"/>
              <a:t>Different types of BFT procedures (e.g., SLS Only, ISS Only, RSS Only, Broadcast I-TXSS, BRP Only, Full(one-shot) BFT(SLS + BRP) and so on) can be indicated using the unified BFT announcement frame</a:t>
            </a:r>
          </a:p>
          <a:p>
            <a:pPr lvl="2"/>
            <a:r>
              <a:rPr lang="en-US" altLang="ko-KR" sz="1400" dirty="0"/>
              <a:t>In the initial phase, one-shot BFT for one or more users may be performed to find beam pattern each other</a:t>
            </a:r>
          </a:p>
          <a:p>
            <a:pPr lvl="2"/>
            <a:r>
              <a:rPr lang="en-US" altLang="ko-KR" sz="1400" dirty="0"/>
              <a:t>If a user has BFT information obtained in the previous BFT phase, partial BFT(e.g. R-TXSS Only, BRP Only, etc.) may be possible</a:t>
            </a:r>
          </a:p>
          <a:p>
            <a:pPr lvl="2"/>
            <a:r>
              <a:rPr lang="en-US" altLang="ko-KR" sz="1400" dirty="0"/>
              <a:t>BFT may be required after initialization in certain cases, such as following environmental changes, and it should be decided which BFT procedures are performed</a:t>
            </a:r>
          </a:p>
          <a:p>
            <a:pPr marL="342900" lvl="2" indent="-342900"/>
            <a:r>
              <a:rPr lang="en-US" altLang="ko-KR" sz="2000" b="1" dirty="0">
                <a:ea typeface="+mn-ea"/>
                <a:cs typeface="+mn-cs"/>
              </a:rPr>
              <a:t>Scalability to support multiple users</a:t>
            </a:r>
          </a:p>
          <a:p>
            <a:pPr lvl="1"/>
            <a:r>
              <a:rPr lang="en-US" altLang="ko-KR" sz="1600" dirty="0"/>
              <a:t>Common Information for multiple users (e.g., Common BFT information for the same BFT schedule and/or a common BFT schedule for broadcast I-TXSS)</a:t>
            </a:r>
          </a:p>
          <a:p>
            <a:pPr lvl="1"/>
            <a:r>
              <a:rPr lang="en-US" altLang="ko-KR" sz="1600" dirty="0"/>
              <a:t>User-Specific Information for each user (e.g., specific BFT sub-schedules for each user, such as RSS)</a:t>
            </a:r>
          </a:p>
          <a:p>
            <a:r>
              <a:rPr lang="en-US" altLang="ko-KR" sz="2000" dirty="0"/>
              <a:t>Periodicity for (semi-) static BFT</a:t>
            </a:r>
          </a:p>
          <a:p>
            <a:pPr lvl="1"/>
            <a:r>
              <a:rPr lang="en-US" altLang="ko-KR" sz="1600" dirty="0"/>
              <a:t>In certain cases, periodic BFT(e.g. Broadcast I-TXSS) may be performed for non-specified multiple users</a:t>
            </a:r>
            <a:endParaRPr lang="en-US" altLang="ko-KR" sz="1600" strike="sngStrike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1C0CA9B-D6E2-86C6-327A-12D1F20E2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0941" y="6475413"/>
            <a:ext cx="223298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3EFC325-FE57-15C8-E4B7-C081733B7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78673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343400"/>
          </a:xfrm>
        </p:spPr>
        <p:txBody>
          <a:bodyPr/>
          <a:lstStyle/>
          <a:p>
            <a:r>
              <a:rPr lang="en-US" altLang="ko-KR" sz="2000" dirty="0"/>
              <a:t>This contribution provides several examples for MLO-based Beamforming Training (BFT)</a:t>
            </a:r>
          </a:p>
          <a:p>
            <a:pPr lvl="1"/>
            <a:r>
              <a:rPr lang="en-US" altLang="ko-KR" sz="1600" dirty="0"/>
              <a:t>Through these examples, we could derive some discussion points outlined below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/>
              <a:t>We discussed several aspects to designing BFT Announcement(or Request/Response) procedure</a:t>
            </a:r>
          </a:p>
          <a:p>
            <a:pPr lvl="1"/>
            <a:r>
              <a:rPr lang="en-US" altLang="ko-KR" sz="1600" dirty="0"/>
              <a:t>Unified frame design for BFT Announcement</a:t>
            </a:r>
            <a:endParaRPr lang="en-US" altLang="ko-KR" sz="1800" dirty="0"/>
          </a:p>
          <a:p>
            <a:pPr lvl="1"/>
            <a:r>
              <a:rPr lang="en-US" altLang="ko-KR" sz="1600" dirty="0"/>
              <a:t>Scalability to support multiple users</a:t>
            </a:r>
          </a:p>
          <a:p>
            <a:pPr lvl="1"/>
            <a:r>
              <a:rPr lang="en-US" altLang="ko-KR" sz="1600" dirty="0"/>
              <a:t>Periodicity</a:t>
            </a:r>
          </a:p>
          <a:p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310941" y="6475413"/>
            <a:ext cx="223298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161374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297663</TotalTime>
  <Words>1428</Words>
  <Application>Microsoft Office PowerPoint</Application>
  <PresentationFormat>화면 슬라이드 쇼(4:3)</PresentationFormat>
  <Paragraphs>231</Paragraphs>
  <Slides>14</Slides>
  <Notes>14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8" baseType="lpstr">
      <vt:lpstr>굴림</vt:lpstr>
      <vt:lpstr>Arial</vt:lpstr>
      <vt:lpstr>Times New Roman</vt:lpstr>
      <vt:lpstr>802-11-Submission</vt:lpstr>
      <vt:lpstr>Some considerations for  MLO-based BFT Announcement</vt:lpstr>
      <vt:lpstr>Introduction</vt:lpstr>
      <vt:lpstr>Recap: MLO-based Beamforming Training [5]</vt:lpstr>
      <vt:lpstr>BFT example – scheduling for Individual STA</vt:lpstr>
      <vt:lpstr>BFT example – scheduling for multiple STAs</vt:lpstr>
      <vt:lpstr>BFT example – Broadcast I-TXSS</vt:lpstr>
      <vt:lpstr>BFT example – on demand</vt:lpstr>
      <vt:lpstr>Considerations for designing BFT Announcement in sub-7GHz</vt:lpstr>
      <vt:lpstr>Conclusion</vt:lpstr>
      <vt:lpstr>Straw Poll 1</vt:lpstr>
      <vt:lpstr>Straw Poll 2</vt:lpstr>
      <vt:lpstr>Straw Poll 3</vt:lpstr>
      <vt:lpstr>Straw Poll 4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Lee Hong Won/IoT Connectivity Standard Task(hongwon.lee@lge.com)</cp:lastModifiedBy>
  <cp:revision>18736</cp:revision>
  <cp:lastPrinted>2018-10-31T23:27:01Z</cp:lastPrinted>
  <dcterms:created xsi:type="dcterms:W3CDTF">2007-05-21T21:00:37Z</dcterms:created>
  <dcterms:modified xsi:type="dcterms:W3CDTF">2025-05-12T07:06:05Z</dcterms:modified>
</cp:coreProperties>
</file>