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75" r:id="rId7"/>
    <p:sldId id="265" r:id="rId8"/>
    <p:sldId id="2384" r:id="rId9"/>
    <p:sldId id="287" r:id="rId10"/>
    <p:sldId id="288" r:id="rId11"/>
    <p:sldId id="2386" r:id="rId12"/>
    <p:sldId id="2393" r:id="rId13"/>
    <p:sldId id="264" r:id="rId14"/>
    <p:sldId id="2391" r:id="rId15"/>
    <p:sldId id="2392" r:id="rId16"/>
    <p:sldId id="282" r:id="rId17"/>
    <p:sldId id="292" r:id="rId18"/>
    <p:sldId id="2388" r:id="rId19"/>
    <p:sldId id="2389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3856" autoAdjust="0"/>
  </p:normalViewPr>
  <p:slideViewPr>
    <p:cSldViewPr>
      <p:cViewPr varScale="1">
        <p:scale>
          <a:sx n="105" d="100"/>
          <a:sy n="105" d="100"/>
        </p:scale>
        <p:origin x="144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11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802.11-25/0837r0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802.11-25/0837r0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90AEC3-F2B2-690F-DF30-B6A3689331D6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802.11-25/0837r0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E81E9-C821-ACA5-B500-67D798471D9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802.11-25/0837r0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6C3B0A76-0F54-96C6-4235-FBEC3E3A0F8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802.11-25/0837r0</a:t>
            </a:r>
          </a:p>
        </p:txBody>
      </p:sp>
    </p:spTree>
    <p:extLst>
      <p:ext uri="{BB962C8B-B14F-4D97-AF65-F5344CB8AC3E}">
        <p14:creationId xmlns:p14="http://schemas.microsoft.com/office/powerpoint/2010/main" val="382369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AF539993-52A9-1C9A-CA30-662EBD76871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802.11-25/0837r0</a:t>
            </a:r>
          </a:p>
        </p:txBody>
      </p:sp>
    </p:spTree>
    <p:extLst>
      <p:ext uri="{BB962C8B-B14F-4D97-AF65-F5344CB8AC3E}">
        <p14:creationId xmlns:p14="http://schemas.microsoft.com/office/powerpoint/2010/main" val="321067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3F36F9-027B-122D-228B-7144B219DC08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802.11-25/0837r0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 Adaptation with Interference Mitigation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35830"/>
              </p:ext>
            </p:extLst>
          </p:nvPr>
        </p:nvGraphicFramePr>
        <p:xfrm>
          <a:off x="996950" y="2417763"/>
          <a:ext cx="10271125" cy="338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7763"/>
                        <a:ext cx="10271125" cy="3386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 11-24/2008r2, “PDT-PHY-Interference-Mitigation”</a:t>
            </a:r>
          </a:p>
          <a:p>
            <a:r>
              <a:rPr lang="en-GB" sz="2000" dirty="0"/>
              <a:t>[2] 11-24/0171r26, “tgbn-motions-list-part-1”</a:t>
            </a:r>
          </a:p>
          <a:p>
            <a:r>
              <a:rPr lang="en-GB" sz="2000" dirty="0"/>
              <a:t>[3] 11-25/0014r16, “tgbn-motions-list-part-2”</a:t>
            </a:r>
          </a:p>
          <a:p>
            <a:r>
              <a:rPr lang="en-GB" sz="2000" dirty="0"/>
              <a:t>[4] 11-24/1264r0, “</a:t>
            </a:r>
            <a:r>
              <a:rPr lang="en-US" sz="2000" dirty="0"/>
              <a:t>Supporting Rx Interference Mitigation in </a:t>
            </a:r>
            <a:r>
              <a:rPr lang="en-US" sz="2000" dirty="0" err="1"/>
              <a:t>TGbn</a:t>
            </a:r>
            <a:r>
              <a:rPr lang="en-GB" sz="2000" dirty="0"/>
              <a:t>”</a:t>
            </a:r>
          </a:p>
          <a:p>
            <a:r>
              <a:rPr lang="en-GB" sz="2000" dirty="0"/>
              <a:t>[5] 11-17/0328r6, “</a:t>
            </a:r>
            <a:r>
              <a:rPr lang="en-US" sz="2000" dirty="0"/>
              <a:t>Link Adaptation Feedback for Combating Interferences</a:t>
            </a:r>
            <a:r>
              <a:rPr lang="en-GB" sz="20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3A048-632A-94A8-41C1-9AA62B4A7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CEA5D-65B7-6BF7-9436-6D7D257EE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in the 11bn specification: </a:t>
            </a:r>
          </a:p>
          <a:p>
            <a:r>
              <a:rPr lang="en-US" b="0" dirty="0"/>
              <a:t>11bn defines a mechanism for UHR link adaptation considering interference mitigation.	</a:t>
            </a:r>
          </a:p>
          <a:p>
            <a:r>
              <a:rPr lang="en-US" b="0" dirty="0"/>
              <a:t>		 Details of the mechanism are TBD.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ABC21-8847-F57D-F6C2-6E9EBAEA29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3275B-3E78-18BD-5492-29A0DCB627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5740F0-C620-C1BA-3CED-8CBB565BED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34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0C209-2B22-A9E9-624C-D01582D31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C27BF-AD23-A35B-6E58-63307FBEB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F6FB1-ADBC-4461-D126-D56B5803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in the 11bn specification: </a:t>
            </a:r>
          </a:p>
          <a:p>
            <a:r>
              <a:rPr lang="en-US" b="0" dirty="0"/>
              <a:t>UHR STA enabling the interference mitigation can transmit UHR link adaptation (ULA) control subfield including the information of interference mitigation.</a:t>
            </a:r>
          </a:p>
          <a:p>
            <a:r>
              <a:rPr lang="en-US" b="0" dirty="0"/>
              <a:t>		Details are TBD (e.g., whether interference is present/absent or interference level changes).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7EADF-9DD7-E300-0803-3548E43A25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BA51E-0C5E-FD5D-B9B6-206A1D50FD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681-F507-29ED-A902-778057D0D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681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A6CB-6B45-7DA9-F93E-EA33810B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BD6F6-ADAC-6735-99F2-63FA91D8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C70D2-7AA5-4EE9-96AF-7721C30762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38D9-02A0-C188-89B8-43C46F4E7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8458FC-EA32-BC83-B94B-945E039529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13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C8F62-C72E-E380-D7A2-96799CD4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 Control Subfield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B4404-6067-F1F3-8A0B-5F94622325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AA01A-16D2-1189-336D-60D114DF86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495F27-9FDE-2BB6-1079-C4C9305E3B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EB8C37-F8DE-C7D7-2F37-2BC06BD4B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487" y="2213956"/>
            <a:ext cx="8241026" cy="289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22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ABD6-9077-D214-67A0-0B8ADCC9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Perspective: IM enabled/disabled selection [4]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04F5B-85E3-3754-358B-459D6FFA09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D0AB4-FF76-622E-6626-10548F564D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B1C4C4-115A-BA21-8E8C-914542A3D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3C99A86-B984-08DD-AB3C-442097720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007"/>
            <a:ext cx="11506200" cy="3818781"/>
          </a:xfrm>
        </p:spPr>
        <p:txBody>
          <a:bodyPr/>
          <a:lstStyle/>
          <a:p>
            <a:pPr marL="0" indent="0"/>
            <a:r>
              <a:rPr lang="en-US" sz="2200" b="0" dirty="0">
                <a:solidFill>
                  <a:schemeClr val="tx1"/>
                </a:solidFill>
              </a:rPr>
              <a:t>How is the selection between IM enabled and IM disabled carried out?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Adaptive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Treat this selection as another dimension in the link adaptation TX parameters’ search space for goodput maximization along with: MCS, </a:t>
            </a:r>
            <a:r>
              <a:rPr lang="en-US" sz="1800" dirty="0" err="1">
                <a:solidFill>
                  <a:schemeClr val="tx1"/>
                </a:solidFill>
              </a:rPr>
              <a:t>Nss</a:t>
            </a:r>
            <a:r>
              <a:rPr lang="en-US" sz="1800" dirty="0">
                <a:solidFill>
                  <a:schemeClr val="tx1"/>
                </a:solidFill>
              </a:rPr>
              <a:t>, CP length, etc.</a:t>
            </a:r>
            <a:endParaRPr lang="en-US" sz="1800" b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Combine IM selection with the ACK guided trial-and-error based search. Example concepts: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During IM disabled: Probe a higher MCS along with IM enabled.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During IM enabled: Probe current MCS along with IM disabled.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trigger based uplink: The receiving AP can apply on-going and link independent monitoring of interference that can further serve the IM selection decision.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This approach ensures IM pilots are invested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only when they lead to higher goodput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C860291-447B-B83E-49E2-17C03ECB8F9F}"/>
              </a:ext>
            </a:extLst>
          </p:cNvPr>
          <p:cNvSpPr txBox="1">
            <a:spLocks/>
          </p:cNvSpPr>
          <p:nvPr/>
        </p:nvSpPr>
        <p:spPr bwMode="auto">
          <a:xfrm>
            <a:off x="914401" y="4961781"/>
            <a:ext cx="4978915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1"/>
                </a:solidFill>
              </a:rPr>
              <a:t>Fixed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If link reliability is more important than utilizing maximum throughput, IM enabled can be applied as a fixed configuration.</a:t>
            </a: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16C635-74CC-DF05-5B01-5FBB7793D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4081381"/>
            <a:ext cx="4409408" cy="24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69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7491-6AE7-4444-F305-2B288DD4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 in UHR-SIG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E3B31-2B50-FA9E-17E1-F86F33969D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9C85F-7BB8-08A6-8FB4-3C83EDD8A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7A5B1C-AC42-9153-F0BC-1CAD3F528C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78AD5F-F30E-CE97-1BFB-02D28801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211" y="1600200"/>
            <a:ext cx="7259464" cy="476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33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Interference Mitigation (IM) is a PHY feature introduced in UHR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Motivation: </a:t>
            </a:r>
            <a:r>
              <a:rPr lang="en-US" sz="2400" dirty="0">
                <a:solidFill>
                  <a:schemeClr val="tx1"/>
                </a:solidFill>
              </a:rPr>
              <a:t>random, unexpected interference is one of the main reasons for the limited reliability in WLAN 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By using additional pilots in the data portion of the PPDU, the interference within the PPDU may be mitigated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4A03D-FAAF-304E-7874-762EB49E5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DE0DD-3394-9CD7-19E3-A6BEE4ED7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Approved 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ED57F-2A6C-C1E4-7ABD-1A06DB44B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Motion #35, [2]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Define a mode with additional pilots, located within the data portion of the PPDU, which are used for interference estimation &amp; mitigation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Note: zero-energy pilots alternative to be considered as well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Motion #245, [3]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Interference Mitigation feature is only defined with LDPC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Motion #246, [3]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each bandwidth, there is a fixed number of IM pilots (value TBD)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Motion #247, [3]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Within any transmission that uses IM pilots, they are used in every data OFDM symbol and in the </a:t>
            </a:r>
            <a:r>
              <a:rPr lang="en-US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same corresponding subcarriers positions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for a given BW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6030A-D897-15B7-90CB-D8080BEB1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1EB0E-48C8-59FA-2E71-831A205B67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2D074-6965-19EA-C13A-D9FD2FA49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8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5536C-C27A-C3BF-7AE2-C5E03311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Interference Mitigation Pilots [4]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1B10F-50E7-C83C-FBF6-2C2D7967A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229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Transmitting known pilots in the data portion of a PPDU will allow a (multi-antenna) receiver to track and mitigate potential interfering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receiver will apply an interference mitigation (receive beamforming) scheme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E.g., </a:t>
            </a:r>
            <a:r>
              <a:rPr lang="fr-FR" sz="1600" b="0" dirty="0">
                <a:solidFill>
                  <a:schemeClr val="tx1"/>
                </a:solidFill>
              </a:rPr>
              <a:t>Minimum Variance Distortionless Response (MVDR) 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handle interference of any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Need ‘extra’ Rx antennas (beyond N_SS)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to cancel the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Using IM as additional dimension in trial-and-error based link adaptation has been discussed in [4] (see appendix for details)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DC9AC-9382-F5B7-E606-6FECCFAED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E3C79-6CF3-D8D0-9365-CC998D2E49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DF5F6-3166-F7E2-19B2-BB7BBF2627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91562CA-8E25-FDAA-4FCE-8F94005A4BB9}"/>
              </a:ext>
            </a:extLst>
          </p:cNvPr>
          <p:cNvGrpSpPr/>
          <p:nvPr/>
        </p:nvGrpSpPr>
        <p:grpSpPr>
          <a:xfrm>
            <a:off x="6735351" y="2439992"/>
            <a:ext cx="4687563" cy="3732207"/>
            <a:chOff x="8379884" y="2404935"/>
            <a:chExt cx="3352800" cy="270205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0DC12D3-07D4-439D-EA9F-02FB47102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46884" y="2404935"/>
              <a:ext cx="685800" cy="2702052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DBD59E-F505-2F6B-06CA-A0DE9B6A132E}"/>
                </a:ext>
              </a:extLst>
            </p:cNvPr>
            <p:cNvSpPr/>
            <p:nvPr/>
          </p:nvSpPr>
          <p:spPr bwMode="auto">
            <a:xfrm>
              <a:off x="8379884" y="3377411"/>
              <a:ext cx="2448242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Interference Mitigation Pilot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3C0C953-A533-6AF2-D033-65A87A5C9415}"/>
                </a:ext>
              </a:extLst>
            </p:cNvPr>
            <p:cNvCxnSpPr/>
            <p:nvPr/>
          </p:nvCxnSpPr>
          <p:spPr bwMode="auto">
            <a:xfrm>
              <a:off x="10798103" y="3532875"/>
              <a:ext cx="228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15ACAAC-D1AC-7551-B03A-83C2AD78632F}"/>
                </a:ext>
              </a:extLst>
            </p:cNvPr>
            <p:cNvCxnSpPr/>
            <p:nvPr/>
          </p:nvCxnSpPr>
          <p:spPr bwMode="auto">
            <a:xfrm>
              <a:off x="10798103" y="3903521"/>
              <a:ext cx="2286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761E14-7244-CFA8-3368-5146356B585D}"/>
                </a:ext>
              </a:extLst>
            </p:cNvPr>
            <p:cNvSpPr/>
            <p:nvPr/>
          </p:nvSpPr>
          <p:spPr bwMode="auto">
            <a:xfrm>
              <a:off x="9978496" y="3730694"/>
              <a:ext cx="824978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1579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64A42-8CB6-D0B7-9B0F-2E8C4B373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FC2F-884B-DFB4-F5AC-7F0F57F8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with IM Pilots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C26B8-09A4-AAC9-FED4-B3FD750414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22AC-5F65-1F6D-635B-E8D3B8A602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47F379-1B65-8D29-4AD6-D911DF6CE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4E3B8E8C-F24E-B2E0-F497-ECE77DC2F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IM pilots may help in successful transmission in presence of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enable using same/higher MCS in presence of interference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754F9F8-E535-1E2E-F5B6-9E52C302F9D3}"/>
              </a:ext>
            </a:extLst>
          </p:cNvPr>
          <p:cNvGrpSpPr/>
          <p:nvPr/>
        </p:nvGrpSpPr>
        <p:grpSpPr>
          <a:xfrm>
            <a:off x="686601" y="4072488"/>
            <a:ext cx="10816683" cy="1718712"/>
            <a:chOff x="686601" y="4489619"/>
            <a:chExt cx="10816683" cy="171871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494166A-8047-8166-3167-48FD0BC3588A}"/>
                </a:ext>
              </a:extLst>
            </p:cNvPr>
            <p:cNvGrpSpPr/>
            <p:nvPr/>
          </p:nvGrpSpPr>
          <p:grpSpPr>
            <a:xfrm>
              <a:off x="686601" y="4489619"/>
              <a:ext cx="10816683" cy="1400874"/>
              <a:chOff x="1096198" y="3589940"/>
              <a:chExt cx="10816683" cy="1400874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99A22EA1-F67A-FD08-2CAB-946BD2B7A5E9}"/>
                  </a:ext>
                </a:extLst>
              </p:cNvPr>
              <p:cNvGrpSpPr/>
              <p:nvPr/>
            </p:nvGrpSpPr>
            <p:grpSpPr>
              <a:xfrm>
                <a:off x="1096198" y="3589940"/>
                <a:ext cx="4421579" cy="1380870"/>
                <a:chOff x="788365" y="4112538"/>
                <a:chExt cx="4421579" cy="1380870"/>
              </a:xfrm>
            </p:grpSpPr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4C70B8D0-1764-407F-6E0C-D5A5E1859FC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857144" y="4502808"/>
                  <a:ext cx="335280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7CF2525A-6575-C82D-3BDB-8C646728140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857144" y="5493408"/>
                  <a:ext cx="335280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3F62A91-62B4-A5FB-D2C1-F79F7ACE3D05}"/>
                    </a:ext>
                  </a:extLst>
                </p:cNvPr>
                <p:cNvSpPr txBox="1"/>
                <p:nvPr/>
              </p:nvSpPr>
              <p:spPr>
                <a:xfrm>
                  <a:off x="788365" y="4112538"/>
                  <a:ext cx="899605" cy="4693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(Transmitter)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CBE5A3A-03B5-16CC-4365-112A858B9801}"/>
                    </a:ext>
                  </a:extLst>
                </p:cNvPr>
                <p:cNvSpPr txBox="1"/>
                <p:nvPr/>
              </p:nvSpPr>
              <p:spPr>
                <a:xfrm>
                  <a:off x="860083" y="4970810"/>
                  <a:ext cx="750526" cy="4693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STA</a:t>
                  </a: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(Receiver)</a:t>
                  </a: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2FF324C1-2DFC-6D9D-5881-6B98F4D6488F}"/>
                    </a:ext>
                  </a:extLst>
                </p:cNvPr>
                <p:cNvSpPr txBox="1"/>
                <p:nvPr/>
              </p:nvSpPr>
              <p:spPr>
                <a:xfrm>
                  <a:off x="4321627" y="4112538"/>
                  <a:ext cx="78104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solidFill>
                        <a:srgbClr val="FF0000"/>
                      </a:solidFill>
                    </a:rPr>
                    <a:t>ACK not received</a:t>
                  </a:r>
                </a:p>
              </p:txBody>
            </p: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4BC14F9C-94CD-E159-9D21-C9370B778711}"/>
                  </a:ext>
                </a:extLst>
              </p:cNvPr>
              <p:cNvGrpSpPr/>
              <p:nvPr/>
            </p:nvGrpSpPr>
            <p:grpSpPr>
              <a:xfrm>
                <a:off x="6615915" y="3589940"/>
                <a:ext cx="5296966" cy="1400874"/>
                <a:chOff x="6971478" y="4089144"/>
                <a:chExt cx="5296966" cy="1400874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7B09A143-215C-C799-3410-ACC1A83C560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040257" y="4498689"/>
                  <a:ext cx="335280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C083C878-81AE-5A94-D7A0-D89C59330DF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040257" y="5489289"/>
                  <a:ext cx="335280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34281C3C-14CD-F302-2C31-0458A64EDDDF}"/>
                    </a:ext>
                  </a:extLst>
                </p:cNvPr>
                <p:cNvSpPr/>
                <p:nvPr/>
              </p:nvSpPr>
              <p:spPr bwMode="auto">
                <a:xfrm>
                  <a:off x="8390556" y="4174614"/>
                  <a:ext cx="1594804" cy="32407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rPr>
                    <a:t>PPDU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3D72972-EEA9-5093-7FF2-2FB9D20910A4}"/>
                    </a:ext>
                  </a:extLst>
                </p:cNvPr>
                <p:cNvSpPr txBox="1"/>
                <p:nvPr/>
              </p:nvSpPr>
              <p:spPr>
                <a:xfrm>
                  <a:off x="6971478" y="4108419"/>
                  <a:ext cx="899605" cy="4693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(Transmitter)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730D716-9509-C7CD-B485-2076149AB784}"/>
                    </a:ext>
                  </a:extLst>
                </p:cNvPr>
                <p:cNvSpPr txBox="1"/>
                <p:nvPr/>
              </p:nvSpPr>
              <p:spPr>
                <a:xfrm>
                  <a:off x="7043196" y="4966691"/>
                  <a:ext cx="750526" cy="4693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STA</a:t>
                  </a:r>
                </a:p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(Receiver)</a:t>
                  </a: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57A942A-209F-ECE0-FFA7-71A424F3B72D}"/>
                    </a:ext>
                  </a:extLst>
                </p:cNvPr>
                <p:cNvSpPr/>
                <p:nvPr/>
              </p:nvSpPr>
              <p:spPr bwMode="auto">
                <a:xfrm>
                  <a:off x="9040423" y="5162125"/>
                  <a:ext cx="944937" cy="32789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200" b="0" i="0" u="none" strike="noStrike" cap="none" normalizeH="0" baseline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6" charset="0"/>
                      <a:ea typeface="MS Gothic" charset="-128"/>
                    </a:rPr>
                    <a:t>Interference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C44BD4C5-5C38-7A6F-05E0-D2F3B4C303D6}"/>
                    </a:ext>
                  </a:extLst>
                </p:cNvPr>
                <p:cNvSpPr/>
                <p:nvPr/>
              </p:nvSpPr>
              <p:spPr bwMode="auto">
                <a:xfrm>
                  <a:off x="10290303" y="5158915"/>
                  <a:ext cx="609600" cy="3282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6" charset="0"/>
                      <a:ea typeface="MS Gothic" charset="-128"/>
                    </a:rPr>
                    <a:t>ACK</a:t>
                  </a: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24A44CB5-050D-EC20-CBE0-4287EAA2B0BB}"/>
                    </a:ext>
                  </a:extLst>
                </p:cNvPr>
                <p:cNvSpPr txBox="1"/>
                <p:nvPr/>
              </p:nvSpPr>
              <p:spPr>
                <a:xfrm>
                  <a:off x="11001053" y="4089144"/>
                  <a:ext cx="126739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accent2"/>
                      </a:solidFill>
                    </a:rPr>
                    <a:t>ACK received by AP due to IM pilots</a:t>
                  </a:r>
                </a:p>
              </p:txBody>
            </p:sp>
          </p:grp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1E785AF-4F04-2B2A-28A8-07DC8F818188}"/>
                </a:ext>
              </a:extLst>
            </p:cNvPr>
            <p:cNvSpPr txBox="1"/>
            <p:nvPr/>
          </p:nvSpPr>
          <p:spPr>
            <a:xfrm>
              <a:off x="2186416" y="5943600"/>
              <a:ext cx="10416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IM Pilots:</a:t>
              </a:r>
              <a:r>
                <a:rPr lang="en-US" sz="1000" dirty="0">
                  <a:solidFill>
                    <a:srgbClr val="00B050"/>
                  </a:solidFill>
                </a:rPr>
                <a:t> </a:t>
              </a:r>
              <a:r>
                <a:rPr lang="en-US" sz="1000" dirty="0">
                  <a:solidFill>
                    <a:srgbClr val="FF0000"/>
                  </a:solidFill>
                </a:rPr>
                <a:t>OFF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F4CD935-5D19-754F-2AEC-4C6673C32159}"/>
                </a:ext>
              </a:extLst>
            </p:cNvPr>
            <p:cNvSpPr txBox="1"/>
            <p:nvPr/>
          </p:nvSpPr>
          <p:spPr>
            <a:xfrm>
              <a:off x="7648863" y="5962110"/>
              <a:ext cx="10416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IM Pilots:</a:t>
              </a:r>
              <a:r>
                <a:rPr lang="en-US" sz="1000" dirty="0">
                  <a:solidFill>
                    <a:srgbClr val="00B050"/>
                  </a:solidFill>
                </a:rPr>
                <a:t> ON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974D5FA-BECA-4E53-E417-0C6E8D110F58}"/>
              </a:ext>
            </a:extLst>
          </p:cNvPr>
          <p:cNvSpPr/>
          <p:nvPr/>
        </p:nvSpPr>
        <p:spPr bwMode="auto">
          <a:xfrm>
            <a:off x="2666857" y="5125464"/>
            <a:ext cx="944937" cy="327893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Interference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7EC2A8-1C72-46D7-6B9A-0D166DA8047C}"/>
              </a:ext>
            </a:extLst>
          </p:cNvPr>
          <p:cNvSpPr/>
          <p:nvPr/>
        </p:nvSpPr>
        <p:spPr bwMode="auto">
          <a:xfrm>
            <a:off x="2016990" y="4138682"/>
            <a:ext cx="1594804" cy="324075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</a:t>
            </a:r>
          </a:p>
        </p:txBody>
      </p:sp>
    </p:spTree>
    <p:extLst>
      <p:ext uri="{BB962C8B-B14F-4D97-AF65-F5344CB8AC3E}">
        <p14:creationId xmlns:p14="http://schemas.microsoft.com/office/powerpoint/2010/main" val="337168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F578E-B87F-C246-D5A9-9D66C6791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B62B3-5DDB-6533-B5F7-EBB39A334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91799" cy="1981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Once IM pilots are enabled, the AP receives ACK in presence and absence of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Keeps using IM pilots indefinitely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interference is short-lived, IM pilots are not needed for subsequent PPDU transmissions	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Using IM pilots takes up ~10% of data subcarriers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Using IM pilots without interference leads to drop in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00C8B-336C-1760-7E80-AF3735FD3F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B6BA-F93C-253E-A165-88B2E3CA8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B8701-9935-0363-588E-912A119871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EE8E62-3152-AC1C-63FD-B3F052379FDB}"/>
              </a:ext>
            </a:extLst>
          </p:cNvPr>
          <p:cNvCxnSpPr>
            <a:cxnSpLocks/>
          </p:cNvCxnSpPr>
          <p:nvPr/>
        </p:nvCxnSpPr>
        <p:spPr bwMode="auto">
          <a:xfrm>
            <a:off x="2514600" y="4663611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EAF97F-9065-077B-E2AC-62F2C23CDC47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79120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9B6EA4F-CD0B-3BE3-458D-29811ACFC790}"/>
              </a:ext>
            </a:extLst>
          </p:cNvPr>
          <p:cNvSpPr txBox="1"/>
          <p:nvPr/>
        </p:nvSpPr>
        <p:spPr>
          <a:xfrm>
            <a:off x="1310195" y="4272623"/>
            <a:ext cx="899605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(Transmitter)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3D4709-3965-4463-023D-82C64B8A34C3}"/>
              </a:ext>
            </a:extLst>
          </p:cNvPr>
          <p:cNvSpPr txBox="1"/>
          <p:nvPr/>
        </p:nvSpPr>
        <p:spPr>
          <a:xfrm>
            <a:off x="1384734" y="5412734"/>
            <a:ext cx="750526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(Receiver)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64DF4C-7D2D-0328-BD09-8E68EC959C26}"/>
              </a:ext>
            </a:extLst>
          </p:cNvPr>
          <p:cNvSpPr/>
          <p:nvPr/>
        </p:nvSpPr>
        <p:spPr bwMode="auto">
          <a:xfrm>
            <a:off x="4953000" y="5463307"/>
            <a:ext cx="609600" cy="327893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91135E-CD9C-7458-3274-C544E165C257}"/>
              </a:ext>
            </a:extLst>
          </p:cNvPr>
          <p:cNvSpPr/>
          <p:nvPr/>
        </p:nvSpPr>
        <p:spPr bwMode="auto">
          <a:xfrm>
            <a:off x="8243943" y="5463307"/>
            <a:ext cx="609600" cy="327893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4BFA72-B818-A36B-F067-17993808DC72}"/>
              </a:ext>
            </a:extLst>
          </p:cNvPr>
          <p:cNvSpPr txBox="1"/>
          <p:nvPr/>
        </p:nvSpPr>
        <p:spPr>
          <a:xfrm>
            <a:off x="2945636" y="5845889"/>
            <a:ext cx="1041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</a:t>
            </a:r>
            <a:r>
              <a:rPr lang="en-US" sz="1000" dirty="0">
                <a:solidFill>
                  <a:srgbClr val="00B050"/>
                </a:solidFill>
              </a:rPr>
              <a:t> 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F0F49E-1FEE-CEBF-0153-6922244868E9}"/>
              </a:ext>
            </a:extLst>
          </p:cNvPr>
          <p:cNvSpPr txBox="1"/>
          <p:nvPr/>
        </p:nvSpPr>
        <p:spPr>
          <a:xfrm>
            <a:off x="6843247" y="5849779"/>
            <a:ext cx="1041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</a:t>
            </a:r>
            <a:r>
              <a:rPr lang="en-US" sz="1000" dirty="0">
                <a:solidFill>
                  <a:srgbClr val="00B050"/>
                </a:solidFill>
              </a:rPr>
              <a:t> 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9D99FE-7402-3D48-37AF-4CD000A02635}"/>
              </a:ext>
            </a:extLst>
          </p:cNvPr>
          <p:cNvSpPr txBox="1"/>
          <p:nvPr/>
        </p:nvSpPr>
        <p:spPr>
          <a:xfrm>
            <a:off x="9583210" y="4052162"/>
            <a:ext cx="1389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 used in absence of interference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546D96F-BCB1-C769-470B-5A9C7019878D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>
            <a:off x="7974070" y="4252217"/>
            <a:ext cx="1609140" cy="200055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3C6BD5E-9032-89FC-B83E-A9F01F7E6DE5}"/>
              </a:ext>
            </a:extLst>
          </p:cNvPr>
          <p:cNvSpPr/>
          <p:nvPr/>
        </p:nvSpPr>
        <p:spPr bwMode="auto">
          <a:xfrm>
            <a:off x="3081155" y="4339535"/>
            <a:ext cx="1594804" cy="324075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558C62-7029-FE81-2F0E-D878A3DD2941}"/>
              </a:ext>
            </a:extLst>
          </p:cNvPr>
          <p:cNvSpPr/>
          <p:nvPr/>
        </p:nvSpPr>
        <p:spPr bwMode="auto">
          <a:xfrm>
            <a:off x="3731022" y="5463307"/>
            <a:ext cx="944937" cy="327893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Interference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133F29-594E-B70B-9886-2EB85C27BF76}"/>
              </a:ext>
            </a:extLst>
          </p:cNvPr>
          <p:cNvSpPr/>
          <p:nvPr/>
        </p:nvSpPr>
        <p:spPr bwMode="auto">
          <a:xfrm>
            <a:off x="6372098" y="4339535"/>
            <a:ext cx="1594804" cy="324075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2</a:t>
            </a:r>
          </a:p>
        </p:txBody>
      </p:sp>
    </p:spTree>
    <p:extLst>
      <p:ext uri="{BB962C8B-B14F-4D97-AF65-F5344CB8AC3E}">
        <p14:creationId xmlns:p14="http://schemas.microsoft.com/office/powerpoint/2010/main" val="395054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65E6E-56A1-116F-5FDE-4F97EB5A8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CE8A-DBC6-CC6B-DC71-06429145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17514-5122-FF38-CBD7-5C5ECAC2C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 (receiver) detects presence/absence of interference using IM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IM pilots are being used and interference is absent, STA may indicate to the AP to switch off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may also indicate whether interference is present/absent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9FC21-CFE9-80F5-BA8B-4E783A0CC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64255-54DF-05FF-36CC-D567B4F5CA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6A3CA-592A-4164-6CE1-C07C2C0F81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E2FFC8-C524-84EE-C00F-1328ED9C372D}"/>
              </a:ext>
            </a:extLst>
          </p:cNvPr>
          <p:cNvCxnSpPr>
            <a:cxnSpLocks/>
          </p:cNvCxnSpPr>
          <p:nvPr/>
        </p:nvCxnSpPr>
        <p:spPr bwMode="auto">
          <a:xfrm>
            <a:off x="2514600" y="4663611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ADB08-8B6F-5208-7A31-C7B9ABE41EA1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79120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977A816-A84E-2B6B-DB0C-0DAD19E438AE}"/>
              </a:ext>
            </a:extLst>
          </p:cNvPr>
          <p:cNvSpPr/>
          <p:nvPr/>
        </p:nvSpPr>
        <p:spPr bwMode="auto">
          <a:xfrm>
            <a:off x="2864899" y="4358811"/>
            <a:ext cx="1122356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58375-B4BD-97AF-579B-35955221E3F1}"/>
              </a:ext>
            </a:extLst>
          </p:cNvPr>
          <p:cNvSpPr txBox="1"/>
          <p:nvPr/>
        </p:nvSpPr>
        <p:spPr>
          <a:xfrm>
            <a:off x="1310195" y="4272623"/>
            <a:ext cx="899605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(Transmitter)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F0F5E8-2EEA-0102-3235-7AA11BCC7ED5}"/>
              </a:ext>
            </a:extLst>
          </p:cNvPr>
          <p:cNvSpPr txBox="1"/>
          <p:nvPr/>
        </p:nvSpPr>
        <p:spPr>
          <a:xfrm>
            <a:off x="1384734" y="5412734"/>
            <a:ext cx="750526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(Receiver)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4D37E2-E9F2-4040-501D-1783309AF8C7}"/>
              </a:ext>
            </a:extLst>
          </p:cNvPr>
          <p:cNvSpPr/>
          <p:nvPr/>
        </p:nvSpPr>
        <p:spPr bwMode="auto">
          <a:xfrm>
            <a:off x="4267200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0EA9B1-EFDF-E624-FEC3-B44778466606}"/>
              </a:ext>
            </a:extLst>
          </p:cNvPr>
          <p:cNvSpPr/>
          <p:nvPr/>
        </p:nvSpPr>
        <p:spPr bwMode="auto">
          <a:xfrm>
            <a:off x="6754043" y="4358811"/>
            <a:ext cx="1122356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138AF8-6318-558A-0DFD-1A97B3BE65F7}"/>
              </a:ext>
            </a:extLst>
          </p:cNvPr>
          <p:cNvSpPr/>
          <p:nvPr/>
        </p:nvSpPr>
        <p:spPr bwMode="auto">
          <a:xfrm>
            <a:off x="8153399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6A2BDB-222E-6056-7A00-05B50B3F7BDE}"/>
              </a:ext>
            </a:extLst>
          </p:cNvPr>
          <p:cNvSpPr txBox="1"/>
          <p:nvPr/>
        </p:nvSpPr>
        <p:spPr>
          <a:xfrm>
            <a:off x="2945636" y="5845889"/>
            <a:ext cx="1041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</a:t>
            </a:r>
            <a:r>
              <a:rPr lang="en-US" sz="1000" dirty="0">
                <a:solidFill>
                  <a:srgbClr val="00B050"/>
                </a:solidFill>
              </a:rPr>
              <a:t> 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574986-B09D-06B2-7DC8-1FF23F694C3A}"/>
              </a:ext>
            </a:extLst>
          </p:cNvPr>
          <p:cNvSpPr txBox="1"/>
          <p:nvPr/>
        </p:nvSpPr>
        <p:spPr>
          <a:xfrm>
            <a:off x="6843247" y="5849779"/>
            <a:ext cx="1041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</a:t>
            </a:r>
            <a:r>
              <a:rPr lang="en-US" sz="1000" dirty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611A2DF-FC1E-F055-68E5-DCF03AAA2284}"/>
              </a:ext>
            </a:extLst>
          </p:cNvPr>
          <p:cNvSpPr/>
          <p:nvPr/>
        </p:nvSpPr>
        <p:spPr bwMode="auto">
          <a:xfrm>
            <a:off x="5715000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C1D7CC-4FBE-CB52-4F2A-394EC32F0981}"/>
              </a:ext>
            </a:extLst>
          </p:cNvPr>
          <p:cNvSpPr txBox="1"/>
          <p:nvPr/>
        </p:nvSpPr>
        <p:spPr>
          <a:xfrm>
            <a:off x="6754043" y="4821036"/>
            <a:ext cx="7897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UHR Link</a:t>
            </a:r>
          </a:p>
          <a:p>
            <a:r>
              <a:rPr lang="en-US" sz="1000" dirty="0">
                <a:solidFill>
                  <a:schemeClr val="tx1"/>
                </a:solidFill>
              </a:rPr>
              <a:t>Adaptation frame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11CBCB-5D27-8AEA-3F33-F3C234D46F51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 bwMode="auto">
          <a:xfrm flipH="1">
            <a:off x="6324600" y="5098035"/>
            <a:ext cx="429443" cy="540765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60F06AC-264C-45B6-BD1C-FE5940FF810A}"/>
              </a:ext>
            </a:extLst>
          </p:cNvPr>
          <p:cNvSpPr txBox="1"/>
          <p:nvPr/>
        </p:nvSpPr>
        <p:spPr>
          <a:xfrm>
            <a:off x="5518215" y="5221662"/>
            <a:ext cx="1255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Disable IM Pilots</a:t>
            </a:r>
            <a:endParaRPr lang="en-US" sz="1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3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DFB8-A6F0-B266-C4D8-F921FB1F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Proposed 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9922-BDA8-6CE4-047B-E7546F180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 (receiver) measures the interference using IM pilots and indicates interference level to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AP/STAs may determine parameters based on the interference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AB541-1496-055B-42BA-76DACA71EA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EB361-095B-74C5-DD72-F97855538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02230-D119-0E80-1356-0DB8DDCBDF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D8DCE5-8ADB-54D9-2762-A5FE7DD56E92}"/>
              </a:ext>
            </a:extLst>
          </p:cNvPr>
          <p:cNvCxnSpPr>
            <a:cxnSpLocks/>
          </p:cNvCxnSpPr>
          <p:nvPr/>
        </p:nvCxnSpPr>
        <p:spPr bwMode="auto">
          <a:xfrm>
            <a:off x="2514600" y="4663611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27E460-21D7-DD28-4B3B-68878245E1F3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79120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BD5435A-FD38-F080-7601-7678AB16A235}"/>
              </a:ext>
            </a:extLst>
          </p:cNvPr>
          <p:cNvSpPr/>
          <p:nvPr/>
        </p:nvSpPr>
        <p:spPr bwMode="auto">
          <a:xfrm>
            <a:off x="2864899" y="4358811"/>
            <a:ext cx="1122356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3C207D-670A-3057-7F56-3F267869A27A}"/>
              </a:ext>
            </a:extLst>
          </p:cNvPr>
          <p:cNvSpPr txBox="1"/>
          <p:nvPr/>
        </p:nvSpPr>
        <p:spPr>
          <a:xfrm>
            <a:off x="1310195" y="4272623"/>
            <a:ext cx="899605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(Transmitter)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CAD6BD-DC8C-30E2-D5C7-871B7E5ED16D}"/>
              </a:ext>
            </a:extLst>
          </p:cNvPr>
          <p:cNvSpPr txBox="1"/>
          <p:nvPr/>
        </p:nvSpPr>
        <p:spPr>
          <a:xfrm>
            <a:off x="1384734" y="5412734"/>
            <a:ext cx="750526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(Receiver)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F5BBD9-16E9-AD42-F88F-88F41F50ECE1}"/>
              </a:ext>
            </a:extLst>
          </p:cNvPr>
          <p:cNvSpPr/>
          <p:nvPr/>
        </p:nvSpPr>
        <p:spPr bwMode="auto">
          <a:xfrm>
            <a:off x="4267200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19FF5C-E65D-CE1C-95F8-715A3730E065}"/>
              </a:ext>
            </a:extLst>
          </p:cNvPr>
          <p:cNvSpPr/>
          <p:nvPr/>
        </p:nvSpPr>
        <p:spPr bwMode="auto">
          <a:xfrm>
            <a:off x="6754043" y="4358811"/>
            <a:ext cx="1122356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C2B0BD-AF19-DCDE-8475-95B14A077DED}"/>
              </a:ext>
            </a:extLst>
          </p:cNvPr>
          <p:cNvSpPr/>
          <p:nvPr/>
        </p:nvSpPr>
        <p:spPr bwMode="auto">
          <a:xfrm>
            <a:off x="8153400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517802-42D6-731B-DAE9-39E46E911AAC}"/>
              </a:ext>
            </a:extLst>
          </p:cNvPr>
          <p:cNvSpPr txBox="1"/>
          <p:nvPr/>
        </p:nvSpPr>
        <p:spPr>
          <a:xfrm>
            <a:off x="2945636" y="5845264"/>
            <a:ext cx="1041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</a:t>
            </a:r>
            <a:r>
              <a:rPr lang="en-US" sz="1000" dirty="0">
                <a:solidFill>
                  <a:srgbClr val="00B050"/>
                </a:solidFill>
              </a:rPr>
              <a:t> 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D7A383-AB63-ABE7-862B-51D991B62DFC}"/>
              </a:ext>
            </a:extLst>
          </p:cNvPr>
          <p:cNvSpPr txBox="1"/>
          <p:nvPr/>
        </p:nvSpPr>
        <p:spPr>
          <a:xfrm>
            <a:off x="6690847" y="5849779"/>
            <a:ext cx="1995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IM Pilots: Decision based on ULA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45D8FA-BFBB-CADE-4B8B-C04B79A45C59}"/>
              </a:ext>
            </a:extLst>
          </p:cNvPr>
          <p:cNvSpPr/>
          <p:nvPr/>
        </p:nvSpPr>
        <p:spPr bwMode="auto">
          <a:xfrm>
            <a:off x="5715000" y="54864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B39A14-09B6-ED3B-7AD9-38A316DC346C}"/>
              </a:ext>
            </a:extLst>
          </p:cNvPr>
          <p:cNvSpPr txBox="1"/>
          <p:nvPr/>
        </p:nvSpPr>
        <p:spPr>
          <a:xfrm>
            <a:off x="5235607" y="5181600"/>
            <a:ext cx="1568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Indicate interference level</a:t>
            </a:r>
            <a:endParaRPr lang="en-US" sz="1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6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1676-2A15-DBC1-B38C-F4772F8A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2B65-3E45-7DE0-FFD0-08E39EDF7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Once IM pilots are enabled, the AP may keep using them indefinitely, leading to inefficiency in transmission, especially in absence of interference.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include interference mitigation (using IM pilots) in UHR link adaptation.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B7B98-7E67-EDBF-F62D-47BBF64164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80EBC-75AC-A480-72C0-10EB43EFB9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DCD3A0-E53E-D342-E23D-36653A36B8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37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CCD85452DC14DB33F1A0D6FC02910" ma:contentTypeVersion="1" ma:contentTypeDescription="Create a new document." ma:contentTypeScope="" ma:versionID="b565aa54d6831802139c0855adc9a2c4">
  <xsd:schema xmlns:xsd="http://www.w3.org/2001/XMLSchema" xmlns:xs="http://www.w3.org/2001/XMLSchema" xmlns:p="http://schemas.microsoft.com/office/2006/metadata/properties" xmlns:ns3="24a94663-ac85-4567-bdcb-9c5eeca67e77" targetNamespace="http://schemas.microsoft.com/office/2006/metadata/properties" ma:root="true" ma:fieldsID="7fc466b0430fbd45e3cdc19eb15e331d" ns3:_="">
    <xsd:import namespace="24a94663-ac85-4567-bdcb-9c5eeca67e7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94663-ac85-4567-bdcb-9c5eeca67e77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3FC037-B286-4F0C-8954-F845874BBD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1D2DF3-6527-477F-AB1E-928DFD3E04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94663-ac85-4567-bdcb-9c5eeca67e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55840A-2A98-4953-9978-5331CA78342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24a94663-ac85-4567-bdcb-9c5eeca67e77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13135</TotalTime>
  <Words>1137</Words>
  <Application>Microsoft Office PowerPoint</Application>
  <PresentationFormat>Widescreen</PresentationFormat>
  <Paragraphs>209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Times New Roman</vt:lpstr>
      <vt:lpstr>Office Theme</vt:lpstr>
      <vt:lpstr>Document</vt:lpstr>
      <vt:lpstr>Link Adaptation with Interference Mitigation</vt:lpstr>
      <vt:lpstr>Introduction</vt:lpstr>
      <vt:lpstr>Approved Motions</vt:lpstr>
      <vt:lpstr>Recap: Interference Mitigation Pilots [4] </vt:lpstr>
      <vt:lpstr>Transmission with IM Pilots</vt:lpstr>
      <vt:lpstr>Problem</vt:lpstr>
      <vt:lpstr>Proposed Solution 1</vt:lpstr>
      <vt:lpstr>Proposed Solution 2</vt:lpstr>
      <vt:lpstr>Conclusion</vt:lpstr>
      <vt:lpstr>References</vt:lpstr>
      <vt:lpstr>Straw Poll 1</vt:lpstr>
      <vt:lpstr>Straw Poll 2</vt:lpstr>
      <vt:lpstr>Appendix</vt:lpstr>
      <vt:lpstr>ELA Control Subfield</vt:lpstr>
      <vt:lpstr>LA Perspective: IM enabled/disabled selection [4]</vt:lpstr>
      <vt:lpstr>IM in UHR-SIG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Mrugen Deshmukh</dc:creator>
  <cp:keywords/>
  <cp:lastModifiedBy>Mrugen Deshmukh</cp:lastModifiedBy>
  <cp:revision>207</cp:revision>
  <cp:lastPrinted>1601-01-01T00:00:00Z</cp:lastPrinted>
  <dcterms:created xsi:type="dcterms:W3CDTF">2025-01-23T18:33:14Z</dcterms:created>
  <dcterms:modified xsi:type="dcterms:W3CDTF">2025-05-09T20:33:21Z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0x010100746CCD85452DC14DB33F1A0D6FC02910</vt:lpwstr>
  </property>
</Properties>
</file>