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70" r:id="rId5"/>
    <p:sldId id="141170240" r:id="rId6"/>
    <p:sldId id="141170253" r:id="rId7"/>
    <p:sldId id="141170245" r:id="rId8"/>
    <p:sldId id="141170255" r:id="rId9"/>
    <p:sldId id="141170254" r:id="rId10"/>
    <p:sldId id="141170242" r:id="rId11"/>
    <p:sldId id="141170258" r:id="rId12"/>
    <p:sldId id="141170243" r:id="rId13"/>
    <p:sldId id="141170259" r:id="rId14"/>
    <p:sldId id="141170256" r:id="rId15"/>
    <p:sldId id="141170260" r:id="rId16"/>
    <p:sldId id="141170261" r:id="rId17"/>
    <p:sldId id="141170263" r:id="rId18"/>
    <p:sldId id="141170257" r:id="rId19"/>
    <p:sldId id="141170265" r:id="rId2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7A3D13D-5DB4-1CDE-6627-6D2DBF8DD2C8}" name="Abhishek Patil" initials="AP" userId="S::appatil@qti.qualcomm.com::4a57f103-40b4-4474-a113-d3340a5396d8" providerId="AD"/>
  <p188:author id="{C6154C81-C790-C50A-D394-05139FB9BC3E}" name="r2" initials="r2" userId="r2" providerId="None"/>
  <p188:author id="{118ABBB4-5C5D-9821-4C17-83656CC7D11E}" name="Gaurang Naik" initials="GN" userId="S::gnaik@qti.qualcomm.com::095fd180-9166-4a3e-8ca1-a5959fa5cd48" providerId="AD"/>
  <p188:author id="{6A23C2B9-0C50-A134-54C3-FD051D555190}" name="Yanjun Sun" initials="YS" userId="S::yanjuns@qti.qualcomm.com::b36047ec-8c33-4551-bc74-961d47fe2da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jun Sun" initials="YS" lastIdx="3" clrIdx="0">
    <p:extLst>
      <p:ext uri="{19B8F6BF-5375-455C-9EA6-DF929625EA0E}">
        <p15:presenceInfo xmlns:p15="http://schemas.microsoft.com/office/powerpoint/2012/main" userId="S::yanjuns@qti.qualcomm.com::b36047ec-8c33-4551-bc74-961d47fe2da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98FE"/>
    <a:srgbClr val="FEC8C4"/>
    <a:srgbClr val="FFC000"/>
    <a:srgbClr val="FC3728"/>
    <a:srgbClr val="C9D0F1"/>
    <a:srgbClr val="CCEED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6247" autoAdjust="0"/>
  </p:normalViewPr>
  <p:slideViewPr>
    <p:cSldViewPr snapToGrid="0">
      <p:cViewPr varScale="1">
        <p:scale>
          <a:sx n="106" d="100"/>
          <a:sy n="106" d="100"/>
        </p:scale>
        <p:origin x="1800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7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28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2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DCEBDF8-1FBD-49CA-BC1A-DBB01FAE03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9B7C977-B73D-1121-7F50-90058BAD9F0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61AAACA-7605-4ADE-B10E-EFFF7852FA3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1D9A307-7244-44BC-B723-14F328D3D4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92CBF2F-FBA8-43A2-9548-882835990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BBDE47F8-4EA0-44BF-92FF-88592040D2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D1B84937-B6DA-4270-8D01-413EFAA9A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DACF55DD-7D91-4890-3D39-1C5534EDF4D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41216" y="6475413"/>
            <a:ext cx="31027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66D42A-356D-4E5D-B9D3-4A0DB37C9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EDE1EDF-5947-4192-94C2-92848A83BAE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6198C6D-7629-4E6F-9080-303E501DEC7D}"/>
              </a:ext>
            </a:extLst>
          </p:cNvPr>
          <p:cNvSpPr>
            <a:spLocks noGrp="1" noChangeArrowheads="1"/>
          </p:cNvSpPr>
          <p:nvPr>
            <p:ph type="dt" sz="half" idx="14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17BF70-D85E-4E0C-9CD2-5CB507281D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D74CDA-89AE-4BC6-ADB6-BF4C9C3D02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D8D2729-D01B-446E-B55E-F033BB0F0C99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A0DD6EB-210E-4EE5-8671-FAAF487B950B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802.11-25/0836r1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973" y="1066799"/>
            <a:ext cx="8083465" cy="571501"/>
          </a:xfrm>
        </p:spPr>
        <p:txBody>
          <a:bodyPr/>
          <a:lstStyle/>
          <a:p>
            <a:r>
              <a:rPr lang="en-US" sz="2400" dirty="0"/>
              <a:t>Follow-up on CFO correction for COBF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73974" y="169129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2025-05-10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791071" y="2125287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5441216" y="6475413"/>
            <a:ext cx="3102709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71496AAA-2D19-46D7-A60C-3C3E1D5316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903764"/>
              </p:ext>
            </p:extLst>
          </p:nvPr>
        </p:nvGraphicFramePr>
        <p:xfrm>
          <a:off x="791071" y="2696787"/>
          <a:ext cx="7752854" cy="23782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70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7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785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Name</a:t>
                      </a:r>
                      <a:endParaRPr lang="en-US" sz="700" b="1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Affiliations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Address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Phone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email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2401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Sameer Vermani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9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Qualcomm Technologies Inc.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svverman@qti.qualcomm.com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2649291"/>
                  </a:ext>
                </a:extLst>
              </a:tr>
              <a:tr h="856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Alice Chen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3143311"/>
                  </a:ext>
                </a:extLst>
              </a:tr>
              <a:tr h="856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Youhan Kim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3504198"/>
                  </a:ext>
                </a:extLst>
              </a:tr>
              <a:tr h="2866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Bin Tian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2816244"/>
                  </a:ext>
                </a:extLst>
              </a:tr>
              <a:tr h="1298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Ahmed </a:t>
                      </a:r>
                      <a:r>
                        <a:rPr lang="en-US" sz="1400" b="0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Elsherief</a:t>
                      </a:r>
                      <a:endParaRPr lang="en-US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613367"/>
                  </a:ext>
                </a:extLst>
              </a:tr>
              <a:tr h="1087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Sherief Helwa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7919699"/>
                  </a:ext>
                </a:extLst>
              </a:tr>
              <a:tr h="1447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George Cherian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8655095"/>
                  </a:ext>
                </a:extLst>
              </a:tr>
              <a:tr h="1447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Meriam Rezk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721870"/>
                  </a:ext>
                </a:extLst>
              </a:tr>
              <a:tr h="1238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32504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FBF5E1F-012A-CAEC-3D35-905C869687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There are two options</a:t>
            </a:r>
            <a:endParaRPr lang="en-US" sz="1600" dirty="0"/>
          </a:p>
          <a:p>
            <a:pPr marL="800100" lvl="1" indent="-342900">
              <a:buFont typeface="+mj-lt"/>
              <a:buAutoNum type="arabicPeriod"/>
            </a:pPr>
            <a:r>
              <a:rPr lang="en-US" sz="1600" dirty="0"/>
              <a:t>Sync reference determined during sounding-invite and sounding response exchange at the beginning of a sounding session</a:t>
            </a:r>
          </a:p>
          <a:p>
            <a:pPr lvl="2"/>
            <a:r>
              <a:rPr lang="en-US" sz="1400" dirty="0"/>
              <a:t>The AP initiating the pre-sounding exchange in the first </a:t>
            </a:r>
            <a:r>
              <a:rPr lang="en-US" sz="1400" dirty="0" err="1"/>
              <a:t>TxOP</a:t>
            </a:r>
            <a:r>
              <a:rPr lang="en-US" sz="1400" dirty="0"/>
              <a:t> of a sounding session becomes the reference AP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/>
              <a:t>Sync reference determined at group formation</a:t>
            </a: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The CFO correction procedure shown in the slides works for both the options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Note: Sequence on slide 9 only happens for option 2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6BF5B9A-AD48-F1CC-700E-1A963D997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 Reference/Sync Follower Determination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4B6AC6-9752-A3DE-6A15-1C93377D5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99B97D-F48A-FDA6-33F4-B3D32EDDD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EA1F9E-A439-D22B-0E03-147811E05F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261197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0950800-78C7-6129-D433-75D8C5270B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We proposed a simple way to do CFO correction during sounding phase which is essentially analogous to transmission phase CFO correction</a:t>
            </a:r>
          </a:p>
          <a:p>
            <a:pPr lvl="1"/>
            <a:r>
              <a:rPr lang="en-US" sz="1600" dirty="0"/>
              <a:t>Cross-BSS NDPA recipient always pre-corrects the next NDP regardless of reference/follower designation</a:t>
            </a:r>
          </a:p>
          <a:p>
            <a:pPr lvl="1"/>
            <a:r>
              <a:rPr lang="en-US" sz="1600" dirty="0"/>
              <a:t>The follower AP when transmitting the NDPA uses the most recent pre-correction</a:t>
            </a:r>
          </a:p>
          <a:p>
            <a:pPr lvl="2"/>
            <a:r>
              <a:rPr lang="en-US" sz="1400" dirty="0"/>
              <a:t>Either from a recent sync frame or a recent NDPA from reference AP</a:t>
            </a:r>
          </a:p>
          <a:p>
            <a:pPr lvl="1"/>
            <a:r>
              <a:rPr lang="en-US" sz="1600" dirty="0"/>
              <a:t>NDPA transmitted by the reference AP never need to be pre-corrected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The design works well independent of how sync-reference and follower is determined</a:t>
            </a:r>
          </a:p>
          <a:p>
            <a:endParaRPr lang="en-US" sz="1800" dirty="0"/>
          </a:p>
          <a:p>
            <a:pPr lvl="2"/>
            <a:endParaRPr lang="en-US" sz="1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5F39759-71A5-E769-40FB-3E81E4995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F3C8B2-8C36-11DA-B13F-7E4616407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95882-A183-309C-AE51-33441B8F7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F8A312-8780-5BE7-9438-E027A0AA04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799843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B9AEFEC-5CEA-1D08-7107-32D44A4F29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to the 11bn SFD </a:t>
            </a:r>
          </a:p>
          <a:p>
            <a:pPr lvl="1"/>
            <a:r>
              <a:rPr lang="en-US" dirty="0"/>
              <a:t>During the COBF sounding phase, cross-BSS NDPA recipient always pre-corrects the frequency of the NDP it transmits in response (pre-correction done based on the NDPA’s frequency estimate), regardless of reference/follower designation.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125B91B-847F-AE88-41BA-675C0C86C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D53AA6-69EC-ADB4-93A9-74F2D2DB1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6E3F5E-A44A-B3F8-A727-DE86E1C3A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607312-0353-EE16-8DCA-1E8EE9E4EF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722685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DF17DD8-D879-9540-432B-B04BFD4FC1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to the 11bn SFD</a:t>
            </a:r>
          </a:p>
          <a:p>
            <a:pPr lvl="1"/>
            <a:r>
              <a:rPr lang="en-US" dirty="0"/>
              <a:t> During the COBF sounding phase, when transmitting the NDPA</a:t>
            </a:r>
          </a:p>
          <a:p>
            <a:pPr lvl="2"/>
            <a:r>
              <a:rPr lang="en-US" dirty="0"/>
              <a:t>Reference AP does not perform pre-correction </a:t>
            </a:r>
          </a:p>
          <a:p>
            <a:pPr lvl="2"/>
            <a:r>
              <a:rPr lang="en-US" dirty="0"/>
              <a:t>The follower AP should use a recent frequency pre-correction value for the CFO estimated to the reference AP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0DAC1B6-7300-73A3-0217-3FFC10088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8999E0-4384-0489-AB4D-4317E5CF6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35C3A4-E87E-727E-C2B1-173A51F8D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A42C54-3DC7-68B4-098D-7B111FCF59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165932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82CCFCF-445E-B1C0-54A8-B97B69825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Document 11/25-0083r1, “CFO correction and related simplifications for COBF”  Sameer Vermani (Qualcomm)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6970171-2EA0-6078-AC1D-2C5882391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0D8C52-7F58-EA5C-F4D0-4062DDD31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DAFC0D-90C8-FD7B-2BA0-5AA6BB459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79A0D8-8CE5-40A9-A6A9-B807058F35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4736167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C6DAB7A-F5A3-6DA3-9106-98FE0FEF8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232DB2C-7F1C-7496-D753-44AA7BDFE4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Sounding protocols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5A03D0-1012-A22F-A1AD-6D62A6CEB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E379E2-D977-1892-79B0-151C369713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640B82-E961-379F-C31A-0EF072AAF13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8886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EB50CF5-A4CB-E085-B06F-D8056906D3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After a sounding initiation happens (sounding invite-sounding response exchange), it makes sense for the cross-BSS sounding to happen first due to the following reasons:</a:t>
            </a:r>
          </a:p>
          <a:p>
            <a:pPr lvl="1"/>
            <a:r>
              <a:rPr lang="en-US" dirty="0"/>
              <a:t>The initiating AP that invited the other AP through a sounding AP shouldn’t do in-BSS sounding first while the responder AP is just a spectator on standby</a:t>
            </a:r>
          </a:p>
          <a:p>
            <a:pPr lvl="2"/>
            <a:r>
              <a:rPr lang="en-US" dirty="0"/>
              <a:t>Invited the responder AP, better to give him involved after the invite</a:t>
            </a:r>
          </a:p>
          <a:p>
            <a:pPr lvl="1"/>
            <a:r>
              <a:rPr lang="en-US" dirty="0"/>
              <a:t>The cross-BSS section of the sounding is bound to be more unreliable so it’s better to put that section upfront</a:t>
            </a:r>
          </a:p>
          <a:p>
            <a:pPr lvl="2"/>
            <a:r>
              <a:rPr lang="en-US" dirty="0"/>
              <a:t>If that fails, in-BSS section may not be needed</a:t>
            </a:r>
          </a:p>
          <a:p>
            <a:pPr lvl="1"/>
            <a:r>
              <a:rPr lang="en-US" dirty="0"/>
              <a:t>Also beneficial from the standpoint of ensuring full-rank-nulling</a:t>
            </a:r>
          </a:p>
          <a:p>
            <a:pPr lvl="2"/>
            <a:r>
              <a:rPr lang="en-US" dirty="0"/>
              <a:t>An STA might reduce the NRx to be equal to Nc for cross-BSS sounding and then can maintain the same NRx for in-BSS sounding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CC6C0BF-F11F-D26D-8283-215B1720D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Proposal: Cross-BSS sounding to happen first in sequential sounding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CB1E9-72D0-4E6D-D61C-3AA206500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516C4F-31CE-64F5-4635-F63101FCC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0CF9F7-E6E1-FE9E-88D4-8A30151D3E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5634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BF4C874-CA12-7821-5E98-5324B183A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In [1], we had proposed the CFO correction procedures for Coordinated beamforming (COBF)</a:t>
            </a:r>
          </a:p>
          <a:p>
            <a:pPr lvl="1"/>
            <a:r>
              <a:rPr lang="en-US" sz="2200" dirty="0"/>
              <a:t>Several motions were adopted based on that proposal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In these slides we propose some modifications to the CFO correction procedure during the sounding stage, which harmonize the CFO correction between sounding and transmission stages</a:t>
            </a:r>
          </a:p>
          <a:p>
            <a:pPr lvl="1"/>
            <a:r>
              <a:rPr lang="en-US" sz="2000" dirty="0"/>
              <a:t>We show that the new CFO correction procedure can work with various options of determining the sync reference/follower</a:t>
            </a:r>
          </a:p>
          <a:p>
            <a:pPr lvl="1"/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678CD34-17D9-CE58-41C8-DFCA137FB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432C1A-0533-C6F9-A101-C234E66CC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917887-4283-379D-2FE4-D84E425C0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45C709-CAAE-A4DA-9F32-4C9C24E5F9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22380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68232D-42A7-3A2F-E8AB-0EC19D0176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1BA549F-A9F3-4BB4-A058-B87C53702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/>
              <a:t>Sharing AP still transmits the COBF Trigger/Sync frame </a:t>
            </a:r>
          </a:p>
          <a:p>
            <a:r>
              <a:rPr lang="en-US" sz="1400" dirty="0"/>
              <a:t>Shared AP still aligns its frequency based on CFO estimate from the COBF Trigger/Sync frame</a:t>
            </a:r>
          </a:p>
          <a:p>
            <a:pPr lvl="1"/>
            <a:r>
              <a:rPr lang="en-US" sz="1200" dirty="0"/>
              <a:t>No change in behavior at a shared AP in response to a COBF trigger/sync</a:t>
            </a:r>
          </a:p>
          <a:p>
            <a:r>
              <a:rPr lang="en-US" sz="1400" dirty="0"/>
              <a:t>The COBF Trigger/Sync and DL PPDU needs to be close in frequency to the sounding stage frequency of AP1</a:t>
            </a:r>
          </a:p>
          <a:p>
            <a:pPr lvl="1"/>
            <a:r>
              <a:rPr lang="en-US" sz="1200" dirty="0"/>
              <a:t>Can be easily achieved through remembering the sounding stage pre-correction </a:t>
            </a:r>
          </a:p>
          <a:p>
            <a:endParaRPr lang="en-US" sz="1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B778463-A626-7F85-B971-6C133E969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Reminder: Transmission stage CFO correction when Sharing AP is the Sync Follower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BC8B6C-ECCE-10BB-517F-8203767C2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8A83D3-0A15-235A-CD5A-C9BC493FC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A700AA-DA12-E121-1F12-ACC0A68722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C92D084-08C6-0781-30CE-4FAEF1E7C063}"/>
              </a:ext>
            </a:extLst>
          </p:cNvPr>
          <p:cNvSpPr/>
          <p:nvPr/>
        </p:nvSpPr>
        <p:spPr>
          <a:xfrm>
            <a:off x="2590671" y="5607484"/>
            <a:ext cx="951717" cy="55158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rgbClr val="00B050"/>
                </a:solidFill>
              </a:rPr>
              <a:t>Shared AP (AP2) estimates CFO </a:t>
            </a:r>
            <a:r>
              <a:rPr lang="en-US" sz="800" dirty="0" err="1">
                <a:solidFill>
                  <a:srgbClr val="00B050"/>
                </a:solidFill>
              </a:rPr>
              <a:t>w.r.t.</a:t>
            </a:r>
            <a:r>
              <a:rPr lang="en-US" sz="800" dirty="0">
                <a:solidFill>
                  <a:srgbClr val="00B050"/>
                </a:solidFill>
              </a:rPr>
              <a:t> sharing AP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8A54F3A-EBDC-D853-C299-40D410F36A77}"/>
              </a:ext>
            </a:extLst>
          </p:cNvPr>
          <p:cNvSpPr/>
          <p:nvPr/>
        </p:nvSpPr>
        <p:spPr>
          <a:xfrm>
            <a:off x="3961039" y="5883276"/>
            <a:ext cx="882650" cy="55158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rgbClr val="00B050"/>
                </a:solidFill>
              </a:rPr>
              <a:t>Shared AP pre-compensates CFO before Tx</a:t>
            </a:r>
          </a:p>
        </p:txBody>
      </p: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6CFCCDE3-FC6C-F4AA-5762-2A92BE780475}"/>
              </a:ext>
            </a:extLst>
          </p:cNvPr>
          <p:cNvCxnSpPr>
            <a:cxnSpLocks/>
            <a:stCxn id="10" idx="2"/>
            <a:endCxn id="11" idx="1"/>
          </p:cNvCxnSpPr>
          <p:nvPr/>
        </p:nvCxnSpPr>
        <p:spPr>
          <a:xfrm rot="16200000" flipH="1">
            <a:off x="3513784" y="5711812"/>
            <a:ext cx="1" cy="894509"/>
          </a:xfrm>
          <a:prstGeom prst="bentConnector2">
            <a:avLst/>
          </a:prstGeom>
          <a:ln w="12700" cap="rnd">
            <a:solidFill>
              <a:srgbClr val="00B050"/>
            </a:solidFill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4A30D411-B35D-2A16-8BFF-A5BD51AC0EBC}"/>
              </a:ext>
            </a:extLst>
          </p:cNvPr>
          <p:cNvCxnSpPr>
            <a:cxnSpLocks/>
            <a:stCxn id="11" idx="3"/>
          </p:cNvCxnSpPr>
          <p:nvPr/>
        </p:nvCxnSpPr>
        <p:spPr>
          <a:xfrm flipV="1">
            <a:off x="4843689" y="5482097"/>
            <a:ext cx="157261" cy="676971"/>
          </a:xfrm>
          <a:prstGeom prst="bentConnector2">
            <a:avLst/>
          </a:prstGeom>
          <a:ln w="12700" cap="rnd">
            <a:solidFill>
              <a:srgbClr val="00B050"/>
            </a:solidFill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642CA309-26C4-05B0-62D7-E6AF2865924A}"/>
              </a:ext>
            </a:extLst>
          </p:cNvPr>
          <p:cNvSpPr/>
          <p:nvPr/>
        </p:nvSpPr>
        <p:spPr>
          <a:xfrm>
            <a:off x="1465459" y="4243996"/>
            <a:ext cx="831850" cy="28575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84276FF-E04A-76F6-18A6-A536F237AA51}"/>
              </a:ext>
            </a:extLst>
          </p:cNvPr>
          <p:cNvCxnSpPr>
            <a:cxnSpLocks/>
            <a:stCxn id="14" idx="0"/>
          </p:cNvCxnSpPr>
          <p:nvPr/>
        </p:nvCxnSpPr>
        <p:spPr>
          <a:xfrm flipV="1">
            <a:off x="1881384" y="3996346"/>
            <a:ext cx="0" cy="247650"/>
          </a:xfrm>
          <a:prstGeom prst="straightConnector1">
            <a:avLst/>
          </a:prstGeom>
          <a:ln w="12700" cap="rnd">
            <a:solidFill>
              <a:srgbClr val="00B050"/>
            </a:solidFill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568F63A-569C-C1DF-AD6E-B6FAFA8014AB}"/>
              </a:ext>
            </a:extLst>
          </p:cNvPr>
          <p:cNvSpPr txBox="1"/>
          <p:nvPr/>
        </p:nvSpPr>
        <p:spPr>
          <a:xfrm>
            <a:off x="1028833" y="3729729"/>
            <a:ext cx="1445482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Sync-Follower AP</a:t>
            </a:r>
            <a:endParaRPr lang="en-US" sz="1400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C69A084-9843-14C2-246F-6F641FCCE872}"/>
              </a:ext>
            </a:extLst>
          </p:cNvPr>
          <p:cNvSpPr/>
          <p:nvPr/>
        </p:nvSpPr>
        <p:spPr>
          <a:xfrm>
            <a:off x="1467660" y="5196347"/>
            <a:ext cx="831850" cy="28575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CC09FAF-461E-7D4A-BA2B-D3A592B7ED04}"/>
              </a:ext>
            </a:extLst>
          </p:cNvPr>
          <p:cNvCxnSpPr>
            <a:cxnSpLocks/>
            <a:stCxn id="17" idx="0"/>
          </p:cNvCxnSpPr>
          <p:nvPr/>
        </p:nvCxnSpPr>
        <p:spPr>
          <a:xfrm flipV="1">
            <a:off x="1883585" y="4948697"/>
            <a:ext cx="0" cy="247650"/>
          </a:xfrm>
          <a:prstGeom prst="straightConnector1">
            <a:avLst/>
          </a:prstGeom>
          <a:ln w="12700" cap="rnd">
            <a:solidFill>
              <a:srgbClr val="00B050"/>
            </a:solidFill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57EFE902-0A27-E5A6-899C-520AD385E99E}"/>
              </a:ext>
            </a:extLst>
          </p:cNvPr>
          <p:cNvSpPr txBox="1"/>
          <p:nvPr/>
        </p:nvSpPr>
        <p:spPr>
          <a:xfrm>
            <a:off x="876436" y="4682080"/>
            <a:ext cx="1600080" cy="30777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Sync-reference AP</a:t>
            </a:r>
            <a:endParaRPr lang="en-US" sz="14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27C00F3-75A8-950B-111A-82D11E0853BB}"/>
              </a:ext>
            </a:extLst>
          </p:cNvPr>
          <p:cNvSpPr txBox="1"/>
          <p:nvPr/>
        </p:nvSpPr>
        <p:spPr>
          <a:xfrm>
            <a:off x="6687017" y="4338234"/>
            <a:ext cx="1886607" cy="806375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algn="l">
              <a:lnSpc>
                <a:spcPct val="95000"/>
              </a:lnSpc>
              <a:spcBef>
                <a:spcPts val="1200"/>
              </a:spcBef>
            </a:pPr>
            <a:r>
              <a:rPr lang="en-US" sz="1600" b="1" dirty="0">
                <a:solidFill>
                  <a:schemeClr val="tx1"/>
                </a:solidFill>
              </a:rPr>
              <a:t>Sync-follower AP is </a:t>
            </a:r>
          </a:p>
          <a:p>
            <a:pPr algn="l">
              <a:lnSpc>
                <a:spcPct val="95000"/>
              </a:lnSpc>
              <a:spcBef>
                <a:spcPts val="1200"/>
              </a:spcBef>
            </a:pPr>
            <a:r>
              <a:rPr lang="en-US" sz="1600" b="1" dirty="0">
                <a:solidFill>
                  <a:schemeClr val="tx1"/>
                </a:solidFill>
              </a:rPr>
              <a:t>TXOP owner</a:t>
            </a:r>
          </a:p>
        </p:txBody>
      </p: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1286B4F3-9A90-CD95-A5F7-2655BFAEDF27}"/>
              </a:ext>
            </a:extLst>
          </p:cNvPr>
          <p:cNvCxnSpPr>
            <a:cxnSpLocks/>
            <a:endCxn id="10" idx="3"/>
          </p:cNvCxnSpPr>
          <p:nvPr/>
        </p:nvCxnSpPr>
        <p:spPr>
          <a:xfrm rot="5400000">
            <a:off x="2996319" y="5075817"/>
            <a:ext cx="1353528" cy="261390"/>
          </a:xfrm>
          <a:prstGeom prst="bentConnector2">
            <a:avLst/>
          </a:prstGeom>
          <a:ln w="12700" cap="rnd">
            <a:solidFill>
              <a:srgbClr val="00B050"/>
            </a:solidFill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1B79E071-05CD-A656-F8D7-3C232E645D45}"/>
              </a:ext>
            </a:extLst>
          </p:cNvPr>
          <p:cNvSpPr txBox="1"/>
          <p:nvPr/>
        </p:nvSpPr>
        <p:spPr>
          <a:xfrm>
            <a:off x="757673" y="4199735"/>
            <a:ext cx="4956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AP1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5C4070E-7DE5-77D2-FFA5-E1BFFCD2A3B0}"/>
              </a:ext>
            </a:extLst>
          </p:cNvPr>
          <p:cNvSpPr txBox="1"/>
          <p:nvPr/>
        </p:nvSpPr>
        <p:spPr>
          <a:xfrm>
            <a:off x="794273" y="5205098"/>
            <a:ext cx="4956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AP2 </a:t>
            </a:r>
          </a:p>
        </p:txBody>
      </p: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6B6F9457-023B-E605-6F61-FAEBF3940D81}"/>
              </a:ext>
            </a:extLst>
          </p:cNvPr>
          <p:cNvCxnSpPr>
            <a:cxnSpLocks/>
          </p:cNvCxnSpPr>
          <p:nvPr/>
        </p:nvCxnSpPr>
        <p:spPr bwMode="auto">
          <a:xfrm rot="10800000">
            <a:off x="1356544" y="3494031"/>
            <a:ext cx="2447234" cy="696859"/>
          </a:xfrm>
          <a:prstGeom prst="bentConnector3">
            <a:avLst>
              <a:gd name="adj1" fmla="val 5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A7A1E0B4-0497-B714-1F25-5D563EF0CE16}"/>
              </a:ext>
            </a:extLst>
          </p:cNvPr>
          <p:cNvSpPr txBox="1"/>
          <p:nvPr/>
        </p:nvSpPr>
        <p:spPr>
          <a:xfrm>
            <a:off x="94943" y="3226876"/>
            <a:ext cx="133223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i="1" dirty="0"/>
              <a:t>Transmitted with same pre-correction as sounding phase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7745C85-575F-6B2B-A55D-494028ED9883}"/>
              </a:ext>
            </a:extLst>
          </p:cNvPr>
          <p:cNvSpPr/>
          <p:nvPr/>
        </p:nvSpPr>
        <p:spPr bwMode="auto">
          <a:xfrm>
            <a:off x="3422210" y="4199735"/>
            <a:ext cx="2154725" cy="407400"/>
          </a:xfrm>
          <a:prstGeom prst="rect">
            <a:avLst/>
          </a:prstGeom>
          <a:noFill/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23" name="Group 4">
            <a:extLst>
              <a:ext uri="{FF2B5EF4-FFF2-40B4-BE49-F238E27FC236}">
                <a16:creationId xmlns:a16="http://schemas.microsoft.com/office/drawing/2014/main" id="{656748A9-F6D8-D0F3-75F3-E7523644817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568451" y="3502026"/>
            <a:ext cx="4705350" cy="2411413"/>
            <a:chOff x="988" y="2206"/>
            <a:chExt cx="2964" cy="1519"/>
          </a:xfrm>
        </p:grpSpPr>
        <p:sp>
          <p:nvSpPr>
            <p:cNvPr id="25" name="Line 5">
              <a:extLst>
                <a:ext uri="{FF2B5EF4-FFF2-40B4-BE49-F238E27FC236}">
                  <a16:creationId xmlns:a16="http://schemas.microsoft.com/office/drawing/2014/main" id="{0944B8D6-B714-9D4E-60F0-13DD7AC5B7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3" y="2861"/>
              <a:ext cx="2656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6">
              <a:extLst>
                <a:ext uri="{FF2B5EF4-FFF2-40B4-BE49-F238E27FC236}">
                  <a16:creationId xmlns:a16="http://schemas.microsoft.com/office/drawing/2014/main" id="{6378937D-3C09-D05C-0B91-85E39F14A757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2" y="2825"/>
              <a:ext cx="70" cy="71"/>
            </a:xfrm>
            <a:custGeom>
              <a:avLst/>
              <a:gdLst>
                <a:gd name="T0" fmla="*/ 140 w 140"/>
                <a:gd name="T1" fmla="*/ 70 h 140"/>
                <a:gd name="T2" fmla="*/ 0 w 140"/>
                <a:gd name="T3" fmla="*/ 140 h 140"/>
                <a:gd name="T4" fmla="*/ 0 w 140"/>
                <a:gd name="T5" fmla="*/ 0 h 140"/>
                <a:gd name="T6" fmla="*/ 140 w 140"/>
                <a:gd name="T7" fmla="*/ 7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0" h="140">
                  <a:moveTo>
                    <a:pt x="140" y="70"/>
                  </a:moveTo>
                  <a:lnTo>
                    <a:pt x="0" y="140"/>
                  </a:lnTo>
                  <a:cubicBezTo>
                    <a:pt x="22" y="96"/>
                    <a:pt x="22" y="44"/>
                    <a:pt x="0" y="0"/>
                  </a:cubicBezTo>
                  <a:lnTo>
                    <a:pt x="140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7">
              <a:extLst>
                <a:ext uri="{FF2B5EF4-FFF2-40B4-BE49-F238E27FC236}">
                  <a16:creationId xmlns:a16="http://schemas.microsoft.com/office/drawing/2014/main" id="{0FA4DBE8-FFE2-5050-1FCC-1993410B71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8" y="2667"/>
              <a:ext cx="750" cy="194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8">
              <a:extLst>
                <a:ext uri="{FF2B5EF4-FFF2-40B4-BE49-F238E27FC236}">
                  <a16:creationId xmlns:a16="http://schemas.microsoft.com/office/drawing/2014/main" id="{40FD52B0-E0D4-FA73-F933-F7661BD322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2" y="2724"/>
              <a:ext cx="25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DL PPDU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9">
              <a:extLst>
                <a:ext uri="{FF2B5EF4-FFF2-40B4-BE49-F238E27FC236}">
                  <a16:creationId xmlns:a16="http://schemas.microsoft.com/office/drawing/2014/main" id="{0F09023D-A07D-7E7A-A880-010C86DDC9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8" y="2706"/>
              <a:ext cx="51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Sharing 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Line 10">
              <a:extLst>
                <a:ext uri="{FF2B5EF4-FFF2-40B4-BE49-F238E27FC236}">
                  <a16:creationId xmlns:a16="http://schemas.microsoft.com/office/drawing/2014/main" id="{9DE78386-B11C-0A17-49E3-E79BE7A113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3" y="3443"/>
              <a:ext cx="2656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11">
              <a:extLst>
                <a:ext uri="{FF2B5EF4-FFF2-40B4-BE49-F238E27FC236}">
                  <a16:creationId xmlns:a16="http://schemas.microsoft.com/office/drawing/2014/main" id="{8CC074E6-0584-4C80-272A-1484D7B243A1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2" y="3407"/>
              <a:ext cx="70" cy="71"/>
            </a:xfrm>
            <a:custGeom>
              <a:avLst/>
              <a:gdLst>
                <a:gd name="T0" fmla="*/ 140 w 140"/>
                <a:gd name="T1" fmla="*/ 70 h 140"/>
                <a:gd name="T2" fmla="*/ 0 w 140"/>
                <a:gd name="T3" fmla="*/ 140 h 140"/>
                <a:gd name="T4" fmla="*/ 0 w 140"/>
                <a:gd name="T5" fmla="*/ 0 h 140"/>
                <a:gd name="T6" fmla="*/ 140 w 140"/>
                <a:gd name="T7" fmla="*/ 7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0" h="140">
                  <a:moveTo>
                    <a:pt x="140" y="70"/>
                  </a:moveTo>
                  <a:lnTo>
                    <a:pt x="0" y="140"/>
                  </a:lnTo>
                  <a:cubicBezTo>
                    <a:pt x="22" y="96"/>
                    <a:pt x="22" y="44"/>
                    <a:pt x="0" y="0"/>
                  </a:cubicBezTo>
                  <a:lnTo>
                    <a:pt x="140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Rectangle 12">
              <a:extLst>
                <a:ext uri="{FF2B5EF4-FFF2-40B4-BE49-F238E27FC236}">
                  <a16:creationId xmlns:a16="http://schemas.microsoft.com/office/drawing/2014/main" id="{36E39221-CDA8-E1A4-13D8-569D6FDFAA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8" y="3249"/>
              <a:ext cx="750" cy="194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13">
              <a:extLst>
                <a:ext uri="{FF2B5EF4-FFF2-40B4-BE49-F238E27FC236}">
                  <a16:creationId xmlns:a16="http://schemas.microsoft.com/office/drawing/2014/main" id="{143E1A2F-26DB-21D8-0B68-7F3398FAF0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2" y="3305"/>
              <a:ext cx="25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DL PPDU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14">
              <a:extLst>
                <a:ext uri="{FF2B5EF4-FFF2-40B4-BE49-F238E27FC236}">
                  <a16:creationId xmlns:a16="http://schemas.microsoft.com/office/drawing/2014/main" id="{F396F689-751C-692F-9B49-4540F7BAA4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0" y="3285"/>
              <a:ext cx="492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Shared 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19">
              <a:extLst>
                <a:ext uri="{FF2B5EF4-FFF2-40B4-BE49-F238E27FC236}">
                  <a16:creationId xmlns:a16="http://schemas.microsoft.com/office/drawing/2014/main" id="{3C6BD859-87A2-C874-F81E-3CB3FD4557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5" y="2667"/>
              <a:ext cx="290" cy="194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20">
              <a:extLst>
                <a:ext uri="{FF2B5EF4-FFF2-40B4-BE49-F238E27FC236}">
                  <a16:creationId xmlns:a16="http://schemas.microsoft.com/office/drawing/2014/main" id="{6A521284-5356-902B-2614-0E7BE18DA7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7" y="2685"/>
              <a:ext cx="162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CoBF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Rectangle 21">
              <a:extLst>
                <a:ext uri="{FF2B5EF4-FFF2-40B4-BE49-F238E27FC236}">
                  <a16:creationId xmlns:a16="http://schemas.microsoft.com/office/drawing/2014/main" id="{FA88F380-8646-E1BD-DFE7-6BFF272F01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0" y="2761"/>
              <a:ext cx="210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Invite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Line 22">
              <a:extLst>
                <a:ext uri="{FF2B5EF4-FFF2-40B4-BE49-F238E27FC236}">
                  <a16:creationId xmlns:a16="http://schemas.microsoft.com/office/drawing/2014/main" id="{8EC3013D-A855-2760-F0CC-2BAEE36529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0" y="3055"/>
              <a:ext cx="118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23">
              <a:extLst>
                <a:ext uri="{FF2B5EF4-FFF2-40B4-BE49-F238E27FC236}">
                  <a16:creationId xmlns:a16="http://schemas.microsoft.com/office/drawing/2014/main" id="{799E812A-25DF-4E17-3CC5-378C37772F05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9" y="3037"/>
              <a:ext cx="36" cy="36"/>
            </a:xfrm>
            <a:custGeom>
              <a:avLst/>
              <a:gdLst>
                <a:gd name="T0" fmla="*/ 72 w 72"/>
                <a:gd name="T1" fmla="*/ 36 h 72"/>
                <a:gd name="T2" fmla="*/ 0 w 72"/>
                <a:gd name="T3" fmla="*/ 72 h 72"/>
                <a:gd name="T4" fmla="*/ 0 w 72"/>
                <a:gd name="T5" fmla="*/ 0 h 72"/>
                <a:gd name="T6" fmla="*/ 72 w 72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" h="72">
                  <a:moveTo>
                    <a:pt x="72" y="36"/>
                  </a:moveTo>
                  <a:lnTo>
                    <a:pt x="0" y="72"/>
                  </a:lnTo>
                  <a:cubicBezTo>
                    <a:pt x="11" y="49"/>
                    <a:pt x="11" y="23"/>
                    <a:pt x="0" y="0"/>
                  </a:cubicBezTo>
                  <a:lnTo>
                    <a:pt x="72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Line 24">
              <a:extLst>
                <a:ext uri="{FF2B5EF4-FFF2-40B4-BE49-F238E27FC236}">
                  <a16:creationId xmlns:a16="http://schemas.microsoft.com/office/drawing/2014/main" id="{37D1651F-CDD8-9351-AEBB-0C4E1B84E92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50" y="3055"/>
              <a:ext cx="119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25">
              <a:extLst>
                <a:ext uri="{FF2B5EF4-FFF2-40B4-BE49-F238E27FC236}">
                  <a16:creationId xmlns:a16="http://schemas.microsoft.com/office/drawing/2014/main" id="{E26E43C0-599E-122E-6004-9A2813FEDB7D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3" y="3037"/>
              <a:ext cx="36" cy="36"/>
            </a:xfrm>
            <a:custGeom>
              <a:avLst/>
              <a:gdLst>
                <a:gd name="T0" fmla="*/ 0 w 73"/>
                <a:gd name="T1" fmla="*/ 36 h 72"/>
                <a:gd name="T2" fmla="*/ 73 w 73"/>
                <a:gd name="T3" fmla="*/ 0 h 72"/>
                <a:gd name="T4" fmla="*/ 73 w 73"/>
                <a:gd name="T5" fmla="*/ 72 h 72"/>
                <a:gd name="T6" fmla="*/ 0 w 73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" h="72">
                  <a:moveTo>
                    <a:pt x="0" y="36"/>
                  </a:moveTo>
                  <a:lnTo>
                    <a:pt x="73" y="0"/>
                  </a:lnTo>
                  <a:cubicBezTo>
                    <a:pt x="61" y="23"/>
                    <a:pt x="61" y="49"/>
                    <a:pt x="73" y="72"/>
                  </a:cubicBezTo>
                  <a:lnTo>
                    <a:pt x="0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Line 26">
              <a:extLst>
                <a:ext uri="{FF2B5EF4-FFF2-40B4-BE49-F238E27FC236}">
                  <a16:creationId xmlns:a16="http://schemas.microsoft.com/office/drawing/2014/main" id="{406AED22-C3EB-EC67-3E8F-D047D2A8B4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5" y="3030"/>
              <a:ext cx="0" cy="49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Line 27">
              <a:extLst>
                <a:ext uri="{FF2B5EF4-FFF2-40B4-BE49-F238E27FC236}">
                  <a16:creationId xmlns:a16="http://schemas.microsoft.com/office/drawing/2014/main" id="{DE3D2BAB-D96F-C23C-9BD1-31AB6844C7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24" y="3030"/>
              <a:ext cx="0" cy="49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Rectangle 28">
              <a:extLst>
                <a:ext uri="{FF2B5EF4-FFF2-40B4-BE49-F238E27FC236}">
                  <a16:creationId xmlns:a16="http://schemas.microsoft.com/office/drawing/2014/main" id="{5B7F7B2F-9F26-BD44-D1D5-BD0792C1A2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3" y="2957"/>
              <a:ext cx="137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SIFS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Line 29">
              <a:extLst>
                <a:ext uri="{FF2B5EF4-FFF2-40B4-BE49-F238E27FC236}">
                  <a16:creationId xmlns:a16="http://schemas.microsoft.com/office/drawing/2014/main" id="{D58A04E6-BE18-E478-350A-55549E5F19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3" y="2570"/>
              <a:ext cx="118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30">
              <a:extLst>
                <a:ext uri="{FF2B5EF4-FFF2-40B4-BE49-F238E27FC236}">
                  <a16:creationId xmlns:a16="http://schemas.microsoft.com/office/drawing/2014/main" id="{3E328624-F6D5-F6D1-367E-C470C9B9D8D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2" y="2552"/>
              <a:ext cx="36" cy="36"/>
            </a:xfrm>
            <a:custGeom>
              <a:avLst/>
              <a:gdLst>
                <a:gd name="T0" fmla="*/ 72 w 72"/>
                <a:gd name="T1" fmla="*/ 36 h 72"/>
                <a:gd name="T2" fmla="*/ 0 w 72"/>
                <a:gd name="T3" fmla="*/ 72 h 72"/>
                <a:gd name="T4" fmla="*/ 0 w 72"/>
                <a:gd name="T5" fmla="*/ 0 h 72"/>
                <a:gd name="T6" fmla="*/ 72 w 72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" h="72">
                  <a:moveTo>
                    <a:pt x="72" y="36"/>
                  </a:moveTo>
                  <a:lnTo>
                    <a:pt x="0" y="72"/>
                  </a:lnTo>
                  <a:cubicBezTo>
                    <a:pt x="11" y="50"/>
                    <a:pt x="11" y="23"/>
                    <a:pt x="0" y="0"/>
                  </a:cubicBezTo>
                  <a:lnTo>
                    <a:pt x="72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Line 31">
              <a:extLst>
                <a:ext uri="{FF2B5EF4-FFF2-40B4-BE49-F238E27FC236}">
                  <a16:creationId xmlns:a16="http://schemas.microsoft.com/office/drawing/2014/main" id="{9916B988-A2DB-FC01-1E64-AE55BA1C5E4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43" y="2570"/>
              <a:ext cx="119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32">
              <a:extLst>
                <a:ext uri="{FF2B5EF4-FFF2-40B4-BE49-F238E27FC236}">
                  <a16:creationId xmlns:a16="http://schemas.microsoft.com/office/drawing/2014/main" id="{F46597FB-EF50-0A99-A4A5-13AE128069D4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6" y="2552"/>
              <a:ext cx="36" cy="36"/>
            </a:xfrm>
            <a:custGeom>
              <a:avLst/>
              <a:gdLst>
                <a:gd name="T0" fmla="*/ 0 w 73"/>
                <a:gd name="T1" fmla="*/ 36 h 72"/>
                <a:gd name="T2" fmla="*/ 73 w 73"/>
                <a:gd name="T3" fmla="*/ 0 h 72"/>
                <a:gd name="T4" fmla="*/ 73 w 73"/>
                <a:gd name="T5" fmla="*/ 72 h 72"/>
                <a:gd name="T6" fmla="*/ 0 w 73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" h="72">
                  <a:moveTo>
                    <a:pt x="0" y="36"/>
                  </a:moveTo>
                  <a:lnTo>
                    <a:pt x="73" y="0"/>
                  </a:lnTo>
                  <a:cubicBezTo>
                    <a:pt x="61" y="23"/>
                    <a:pt x="61" y="50"/>
                    <a:pt x="73" y="72"/>
                  </a:cubicBezTo>
                  <a:lnTo>
                    <a:pt x="0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Line 33">
              <a:extLst>
                <a:ext uri="{FF2B5EF4-FFF2-40B4-BE49-F238E27FC236}">
                  <a16:creationId xmlns:a16="http://schemas.microsoft.com/office/drawing/2014/main" id="{D62A6715-8D39-5AAA-CD29-2D07F56111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68" y="2546"/>
              <a:ext cx="0" cy="49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Line 34">
              <a:extLst>
                <a:ext uri="{FF2B5EF4-FFF2-40B4-BE49-F238E27FC236}">
                  <a16:creationId xmlns:a16="http://schemas.microsoft.com/office/drawing/2014/main" id="{B3E83DB0-D636-0160-F7EB-F1172DC17C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7" y="2546"/>
              <a:ext cx="0" cy="49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Rectangle 35">
              <a:extLst>
                <a:ext uri="{FF2B5EF4-FFF2-40B4-BE49-F238E27FC236}">
                  <a16:creationId xmlns:a16="http://schemas.microsoft.com/office/drawing/2014/main" id="{BB250415-516E-4C44-8F36-9A62EA08AE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6" y="2471"/>
              <a:ext cx="161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SIFS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Rectangle 36">
              <a:extLst>
                <a:ext uri="{FF2B5EF4-FFF2-40B4-BE49-F238E27FC236}">
                  <a16:creationId xmlns:a16="http://schemas.microsoft.com/office/drawing/2014/main" id="{93FA0D61-4172-F0C6-6CEA-A5D4CFC943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3249"/>
              <a:ext cx="338" cy="194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Rectangle 37">
              <a:extLst>
                <a:ext uri="{FF2B5EF4-FFF2-40B4-BE49-F238E27FC236}">
                  <a16:creationId xmlns:a16="http://schemas.microsoft.com/office/drawing/2014/main" id="{E253932D-D22E-D2C8-0EE3-86F0BF124C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0" y="3265"/>
              <a:ext cx="186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CoBF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" name="Rectangle 38">
              <a:extLst>
                <a:ext uri="{FF2B5EF4-FFF2-40B4-BE49-F238E27FC236}">
                  <a16:creationId xmlns:a16="http://schemas.microsoft.com/office/drawing/2014/main" id="{6F431346-90A4-6073-0E1C-B1C04B0961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1" y="3344"/>
              <a:ext cx="282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Response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Line 39">
              <a:extLst>
                <a:ext uri="{FF2B5EF4-FFF2-40B4-BE49-F238E27FC236}">
                  <a16:creationId xmlns:a16="http://schemas.microsoft.com/office/drawing/2014/main" id="{5BB61021-2E9E-4525-B64E-B48589DFEF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3129"/>
              <a:ext cx="118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40">
              <a:extLst>
                <a:ext uri="{FF2B5EF4-FFF2-40B4-BE49-F238E27FC236}">
                  <a16:creationId xmlns:a16="http://schemas.microsoft.com/office/drawing/2014/main" id="{817248F9-6BDE-B8BA-F359-24CC33F01ED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7" y="3111"/>
              <a:ext cx="36" cy="37"/>
            </a:xfrm>
            <a:custGeom>
              <a:avLst/>
              <a:gdLst>
                <a:gd name="T0" fmla="*/ 72 w 72"/>
                <a:gd name="T1" fmla="*/ 36 h 72"/>
                <a:gd name="T2" fmla="*/ 0 w 72"/>
                <a:gd name="T3" fmla="*/ 72 h 72"/>
                <a:gd name="T4" fmla="*/ 0 w 72"/>
                <a:gd name="T5" fmla="*/ 0 h 72"/>
                <a:gd name="T6" fmla="*/ 72 w 72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" h="72">
                  <a:moveTo>
                    <a:pt x="72" y="36"/>
                  </a:moveTo>
                  <a:lnTo>
                    <a:pt x="0" y="72"/>
                  </a:lnTo>
                  <a:cubicBezTo>
                    <a:pt x="11" y="49"/>
                    <a:pt x="11" y="23"/>
                    <a:pt x="0" y="0"/>
                  </a:cubicBezTo>
                  <a:lnTo>
                    <a:pt x="72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Line 41">
              <a:extLst>
                <a:ext uri="{FF2B5EF4-FFF2-40B4-BE49-F238E27FC236}">
                  <a16:creationId xmlns:a16="http://schemas.microsoft.com/office/drawing/2014/main" id="{F70AF3C0-CB8E-BB48-6B64-CD47C261A36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238" y="3129"/>
              <a:ext cx="119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42">
              <a:extLst>
                <a:ext uri="{FF2B5EF4-FFF2-40B4-BE49-F238E27FC236}">
                  <a16:creationId xmlns:a16="http://schemas.microsoft.com/office/drawing/2014/main" id="{CC03E37E-E69F-965C-2106-D87FAD329945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1" y="3111"/>
              <a:ext cx="36" cy="37"/>
            </a:xfrm>
            <a:custGeom>
              <a:avLst/>
              <a:gdLst>
                <a:gd name="T0" fmla="*/ 0 w 73"/>
                <a:gd name="T1" fmla="*/ 36 h 72"/>
                <a:gd name="T2" fmla="*/ 73 w 73"/>
                <a:gd name="T3" fmla="*/ 0 h 72"/>
                <a:gd name="T4" fmla="*/ 73 w 73"/>
                <a:gd name="T5" fmla="*/ 72 h 72"/>
                <a:gd name="T6" fmla="*/ 0 w 73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" h="72">
                  <a:moveTo>
                    <a:pt x="0" y="36"/>
                  </a:moveTo>
                  <a:lnTo>
                    <a:pt x="73" y="0"/>
                  </a:lnTo>
                  <a:cubicBezTo>
                    <a:pt x="61" y="23"/>
                    <a:pt x="61" y="49"/>
                    <a:pt x="73" y="72"/>
                  </a:cubicBezTo>
                  <a:lnTo>
                    <a:pt x="0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Line 43">
              <a:extLst>
                <a:ext uri="{FF2B5EF4-FFF2-40B4-BE49-F238E27FC236}">
                  <a16:creationId xmlns:a16="http://schemas.microsoft.com/office/drawing/2014/main" id="{1E05EEC2-D36E-1035-9A48-8A9C0875A0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63" y="3105"/>
              <a:ext cx="0" cy="49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Line 44">
              <a:extLst>
                <a:ext uri="{FF2B5EF4-FFF2-40B4-BE49-F238E27FC236}">
                  <a16:creationId xmlns:a16="http://schemas.microsoft.com/office/drawing/2014/main" id="{CB12B187-EEDD-5308-27C4-1F1EF40384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2" y="3105"/>
              <a:ext cx="0" cy="49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Rectangle 45">
              <a:extLst>
                <a:ext uri="{FF2B5EF4-FFF2-40B4-BE49-F238E27FC236}">
                  <a16:creationId xmlns:a16="http://schemas.microsoft.com/office/drawing/2014/main" id="{66CFED4E-F919-41A3-82AE-DA3A41AB4D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1" y="3030"/>
              <a:ext cx="161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SIFS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" name="Line 46">
              <a:extLst>
                <a:ext uri="{FF2B5EF4-FFF2-40B4-BE49-F238E27FC236}">
                  <a16:creationId xmlns:a16="http://schemas.microsoft.com/office/drawing/2014/main" id="{AAA349F5-5E60-AF54-93E8-1FBA837B31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17" y="2376"/>
              <a:ext cx="2161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47">
              <a:extLst>
                <a:ext uri="{FF2B5EF4-FFF2-40B4-BE49-F238E27FC236}">
                  <a16:creationId xmlns:a16="http://schemas.microsoft.com/office/drawing/2014/main" id="{556084EA-FA0A-29E2-BB1A-2E5B7D6EDBA5}"/>
                </a:ext>
              </a:extLst>
            </p:cNvPr>
            <p:cNvSpPr>
              <a:spLocks/>
            </p:cNvSpPr>
            <p:nvPr/>
          </p:nvSpPr>
          <p:spPr bwMode="auto">
            <a:xfrm>
              <a:off x="1485" y="2355"/>
              <a:ext cx="42" cy="42"/>
            </a:xfrm>
            <a:custGeom>
              <a:avLst/>
              <a:gdLst>
                <a:gd name="T0" fmla="*/ 0 w 83"/>
                <a:gd name="T1" fmla="*/ 41 h 82"/>
                <a:gd name="T2" fmla="*/ 83 w 83"/>
                <a:gd name="T3" fmla="*/ 0 h 82"/>
                <a:gd name="T4" fmla="*/ 83 w 83"/>
                <a:gd name="T5" fmla="*/ 82 h 82"/>
                <a:gd name="T6" fmla="*/ 0 w 83"/>
                <a:gd name="T7" fmla="*/ 4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3" h="82">
                  <a:moveTo>
                    <a:pt x="0" y="41"/>
                  </a:moveTo>
                  <a:lnTo>
                    <a:pt x="83" y="0"/>
                  </a:lnTo>
                  <a:cubicBezTo>
                    <a:pt x="70" y="26"/>
                    <a:pt x="70" y="56"/>
                    <a:pt x="83" y="82"/>
                  </a:cubicBezTo>
                  <a:lnTo>
                    <a:pt x="0" y="4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48">
              <a:extLst>
                <a:ext uri="{FF2B5EF4-FFF2-40B4-BE49-F238E27FC236}">
                  <a16:creationId xmlns:a16="http://schemas.microsoft.com/office/drawing/2014/main" id="{A3E7B219-9B84-F667-9CB6-37791DB593F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8" y="2355"/>
              <a:ext cx="42" cy="42"/>
            </a:xfrm>
            <a:custGeom>
              <a:avLst/>
              <a:gdLst>
                <a:gd name="T0" fmla="*/ 83 w 83"/>
                <a:gd name="T1" fmla="*/ 41 h 82"/>
                <a:gd name="T2" fmla="*/ 0 w 83"/>
                <a:gd name="T3" fmla="*/ 82 h 82"/>
                <a:gd name="T4" fmla="*/ 0 w 83"/>
                <a:gd name="T5" fmla="*/ 0 h 82"/>
                <a:gd name="T6" fmla="*/ 83 w 83"/>
                <a:gd name="T7" fmla="*/ 4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3" h="82">
                  <a:moveTo>
                    <a:pt x="83" y="41"/>
                  </a:moveTo>
                  <a:lnTo>
                    <a:pt x="0" y="82"/>
                  </a:lnTo>
                  <a:cubicBezTo>
                    <a:pt x="13" y="56"/>
                    <a:pt x="13" y="26"/>
                    <a:pt x="0" y="0"/>
                  </a:cubicBezTo>
                  <a:lnTo>
                    <a:pt x="83" y="4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Rectangle 49">
              <a:extLst>
                <a:ext uri="{FF2B5EF4-FFF2-40B4-BE49-F238E27FC236}">
                  <a16:creationId xmlns:a16="http://schemas.microsoft.com/office/drawing/2014/main" id="{0A0BB136-328A-E4D3-887E-72F09F7492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8" y="2206"/>
              <a:ext cx="60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Shared TXOP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2" name="Rectangle 50">
              <a:extLst>
                <a:ext uri="{FF2B5EF4-FFF2-40B4-BE49-F238E27FC236}">
                  <a16:creationId xmlns:a16="http://schemas.microsoft.com/office/drawing/2014/main" id="{C3661F02-0A00-8567-3CA2-C22BB903B3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1" y="2667"/>
              <a:ext cx="459" cy="194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Rectangle 51">
              <a:extLst>
                <a:ext uri="{FF2B5EF4-FFF2-40B4-BE49-F238E27FC236}">
                  <a16:creationId xmlns:a16="http://schemas.microsoft.com/office/drawing/2014/main" id="{5CC9E42F-0FC1-EFE8-DD8B-B25FBA524D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8" y="2685"/>
              <a:ext cx="363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CoBF Trigger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" name="Rectangle 52">
              <a:extLst>
                <a:ext uri="{FF2B5EF4-FFF2-40B4-BE49-F238E27FC236}">
                  <a16:creationId xmlns:a16="http://schemas.microsoft.com/office/drawing/2014/main" id="{965B1D0F-F0A7-1BBD-2754-42B454971E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2" y="2761"/>
              <a:ext cx="201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/Sync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5" name="Line 53">
              <a:extLst>
                <a:ext uri="{FF2B5EF4-FFF2-40B4-BE49-F238E27FC236}">
                  <a16:creationId xmlns:a16="http://schemas.microsoft.com/office/drawing/2014/main" id="{BBBBB3A9-EA26-10C0-E8F2-1D458297A8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25" y="2570"/>
              <a:ext cx="117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54">
              <a:extLst>
                <a:ext uri="{FF2B5EF4-FFF2-40B4-BE49-F238E27FC236}">
                  <a16:creationId xmlns:a16="http://schemas.microsoft.com/office/drawing/2014/main" id="{B7EBE91E-9D60-1828-400C-611AD814E933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3" y="2552"/>
              <a:ext cx="37" cy="36"/>
            </a:xfrm>
            <a:custGeom>
              <a:avLst/>
              <a:gdLst>
                <a:gd name="T0" fmla="*/ 72 w 72"/>
                <a:gd name="T1" fmla="*/ 36 h 72"/>
                <a:gd name="T2" fmla="*/ 0 w 72"/>
                <a:gd name="T3" fmla="*/ 72 h 72"/>
                <a:gd name="T4" fmla="*/ 0 w 72"/>
                <a:gd name="T5" fmla="*/ 0 h 72"/>
                <a:gd name="T6" fmla="*/ 72 w 72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" h="72">
                  <a:moveTo>
                    <a:pt x="72" y="36"/>
                  </a:moveTo>
                  <a:lnTo>
                    <a:pt x="0" y="72"/>
                  </a:lnTo>
                  <a:cubicBezTo>
                    <a:pt x="11" y="50"/>
                    <a:pt x="11" y="23"/>
                    <a:pt x="0" y="0"/>
                  </a:cubicBezTo>
                  <a:lnTo>
                    <a:pt x="72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Line 55">
              <a:extLst>
                <a:ext uri="{FF2B5EF4-FFF2-40B4-BE49-F238E27FC236}">
                  <a16:creationId xmlns:a16="http://schemas.microsoft.com/office/drawing/2014/main" id="{06628DD3-C1A2-E324-65B0-7D3F0B37A4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45" y="2570"/>
              <a:ext cx="118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56">
              <a:extLst>
                <a:ext uri="{FF2B5EF4-FFF2-40B4-BE49-F238E27FC236}">
                  <a16:creationId xmlns:a16="http://schemas.microsoft.com/office/drawing/2014/main" id="{20255B01-2831-5866-B28A-C047B19058B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7" y="2552"/>
              <a:ext cx="37" cy="36"/>
            </a:xfrm>
            <a:custGeom>
              <a:avLst/>
              <a:gdLst>
                <a:gd name="T0" fmla="*/ 0 w 73"/>
                <a:gd name="T1" fmla="*/ 36 h 72"/>
                <a:gd name="T2" fmla="*/ 73 w 73"/>
                <a:gd name="T3" fmla="*/ 0 h 72"/>
                <a:gd name="T4" fmla="*/ 73 w 73"/>
                <a:gd name="T5" fmla="*/ 72 h 72"/>
                <a:gd name="T6" fmla="*/ 0 w 73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" h="72">
                  <a:moveTo>
                    <a:pt x="0" y="36"/>
                  </a:moveTo>
                  <a:lnTo>
                    <a:pt x="73" y="0"/>
                  </a:lnTo>
                  <a:cubicBezTo>
                    <a:pt x="61" y="23"/>
                    <a:pt x="61" y="50"/>
                    <a:pt x="73" y="72"/>
                  </a:cubicBezTo>
                  <a:lnTo>
                    <a:pt x="0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Line 57">
              <a:extLst>
                <a:ext uri="{FF2B5EF4-FFF2-40B4-BE49-F238E27FC236}">
                  <a16:creationId xmlns:a16="http://schemas.microsoft.com/office/drawing/2014/main" id="{6E83CA32-683E-ED90-D7AB-40A51B7B66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70" y="2546"/>
              <a:ext cx="0" cy="49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Line 58">
              <a:extLst>
                <a:ext uri="{FF2B5EF4-FFF2-40B4-BE49-F238E27FC236}">
                  <a16:creationId xmlns:a16="http://schemas.microsoft.com/office/drawing/2014/main" id="{F60F7C44-25F4-0B38-658A-50B9FB2FC1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18" y="2546"/>
              <a:ext cx="0" cy="49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Rectangle 59">
              <a:extLst>
                <a:ext uri="{FF2B5EF4-FFF2-40B4-BE49-F238E27FC236}">
                  <a16:creationId xmlns:a16="http://schemas.microsoft.com/office/drawing/2014/main" id="{C234716B-33AE-31EB-ABAD-11E7F1C5BF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8" y="2471"/>
              <a:ext cx="161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SIFS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2" name="Freeform 60">
              <a:extLst>
                <a:ext uri="{FF2B5EF4-FFF2-40B4-BE49-F238E27FC236}">
                  <a16:creationId xmlns:a16="http://schemas.microsoft.com/office/drawing/2014/main" id="{F3DEBD81-F2F5-7805-8D06-068AD3F41CE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483" y="2325"/>
              <a:ext cx="5" cy="1400"/>
            </a:xfrm>
            <a:custGeom>
              <a:avLst/>
              <a:gdLst>
                <a:gd name="T0" fmla="*/ 5 w 10"/>
                <a:gd name="T1" fmla="*/ 85 h 2773"/>
                <a:gd name="T2" fmla="*/ 5 w 10"/>
                <a:gd name="T3" fmla="*/ 0 h 2773"/>
                <a:gd name="T4" fmla="*/ 10 w 10"/>
                <a:gd name="T5" fmla="*/ 208 h 2773"/>
                <a:gd name="T6" fmla="*/ 0 w 10"/>
                <a:gd name="T7" fmla="*/ 133 h 2773"/>
                <a:gd name="T8" fmla="*/ 10 w 10"/>
                <a:gd name="T9" fmla="*/ 261 h 2773"/>
                <a:gd name="T10" fmla="*/ 0 w 10"/>
                <a:gd name="T11" fmla="*/ 336 h 2773"/>
                <a:gd name="T12" fmla="*/ 10 w 10"/>
                <a:gd name="T13" fmla="*/ 261 h 2773"/>
                <a:gd name="T14" fmla="*/ 5 w 10"/>
                <a:gd name="T15" fmla="*/ 469 h 2773"/>
                <a:gd name="T16" fmla="*/ 5 w 10"/>
                <a:gd name="T17" fmla="*/ 384 h 2773"/>
                <a:gd name="T18" fmla="*/ 10 w 10"/>
                <a:gd name="T19" fmla="*/ 592 h 2773"/>
                <a:gd name="T20" fmla="*/ 0 w 10"/>
                <a:gd name="T21" fmla="*/ 517 h 2773"/>
                <a:gd name="T22" fmla="*/ 10 w 10"/>
                <a:gd name="T23" fmla="*/ 645 h 2773"/>
                <a:gd name="T24" fmla="*/ 0 w 10"/>
                <a:gd name="T25" fmla="*/ 720 h 2773"/>
                <a:gd name="T26" fmla="*/ 10 w 10"/>
                <a:gd name="T27" fmla="*/ 645 h 2773"/>
                <a:gd name="T28" fmla="*/ 5 w 10"/>
                <a:gd name="T29" fmla="*/ 853 h 2773"/>
                <a:gd name="T30" fmla="*/ 5 w 10"/>
                <a:gd name="T31" fmla="*/ 768 h 2773"/>
                <a:gd name="T32" fmla="*/ 10 w 10"/>
                <a:gd name="T33" fmla="*/ 976 h 2773"/>
                <a:gd name="T34" fmla="*/ 0 w 10"/>
                <a:gd name="T35" fmla="*/ 901 h 2773"/>
                <a:gd name="T36" fmla="*/ 10 w 10"/>
                <a:gd name="T37" fmla="*/ 1029 h 2773"/>
                <a:gd name="T38" fmla="*/ 0 w 10"/>
                <a:gd name="T39" fmla="*/ 1104 h 2773"/>
                <a:gd name="T40" fmla="*/ 10 w 10"/>
                <a:gd name="T41" fmla="*/ 1029 h 2773"/>
                <a:gd name="T42" fmla="*/ 5 w 10"/>
                <a:gd name="T43" fmla="*/ 1237 h 2773"/>
                <a:gd name="T44" fmla="*/ 5 w 10"/>
                <a:gd name="T45" fmla="*/ 1152 h 2773"/>
                <a:gd name="T46" fmla="*/ 10 w 10"/>
                <a:gd name="T47" fmla="*/ 1360 h 2773"/>
                <a:gd name="T48" fmla="*/ 0 w 10"/>
                <a:gd name="T49" fmla="*/ 1285 h 2773"/>
                <a:gd name="T50" fmla="*/ 10 w 10"/>
                <a:gd name="T51" fmla="*/ 1413 h 2773"/>
                <a:gd name="T52" fmla="*/ 0 w 10"/>
                <a:gd name="T53" fmla="*/ 1488 h 2773"/>
                <a:gd name="T54" fmla="*/ 10 w 10"/>
                <a:gd name="T55" fmla="*/ 1413 h 2773"/>
                <a:gd name="T56" fmla="*/ 5 w 10"/>
                <a:gd name="T57" fmla="*/ 1621 h 2773"/>
                <a:gd name="T58" fmla="*/ 5 w 10"/>
                <a:gd name="T59" fmla="*/ 1536 h 2773"/>
                <a:gd name="T60" fmla="*/ 10 w 10"/>
                <a:gd name="T61" fmla="*/ 1744 h 2773"/>
                <a:gd name="T62" fmla="*/ 0 w 10"/>
                <a:gd name="T63" fmla="*/ 1669 h 2773"/>
                <a:gd name="T64" fmla="*/ 10 w 10"/>
                <a:gd name="T65" fmla="*/ 1797 h 2773"/>
                <a:gd name="T66" fmla="*/ 0 w 10"/>
                <a:gd name="T67" fmla="*/ 1872 h 2773"/>
                <a:gd name="T68" fmla="*/ 10 w 10"/>
                <a:gd name="T69" fmla="*/ 1797 h 2773"/>
                <a:gd name="T70" fmla="*/ 5 w 10"/>
                <a:gd name="T71" fmla="*/ 2005 h 2773"/>
                <a:gd name="T72" fmla="*/ 5 w 10"/>
                <a:gd name="T73" fmla="*/ 1920 h 2773"/>
                <a:gd name="T74" fmla="*/ 10 w 10"/>
                <a:gd name="T75" fmla="*/ 2128 h 2773"/>
                <a:gd name="T76" fmla="*/ 0 w 10"/>
                <a:gd name="T77" fmla="*/ 2053 h 2773"/>
                <a:gd name="T78" fmla="*/ 10 w 10"/>
                <a:gd name="T79" fmla="*/ 2181 h 2773"/>
                <a:gd name="T80" fmla="*/ 0 w 10"/>
                <a:gd name="T81" fmla="*/ 2256 h 2773"/>
                <a:gd name="T82" fmla="*/ 10 w 10"/>
                <a:gd name="T83" fmla="*/ 2181 h 2773"/>
                <a:gd name="T84" fmla="*/ 5 w 10"/>
                <a:gd name="T85" fmla="*/ 2389 h 2773"/>
                <a:gd name="T86" fmla="*/ 5 w 10"/>
                <a:gd name="T87" fmla="*/ 2304 h 2773"/>
                <a:gd name="T88" fmla="*/ 10 w 10"/>
                <a:gd name="T89" fmla="*/ 2512 h 2773"/>
                <a:gd name="T90" fmla="*/ 0 w 10"/>
                <a:gd name="T91" fmla="*/ 2437 h 2773"/>
                <a:gd name="T92" fmla="*/ 10 w 10"/>
                <a:gd name="T93" fmla="*/ 2565 h 2773"/>
                <a:gd name="T94" fmla="*/ 0 w 10"/>
                <a:gd name="T95" fmla="*/ 2640 h 2773"/>
                <a:gd name="T96" fmla="*/ 10 w 10"/>
                <a:gd name="T97" fmla="*/ 2565 h 2773"/>
                <a:gd name="T98" fmla="*/ 5 w 10"/>
                <a:gd name="T99" fmla="*/ 2773 h 2773"/>
                <a:gd name="T100" fmla="*/ 5 w 10"/>
                <a:gd name="T101" fmla="*/ 2688 h 27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" h="2773">
                  <a:moveTo>
                    <a:pt x="10" y="5"/>
                  </a:moveTo>
                  <a:lnTo>
                    <a:pt x="10" y="80"/>
                  </a:lnTo>
                  <a:cubicBezTo>
                    <a:pt x="10" y="83"/>
                    <a:pt x="8" y="85"/>
                    <a:pt x="5" y="85"/>
                  </a:cubicBezTo>
                  <a:cubicBezTo>
                    <a:pt x="2" y="85"/>
                    <a:pt x="0" y="83"/>
                    <a:pt x="0" y="80"/>
                  </a:cubicBezTo>
                  <a:lnTo>
                    <a:pt x="0" y="5"/>
                  </a:lnTo>
                  <a:cubicBezTo>
                    <a:pt x="0" y="2"/>
                    <a:pt x="2" y="0"/>
                    <a:pt x="5" y="0"/>
                  </a:cubicBezTo>
                  <a:cubicBezTo>
                    <a:pt x="8" y="0"/>
                    <a:pt x="10" y="2"/>
                    <a:pt x="10" y="5"/>
                  </a:cubicBezTo>
                  <a:close/>
                  <a:moveTo>
                    <a:pt x="10" y="133"/>
                  </a:moveTo>
                  <a:lnTo>
                    <a:pt x="10" y="208"/>
                  </a:lnTo>
                  <a:cubicBezTo>
                    <a:pt x="10" y="211"/>
                    <a:pt x="8" y="213"/>
                    <a:pt x="5" y="213"/>
                  </a:cubicBezTo>
                  <a:cubicBezTo>
                    <a:pt x="2" y="213"/>
                    <a:pt x="0" y="211"/>
                    <a:pt x="0" y="208"/>
                  </a:cubicBezTo>
                  <a:lnTo>
                    <a:pt x="0" y="133"/>
                  </a:lnTo>
                  <a:cubicBezTo>
                    <a:pt x="0" y="130"/>
                    <a:pt x="2" y="128"/>
                    <a:pt x="5" y="128"/>
                  </a:cubicBezTo>
                  <a:cubicBezTo>
                    <a:pt x="8" y="128"/>
                    <a:pt x="10" y="130"/>
                    <a:pt x="10" y="133"/>
                  </a:cubicBezTo>
                  <a:close/>
                  <a:moveTo>
                    <a:pt x="10" y="261"/>
                  </a:moveTo>
                  <a:lnTo>
                    <a:pt x="10" y="336"/>
                  </a:lnTo>
                  <a:cubicBezTo>
                    <a:pt x="10" y="339"/>
                    <a:pt x="8" y="341"/>
                    <a:pt x="5" y="341"/>
                  </a:cubicBezTo>
                  <a:cubicBezTo>
                    <a:pt x="2" y="341"/>
                    <a:pt x="0" y="339"/>
                    <a:pt x="0" y="336"/>
                  </a:cubicBezTo>
                  <a:lnTo>
                    <a:pt x="0" y="261"/>
                  </a:lnTo>
                  <a:cubicBezTo>
                    <a:pt x="0" y="258"/>
                    <a:pt x="2" y="256"/>
                    <a:pt x="5" y="256"/>
                  </a:cubicBezTo>
                  <a:cubicBezTo>
                    <a:pt x="8" y="256"/>
                    <a:pt x="10" y="258"/>
                    <a:pt x="10" y="261"/>
                  </a:cubicBezTo>
                  <a:close/>
                  <a:moveTo>
                    <a:pt x="10" y="389"/>
                  </a:moveTo>
                  <a:lnTo>
                    <a:pt x="10" y="464"/>
                  </a:lnTo>
                  <a:cubicBezTo>
                    <a:pt x="10" y="467"/>
                    <a:pt x="8" y="469"/>
                    <a:pt x="5" y="469"/>
                  </a:cubicBezTo>
                  <a:cubicBezTo>
                    <a:pt x="2" y="469"/>
                    <a:pt x="0" y="467"/>
                    <a:pt x="0" y="464"/>
                  </a:cubicBezTo>
                  <a:lnTo>
                    <a:pt x="0" y="389"/>
                  </a:lnTo>
                  <a:cubicBezTo>
                    <a:pt x="0" y="386"/>
                    <a:pt x="2" y="384"/>
                    <a:pt x="5" y="384"/>
                  </a:cubicBezTo>
                  <a:cubicBezTo>
                    <a:pt x="8" y="384"/>
                    <a:pt x="10" y="386"/>
                    <a:pt x="10" y="389"/>
                  </a:cubicBezTo>
                  <a:close/>
                  <a:moveTo>
                    <a:pt x="10" y="517"/>
                  </a:moveTo>
                  <a:lnTo>
                    <a:pt x="10" y="592"/>
                  </a:lnTo>
                  <a:cubicBezTo>
                    <a:pt x="10" y="595"/>
                    <a:pt x="8" y="597"/>
                    <a:pt x="5" y="597"/>
                  </a:cubicBezTo>
                  <a:cubicBezTo>
                    <a:pt x="2" y="597"/>
                    <a:pt x="0" y="595"/>
                    <a:pt x="0" y="592"/>
                  </a:cubicBezTo>
                  <a:lnTo>
                    <a:pt x="0" y="517"/>
                  </a:lnTo>
                  <a:cubicBezTo>
                    <a:pt x="0" y="514"/>
                    <a:pt x="2" y="512"/>
                    <a:pt x="5" y="512"/>
                  </a:cubicBezTo>
                  <a:cubicBezTo>
                    <a:pt x="8" y="512"/>
                    <a:pt x="10" y="514"/>
                    <a:pt x="10" y="517"/>
                  </a:cubicBezTo>
                  <a:close/>
                  <a:moveTo>
                    <a:pt x="10" y="645"/>
                  </a:moveTo>
                  <a:lnTo>
                    <a:pt x="10" y="720"/>
                  </a:lnTo>
                  <a:cubicBezTo>
                    <a:pt x="10" y="723"/>
                    <a:pt x="8" y="725"/>
                    <a:pt x="5" y="725"/>
                  </a:cubicBezTo>
                  <a:cubicBezTo>
                    <a:pt x="2" y="725"/>
                    <a:pt x="0" y="723"/>
                    <a:pt x="0" y="720"/>
                  </a:cubicBezTo>
                  <a:lnTo>
                    <a:pt x="0" y="645"/>
                  </a:lnTo>
                  <a:cubicBezTo>
                    <a:pt x="0" y="642"/>
                    <a:pt x="2" y="640"/>
                    <a:pt x="5" y="640"/>
                  </a:cubicBezTo>
                  <a:cubicBezTo>
                    <a:pt x="8" y="640"/>
                    <a:pt x="10" y="642"/>
                    <a:pt x="10" y="645"/>
                  </a:cubicBezTo>
                  <a:close/>
                  <a:moveTo>
                    <a:pt x="10" y="773"/>
                  </a:moveTo>
                  <a:lnTo>
                    <a:pt x="10" y="848"/>
                  </a:lnTo>
                  <a:cubicBezTo>
                    <a:pt x="10" y="851"/>
                    <a:pt x="8" y="853"/>
                    <a:pt x="5" y="853"/>
                  </a:cubicBezTo>
                  <a:cubicBezTo>
                    <a:pt x="2" y="853"/>
                    <a:pt x="0" y="851"/>
                    <a:pt x="0" y="848"/>
                  </a:cubicBezTo>
                  <a:lnTo>
                    <a:pt x="0" y="773"/>
                  </a:lnTo>
                  <a:cubicBezTo>
                    <a:pt x="0" y="770"/>
                    <a:pt x="2" y="768"/>
                    <a:pt x="5" y="768"/>
                  </a:cubicBezTo>
                  <a:cubicBezTo>
                    <a:pt x="8" y="768"/>
                    <a:pt x="10" y="770"/>
                    <a:pt x="10" y="773"/>
                  </a:cubicBezTo>
                  <a:close/>
                  <a:moveTo>
                    <a:pt x="10" y="901"/>
                  </a:moveTo>
                  <a:lnTo>
                    <a:pt x="10" y="976"/>
                  </a:lnTo>
                  <a:cubicBezTo>
                    <a:pt x="10" y="979"/>
                    <a:pt x="8" y="981"/>
                    <a:pt x="5" y="981"/>
                  </a:cubicBezTo>
                  <a:cubicBezTo>
                    <a:pt x="2" y="981"/>
                    <a:pt x="0" y="979"/>
                    <a:pt x="0" y="976"/>
                  </a:cubicBezTo>
                  <a:lnTo>
                    <a:pt x="0" y="901"/>
                  </a:lnTo>
                  <a:cubicBezTo>
                    <a:pt x="0" y="898"/>
                    <a:pt x="2" y="896"/>
                    <a:pt x="5" y="896"/>
                  </a:cubicBezTo>
                  <a:cubicBezTo>
                    <a:pt x="8" y="896"/>
                    <a:pt x="10" y="898"/>
                    <a:pt x="10" y="901"/>
                  </a:cubicBezTo>
                  <a:close/>
                  <a:moveTo>
                    <a:pt x="10" y="1029"/>
                  </a:moveTo>
                  <a:lnTo>
                    <a:pt x="10" y="1104"/>
                  </a:lnTo>
                  <a:cubicBezTo>
                    <a:pt x="10" y="1107"/>
                    <a:pt x="8" y="1109"/>
                    <a:pt x="5" y="1109"/>
                  </a:cubicBezTo>
                  <a:cubicBezTo>
                    <a:pt x="2" y="1109"/>
                    <a:pt x="0" y="1107"/>
                    <a:pt x="0" y="1104"/>
                  </a:cubicBezTo>
                  <a:lnTo>
                    <a:pt x="0" y="1029"/>
                  </a:lnTo>
                  <a:cubicBezTo>
                    <a:pt x="0" y="1026"/>
                    <a:pt x="2" y="1024"/>
                    <a:pt x="5" y="1024"/>
                  </a:cubicBezTo>
                  <a:cubicBezTo>
                    <a:pt x="8" y="1024"/>
                    <a:pt x="10" y="1026"/>
                    <a:pt x="10" y="1029"/>
                  </a:cubicBezTo>
                  <a:close/>
                  <a:moveTo>
                    <a:pt x="10" y="1157"/>
                  </a:moveTo>
                  <a:lnTo>
                    <a:pt x="10" y="1232"/>
                  </a:lnTo>
                  <a:cubicBezTo>
                    <a:pt x="10" y="1235"/>
                    <a:pt x="8" y="1237"/>
                    <a:pt x="5" y="1237"/>
                  </a:cubicBezTo>
                  <a:cubicBezTo>
                    <a:pt x="2" y="1237"/>
                    <a:pt x="0" y="1235"/>
                    <a:pt x="0" y="1232"/>
                  </a:cubicBezTo>
                  <a:lnTo>
                    <a:pt x="0" y="1157"/>
                  </a:lnTo>
                  <a:cubicBezTo>
                    <a:pt x="0" y="1154"/>
                    <a:pt x="2" y="1152"/>
                    <a:pt x="5" y="1152"/>
                  </a:cubicBezTo>
                  <a:cubicBezTo>
                    <a:pt x="8" y="1152"/>
                    <a:pt x="10" y="1154"/>
                    <a:pt x="10" y="1157"/>
                  </a:cubicBezTo>
                  <a:close/>
                  <a:moveTo>
                    <a:pt x="10" y="1285"/>
                  </a:moveTo>
                  <a:lnTo>
                    <a:pt x="10" y="1360"/>
                  </a:lnTo>
                  <a:cubicBezTo>
                    <a:pt x="10" y="1363"/>
                    <a:pt x="8" y="1365"/>
                    <a:pt x="5" y="1365"/>
                  </a:cubicBezTo>
                  <a:cubicBezTo>
                    <a:pt x="2" y="1365"/>
                    <a:pt x="0" y="1363"/>
                    <a:pt x="0" y="1360"/>
                  </a:cubicBezTo>
                  <a:lnTo>
                    <a:pt x="0" y="1285"/>
                  </a:lnTo>
                  <a:cubicBezTo>
                    <a:pt x="0" y="1282"/>
                    <a:pt x="2" y="1280"/>
                    <a:pt x="5" y="1280"/>
                  </a:cubicBezTo>
                  <a:cubicBezTo>
                    <a:pt x="8" y="1280"/>
                    <a:pt x="10" y="1282"/>
                    <a:pt x="10" y="1285"/>
                  </a:cubicBezTo>
                  <a:close/>
                  <a:moveTo>
                    <a:pt x="10" y="1413"/>
                  </a:moveTo>
                  <a:lnTo>
                    <a:pt x="10" y="1488"/>
                  </a:lnTo>
                  <a:cubicBezTo>
                    <a:pt x="10" y="1491"/>
                    <a:pt x="8" y="1493"/>
                    <a:pt x="5" y="1493"/>
                  </a:cubicBezTo>
                  <a:cubicBezTo>
                    <a:pt x="2" y="1493"/>
                    <a:pt x="0" y="1491"/>
                    <a:pt x="0" y="1488"/>
                  </a:cubicBezTo>
                  <a:lnTo>
                    <a:pt x="0" y="1413"/>
                  </a:lnTo>
                  <a:cubicBezTo>
                    <a:pt x="0" y="1410"/>
                    <a:pt x="2" y="1408"/>
                    <a:pt x="5" y="1408"/>
                  </a:cubicBezTo>
                  <a:cubicBezTo>
                    <a:pt x="8" y="1408"/>
                    <a:pt x="10" y="1410"/>
                    <a:pt x="10" y="1413"/>
                  </a:cubicBezTo>
                  <a:close/>
                  <a:moveTo>
                    <a:pt x="10" y="1541"/>
                  </a:moveTo>
                  <a:lnTo>
                    <a:pt x="10" y="1616"/>
                  </a:lnTo>
                  <a:cubicBezTo>
                    <a:pt x="10" y="1619"/>
                    <a:pt x="8" y="1621"/>
                    <a:pt x="5" y="1621"/>
                  </a:cubicBezTo>
                  <a:cubicBezTo>
                    <a:pt x="2" y="1621"/>
                    <a:pt x="0" y="1619"/>
                    <a:pt x="0" y="1616"/>
                  </a:cubicBezTo>
                  <a:lnTo>
                    <a:pt x="0" y="1541"/>
                  </a:lnTo>
                  <a:cubicBezTo>
                    <a:pt x="0" y="1538"/>
                    <a:pt x="2" y="1536"/>
                    <a:pt x="5" y="1536"/>
                  </a:cubicBezTo>
                  <a:cubicBezTo>
                    <a:pt x="8" y="1536"/>
                    <a:pt x="10" y="1538"/>
                    <a:pt x="10" y="1541"/>
                  </a:cubicBezTo>
                  <a:close/>
                  <a:moveTo>
                    <a:pt x="10" y="1669"/>
                  </a:moveTo>
                  <a:lnTo>
                    <a:pt x="10" y="1744"/>
                  </a:lnTo>
                  <a:cubicBezTo>
                    <a:pt x="10" y="1747"/>
                    <a:pt x="8" y="1749"/>
                    <a:pt x="5" y="1749"/>
                  </a:cubicBezTo>
                  <a:cubicBezTo>
                    <a:pt x="2" y="1749"/>
                    <a:pt x="0" y="1747"/>
                    <a:pt x="0" y="1744"/>
                  </a:cubicBezTo>
                  <a:lnTo>
                    <a:pt x="0" y="1669"/>
                  </a:lnTo>
                  <a:cubicBezTo>
                    <a:pt x="0" y="1666"/>
                    <a:pt x="2" y="1664"/>
                    <a:pt x="5" y="1664"/>
                  </a:cubicBezTo>
                  <a:cubicBezTo>
                    <a:pt x="8" y="1664"/>
                    <a:pt x="10" y="1666"/>
                    <a:pt x="10" y="1669"/>
                  </a:cubicBezTo>
                  <a:close/>
                  <a:moveTo>
                    <a:pt x="10" y="1797"/>
                  </a:moveTo>
                  <a:lnTo>
                    <a:pt x="10" y="1872"/>
                  </a:lnTo>
                  <a:cubicBezTo>
                    <a:pt x="10" y="1875"/>
                    <a:pt x="8" y="1877"/>
                    <a:pt x="5" y="1877"/>
                  </a:cubicBezTo>
                  <a:cubicBezTo>
                    <a:pt x="2" y="1877"/>
                    <a:pt x="0" y="1875"/>
                    <a:pt x="0" y="1872"/>
                  </a:cubicBezTo>
                  <a:lnTo>
                    <a:pt x="0" y="1797"/>
                  </a:lnTo>
                  <a:cubicBezTo>
                    <a:pt x="0" y="1794"/>
                    <a:pt x="2" y="1792"/>
                    <a:pt x="5" y="1792"/>
                  </a:cubicBezTo>
                  <a:cubicBezTo>
                    <a:pt x="8" y="1792"/>
                    <a:pt x="10" y="1794"/>
                    <a:pt x="10" y="1797"/>
                  </a:cubicBezTo>
                  <a:close/>
                  <a:moveTo>
                    <a:pt x="10" y="1925"/>
                  </a:moveTo>
                  <a:lnTo>
                    <a:pt x="10" y="2000"/>
                  </a:lnTo>
                  <a:cubicBezTo>
                    <a:pt x="10" y="2003"/>
                    <a:pt x="8" y="2005"/>
                    <a:pt x="5" y="2005"/>
                  </a:cubicBezTo>
                  <a:cubicBezTo>
                    <a:pt x="2" y="2005"/>
                    <a:pt x="0" y="2003"/>
                    <a:pt x="0" y="2000"/>
                  </a:cubicBezTo>
                  <a:lnTo>
                    <a:pt x="0" y="1925"/>
                  </a:lnTo>
                  <a:cubicBezTo>
                    <a:pt x="0" y="1922"/>
                    <a:pt x="2" y="1920"/>
                    <a:pt x="5" y="1920"/>
                  </a:cubicBezTo>
                  <a:cubicBezTo>
                    <a:pt x="8" y="1920"/>
                    <a:pt x="10" y="1922"/>
                    <a:pt x="10" y="1925"/>
                  </a:cubicBezTo>
                  <a:close/>
                  <a:moveTo>
                    <a:pt x="10" y="2053"/>
                  </a:moveTo>
                  <a:lnTo>
                    <a:pt x="10" y="2128"/>
                  </a:lnTo>
                  <a:cubicBezTo>
                    <a:pt x="10" y="2131"/>
                    <a:pt x="8" y="2133"/>
                    <a:pt x="5" y="2133"/>
                  </a:cubicBezTo>
                  <a:cubicBezTo>
                    <a:pt x="2" y="2133"/>
                    <a:pt x="0" y="2131"/>
                    <a:pt x="0" y="2128"/>
                  </a:cubicBezTo>
                  <a:lnTo>
                    <a:pt x="0" y="2053"/>
                  </a:lnTo>
                  <a:cubicBezTo>
                    <a:pt x="0" y="2050"/>
                    <a:pt x="2" y="2048"/>
                    <a:pt x="5" y="2048"/>
                  </a:cubicBezTo>
                  <a:cubicBezTo>
                    <a:pt x="8" y="2048"/>
                    <a:pt x="10" y="2050"/>
                    <a:pt x="10" y="2053"/>
                  </a:cubicBezTo>
                  <a:close/>
                  <a:moveTo>
                    <a:pt x="10" y="2181"/>
                  </a:moveTo>
                  <a:lnTo>
                    <a:pt x="10" y="2256"/>
                  </a:lnTo>
                  <a:cubicBezTo>
                    <a:pt x="10" y="2259"/>
                    <a:pt x="8" y="2261"/>
                    <a:pt x="5" y="2261"/>
                  </a:cubicBezTo>
                  <a:cubicBezTo>
                    <a:pt x="2" y="2261"/>
                    <a:pt x="0" y="2259"/>
                    <a:pt x="0" y="2256"/>
                  </a:cubicBezTo>
                  <a:lnTo>
                    <a:pt x="0" y="2181"/>
                  </a:lnTo>
                  <a:cubicBezTo>
                    <a:pt x="0" y="2178"/>
                    <a:pt x="2" y="2176"/>
                    <a:pt x="5" y="2176"/>
                  </a:cubicBezTo>
                  <a:cubicBezTo>
                    <a:pt x="8" y="2176"/>
                    <a:pt x="10" y="2178"/>
                    <a:pt x="10" y="2181"/>
                  </a:cubicBezTo>
                  <a:close/>
                  <a:moveTo>
                    <a:pt x="10" y="2309"/>
                  </a:moveTo>
                  <a:lnTo>
                    <a:pt x="10" y="2384"/>
                  </a:lnTo>
                  <a:cubicBezTo>
                    <a:pt x="10" y="2387"/>
                    <a:pt x="8" y="2389"/>
                    <a:pt x="5" y="2389"/>
                  </a:cubicBezTo>
                  <a:cubicBezTo>
                    <a:pt x="2" y="2389"/>
                    <a:pt x="0" y="2387"/>
                    <a:pt x="0" y="2384"/>
                  </a:cubicBezTo>
                  <a:lnTo>
                    <a:pt x="0" y="2309"/>
                  </a:lnTo>
                  <a:cubicBezTo>
                    <a:pt x="0" y="2306"/>
                    <a:pt x="2" y="2304"/>
                    <a:pt x="5" y="2304"/>
                  </a:cubicBezTo>
                  <a:cubicBezTo>
                    <a:pt x="8" y="2304"/>
                    <a:pt x="10" y="2306"/>
                    <a:pt x="10" y="2309"/>
                  </a:cubicBezTo>
                  <a:close/>
                  <a:moveTo>
                    <a:pt x="10" y="2437"/>
                  </a:moveTo>
                  <a:lnTo>
                    <a:pt x="10" y="2512"/>
                  </a:lnTo>
                  <a:cubicBezTo>
                    <a:pt x="10" y="2515"/>
                    <a:pt x="8" y="2517"/>
                    <a:pt x="5" y="2517"/>
                  </a:cubicBezTo>
                  <a:cubicBezTo>
                    <a:pt x="2" y="2517"/>
                    <a:pt x="0" y="2515"/>
                    <a:pt x="0" y="2512"/>
                  </a:cubicBezTo>
                  <a:lnTo>
                    <a:pt x="0" y="2437"/>
                  </a:lnTo>
                  <a:cubicBezTo>
                    <a:pt x="0" y="2434"/>
                    <a:pt x="2" y="2432"/>
                    <a:pt x="5" y="2432"/>
                  </a:cubicBezTo>
                  <a:cubicBezTo>
                    <a:pt x="8" y="2432"/>
                    <a:pt x="10" y="2434"/>
                    <a:pt x="10" y="2437"/>
                  </a:cubicBezTo>
                  <a:close/>
                  <a:moveTo>
                    <a:pt x="10" y="2565"/>
                  </a:moveTo>
                  <a:lnTo>
                    <a:pt x="10" y="2640"/>
                  </a:lnTo>
                  <a:cubicBezTo>
                    <a:pt x="10" y="2643"/>
                    <a:pt x="8" y="2645"/>
                    <a:pt x="5" y="2645"/>
                  </a:cubicBezTo>
                  <a:cubicBezTo>
                    <a:pt x="2" y="2645"/>
                    <a:pt x="0" y="2643"/>
                    <a:pt x="0" y="2640"/>
                  </a:cubicBezTo>
                  <a:lnTo>
                    <a:pt x="0" y="2565"/>
                  </a:lnTo>
                  <a:cubicBezTo>
                    <a:pt x="0" y="2562"/>
                    <a:pt x="2" y="2560"/>
                    <a:pt x="5" y="2560"/>
                  </a:cubicBezTo>
                  <a:cubicBezTo>
                    <a:pt x="8" y="2560"/>
                    <a:pt x="10" y="2562"/>
                    <a:pt x="10" y="2565"/>
                  </a:cubicBezTo>
                  <a:close/>
                  <a:moveTo>
                    <a:pt x="10" y="2693"/>
                  </a:moveTo>
                  <a:lnTo>
                    <a:pt x="10" y="2768"/>
                  </a:lnTo>
                  <a:cubicBezTo>
                    <a:pt x="10" y="2771"/>
                    <a:pt x="8" y="2773"/>
                    <a:pt x="5" y="2773"/>
                  </a:cubicBezTo>
                  <a:cubicBezTo>
                    <a:pt x="2" y="2773"/>
                    <a:pt x="0" y="2771"/>
                    <a:pt x="0" y="2768"/>
                  </a:cubicBezTo>
                  <a:lnTo>
                    <a:pt x="0" y="2693"/>
                  </a:lnTo>
                  <a:cubicBezTo>
                    <a:pt x="0" y="2690"/>
                    <a:pt x="2" y="2688"/>
                    <a:pt x="5" y="2688"/>
                  </a:cubicBezTo>
                  <a:cubicBezTo>
                    <a:pt x="8" y="2688"/>
                    <a:pt x="10" y="2690"/>
                    <a:pt x="10" y="2693"/>
                  </a:cubicBez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61">
              <a:extLst>
                <a:ext uri="{FF2B5EF4-FFF2-40B4-BE49-F238E27FC236}">
                  <a16:creationId xmlns:a16="http://schemas.microsoft.com/office/drawing/2014/main" id="{F3D35222-37B0-5F68-C53E-8269CF6BF00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08" y="2325"/>
              <a:ext cx="5" cy="1400"/>
            </a:xfrm>
            <a:custGeom>
              <a:avLst/>
              <a:gdLst>
                <a:gd name="T0" fmla="*/ 5 w 10"/>
                <a:gd name="T1" fmla="*/ 85 h 2773"/>
                <a:gd name="T2" fmla="*/ 5 w 10"/>
                <a:gd name="T3" fmla="*/ 0 h 2773"/>
                <a:gd name="T4" fmla="*/ 10 w 10"/>
                <a:gd name="T5" fmla="*/ 208 h 2773"/>
                <a:gd name="T6" fmla="*/ 0 w 10"/>
                <a:gd name="T7" fmla="*/ 133 h 2773"/>
                <a:gd name="T8" fmla="*/ 10 w 10"/>
                <a:gd name="T9" fmla="*/ 261 h 2773"/>
                <a:gd name="T10" fmla="*/ 0 w 10"/>
                <a:gd name="T11" fmla="*/ 336 h 2773"/>
                <a:gd name="T12" fmla="*/ 10 w 10"/>
                <a:gd name="T13" fmla="*/ 261 h 2773"/>
                <a:gd name="T14" fmla="*/ 5 w 10"/>
                <a:gd name="T15" fmla="*/ 469 h 2773"/>
                <a:gd name="T16" fmla="*/ 5 w 10"/>
                <a:gd name="T17" fmla="*/ 384 h 2773"/>
                <a:gd name="T18" fmla="*/ 10 w 10"/>
                <a:gd name="T19" fmla="*/ 592 h 2773"/>
                <a:gd name="T20" fmla="*/ 0 w 10"/>
                <a:gd name="T21" fmla="*/ 517 h 2773"/>
                <a:gd name="T22" fmla="*/ 10 w 10"/>
                <a:gd name="T23" fmla="*/ 645 h 2773"/>
                <a:gd name="T24" fmla="*/ 0 w 10"/>
                <a:gd name="T25" fmla="*/ 720 h 2773"/>
                <a:gd name="T26" fmla="*/ 10 w 10"/>
                <a:gd name="T27" fmla="*/ 645 h 2773"/>
                <a:gd name="T28" fmla="*/ 5 w 10"/>
                <a:gd name="T29" fmla="*/ 853 h 2773"/>
                <a:gd name="T30" fmla="*/ 5 w 10"/>
                <a:gd name="T31" fmla="*/ 768 h 2773"/>
                <a:gd name="T32" fmla="*/ 10 w 10"/>
                <a:gd name="T33" fmla="*/ 976 h 2773"/>
                <a:gd name="T34" fmla="*/ 0 w 10"/>
                <a:gd name="T35" fmla="*/ 901 h 2773"/>
                <a:gd name="T36" fmla="*/ 10 w 10"/>
                <a:gd name="T37" fmla="*/ 1029 h 2773"/>
                <a:gd name="T38" fmla="*/ 0 w 10"/>
                <a:gd name="T39" fmla="*/ 1104 h 2773"/>
                <a:gd name="T40" fmla="*/ 10 w 10"/>
                <a:gd name="T41" fmla="*/ 1029 h 2773"/>
                <a:gd name="T42" fmla="*/ 5 w 10"/>
                <a:gd name="T43" fmla="*/ 1237 h 2773"/>
                <a:gd name="T44" fmla="*/ 5 w 10"/>
                <a:gd name="T45" fmla="*/ 1152 h 2773"/>
                <a:gd name="T46" fmla="*/ 10 w 10"/>
                <a:gd name="T47" fmla="*/ 1360 h 2773"/>
                <a:gd name="T48" fmla="*/ 0 w 10"/>
                <a:gd name="T49" fmla="*/ 1285 h 2773"/>
                <a:gd name="T50" fmla="*/ 10 w 10"/>
                <a:gd name="T51" fmla="*/ 1413 h 2773"/>
                <a:gd name="T52" fmla="*/ 0 w 10"/>
                <a:gd name="T53" fmla="*/ 1488 h 2773"/>
                <a:gd name="T54" fmla="*/ 10 w 10"/>
                <a:gd name="T55" fmla="*/ 1413 h 2773"/>
                <a:gd name="T56" fmla="*/ 5 w 10"/>
                <a:gd name="T57" fmla="*/ 1621 h 2773"/>
                <a:gd name="T58" fmla="*/ 5 w 10"/>
                <a:gd name="T59" fmla="*/ 1536 h 2773"/>
                <a:gd name="T60" fmla="*/ 10 w 10"/>
                <a:gd name="T61" fmla="*/ 1744 h 2773"/>
                <a:gd name="T62" fmla="*/ 0 w 10"/>
                <a:gd name="T63" fmla="*/ 1669 h 2773"/>
                <a:gd name="T64" fmla="*/ 10 w 10"/>
                <a:gd name="T65" fmla="*/ 1797 h 2773"/>
                <a:gd name="T66" fmla="*/ 0 w 10"/>
                <a:gd name="T67" fmla="*/ 1872 h 2773"/>
                <a:gd name="T68" fmla="*/ 10 w 10"/>
                <a:gd name="T69" fmla="*/ 1797 h 2773"/>
                <a:gd name="T70" fmla="*/ 5 w 10"/>
                <a:gd name="T71" fmla="*/ 2005 h 2773"/>
                <a:gd name="T72" fmla="*/ 5 w 10"/>
                <a:gd name="T73" fmla="*/ 1920 h 2773"/>
                <a:gd name="T74" fmla="*/ 10 w 10"/>
                <a:gd name="T75" fmla="*/ 2128 h 2773"/>
                <a:gd name="T76" fmla="*/ 0 w 10"/>
                <a:gd name="T77" fmla="*/ 2053 h 2773"/>
                <a:gd name="T78" fmla="*/ 10 w 10"/>
                <a:gd name="T79" fmla="*/ 2181 h 2773"/>
                <a:gd name="T80" fmla="*/ 0 w 10"/>
                <a:gd name="T81" fmla="*/ 2256 h 2773"/>
                <a:gd name="T82" fmla="*/ 10 w 10"/>
                <a:gd name="T83" fmla="*/ 2181 h 2773"/>
                <a:gd name="T84" fmla="*/ 5 w 10"/>
                <a:gd name="T85" fmla="*/ 2389 h 2773"/>
                <a:gd name="T86" fmla="*/ 5 w 10"/>
                <a:gd name="T87" fmla="*/ 2304 h 2773"/>
                <a:gd name="T88" fmla="*/ 10 w 10"/>
                <a:gd name="T89" fmla="*/ 2512 h 2773"/>
                <a:gd name="T90" fmla="*/ 0 w 10"/>
                <a:gd name="T91" fmla="*/ 2437 h 2773"/>
                <a:gd name="T92" fmla="*/ 10 w 10"/>
                <a:gd name="T93" fmla="*/ 2565 h 2773"/>
                <a:gd name="T94" fmla="*/ 0 w 10"/>
                <a:gd name="T95" fmla="*/ 2640 h 2773"/>
                <a:gd name="T96" fmla="*/ 10 w 10"/>
                <a:gd name="T97" fmla="*/ 2565 h 2773"/>
                <a:gd name="T98" fmla="*/ 5 w 10"/>
                <a:gd name="T99" fmla="*/ 2773 h 2773"/>
                <a:gd name="T100" fmla="*/ 5 w 10"/>
                <a:gd name="T101" fmla="*/ 2688 h 27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" h="2773">
                  <a:moveTo>
                    <a:pt x="10" y="5"/>
                  </a:moveTo>
                  <a:lnTo>
                    <a:pt x="10" y="80"/>
                  </a:lnTo>
                  <a:cubicBezTo>
                    <a:pt x="10" y="83"/>
                    <a:pt x="8" y="85"/>
                    <a:pt x="5" y="85"/>
                  </a:cubicBezTo>
                  <a:cubicBezTo>
                    <a:pt x="2" y="85"/>
                    <a:pt x="0" y="83"/>
                    <a:pt x="0" y="80"/>
                  </a:cubicBezTo>
                  <a:lnTo>
                    <a:pt x="0" y="5"/>
                  </a:lnTo>
                  <a:cubicBezTo>
                    <a:pt x="0" y="2"/>
                    <a:pt x="2" y="0"/>
                    <a:pt x="5" y="0"/>
                  </a:cubicBezTo>
                  <a:cubicBezTo>
                    <a:pt x="8" y="0"/>
                    <a:pt x="10" y="2"/>
                    <a:pt x="10" y="5"/>
                  </a:cubicBezTo>
                  <a:close/>
                  <a:moveTo>
                    <a:pt x="10" y="133"/>
                  </a:moveTo>
                  <a:lnTo>
                    <a:pt x="10" y="208"/>
                  </a:lnTo>
                  <a:cubicBezTo>
                    <a:pt x="10" y="211"/>
                    <a:pt x="8" y="213"/>
                    <a:pt x="5" y="213"/>
                  </a:cubicBezTo>
                  <a:cubicBezTo>
                    <a:pt x="2" y="213"/>
                    <a:pt x="0" y="211"/>
                    <a:pt x="0" y="208"/>
                  </a:cubicBezTo>
                  <a:lnTo>
                    <a:pt x="0" y="133"/>
                  </a:lnTo>
                  <a:cubicBezTo>
                    <a:pt x="0" y="130"/>
                    <a:pt x="2" y="128"/>
                    <a:pt x="5" y="128"/>
                  </a:cubicBezTo>
                  <a:cubicBezTo>
                    <a:pt x="8" y="128"/>
                    <a:pt x="10" y="130"/>
                    <a:pt x="10" y="133"/>
                  </a:cubicBezTo>
                  <a:close/>
                  <a:moveTo>
                    <a:pt x="10" y="261"/>
                  </a:moveTo>
                  <a:lnTo>
                    <a:pt x="10" y="336"/>
                  </a:lnTo>
                  <a:cubicBezTo>
                    <a:pt x="10" y="339"/>
                    <a:pt x="8" y="341"/>
                    <a:pt x="5" y="341"/>
                  </a:cubicBezTo>
                  <a:cubicBezTo>
                    <a:pt x="2" y="341"/>
                    <a:pt x="0" y="339"/>
                    <a:pt x="0" y="336"/>
                  </a:cubicBezTo>
                  <a:lnTo>
                    <a:pt x="0" y="261"/>
                  </a:lnTo>
                  <a:cubicBezTo>
                    <a:pt x="0" y="258"/>
                    <a:pt x="2" y="256"/>
                    <a:pt x="5" y="256"/>
                  </a:cubicBezTo>
                  <a:cubicBezTo>
                    <a:pt x="8" y="256"/>
                    <a:pt x="10" y="258"/>
                    <a:pt x="10" y="261"/>
                  </a:cubicBezTo>
                  <a:close/>
                  <a:moveTo>
                    <a:pt x="10" y="389"/>
                  </a:moveTo>
                  <a:lnTo>
                    <a:pt x="10" y="464"/>
                  </a:lnTo>
                  <a:cubicBezTo>
                    <a:pt x="10" y="467"/>
                    <a:pt x="8" y="469"/>
                    <a:pt x="5" y="469"/>
                  </a:cubicBezTo>
                  <a:cubicBezTo>
                    <a:pt x="2" y="469"/>
                    <a:pt x="0" y="467"/>
                    <a:pt x="0" y="464"/>
                  </a:cubicBezTo>
                  <a:lnTo>
                    <a:pt x="0" y="389"/>
                  </a:lnTo>
                  <a:cubicBezTo>
                    <a:pt x="0" y="386"/>
                    <a:pt x="2" y="384"/>
                    <a:pt x="5" y="384"/>
                  </a:cubicBezTo>
                  <a:cubicBezTo>
                    <a:pt x="8" y="384"/>
                    <a:pt x="10" y="386"/>
                    <a:pt x="10" y="389"/>
                  </a:cubicBezTo>
                  <a:close/>
                  <a:moveTo>
                    <a:pt x="10" y="517"/>
                  </a:moveTo>
                  <a:lnTo>
                    <a:pt x="10" y="592"/>
                  </a:lnTo>
                  <a:cubicBezTo>
                    <a:pt x="10" y="595"/>
                    <a:pt x="8" y="597"/>
                    <a:pt x="5" y="597"/>
                  </a:cubicBezTo>
                  <a:cubicBezTo>
                    <a:pt x="2" y="597"/>
                    <a:pt x="0" y="595"/>
                    <a:pt x="0" y="592"/>
                  </a:cubicBezTo>
                  <a:lnTo>
                    <a:pt x="0" y="517"/>
                  </a:lnTo>
                  <a:cubicBezTo>
                    <a:pt x="0" y="514"/>
                    <a:pt x="2" y="512"/>
                    <a:pt x="5" y="512"/>
                  </a:cubicBezTo>
                  <a:cubicBezTo>
                    <a:pt x="8" y="512"/>
                    <a:pt x="10" y="514"/>
                    <a:pt x="10" y="517"/>
                  </a:cubicBezTo>
                  <a:close/>
                  <a:moveTo>
                    <a:pt x="10" y="645"/>
                  </a:moveTo>
                  <a:lnTo>
                    <a:pt x="10" y="720"/>
                  </a:lnTo>
                  <a:cubicBezTo>
                    <a:pt x="10" y="723"/>
                    <a:pt x="8" y="725"/>
                    <a:pt x="5" y="725"/>
                  </a:cubicBezTo>
                  <a:cubicBezTo>
                    <a:pt x="2" y="725"/>
                    <a:pt x="0" y="723"/>
                    <a:pt x="0" y="720"/>
                  </a:cubicBezTo>
                  <a:lnTo>
                    <a:pt x="0" y="645"/>
                  </a:lnTo>
                  <a:cubicBezTo>
                    <a:pt x="0" y="642"/>
                    <a:pt x="2" y="640"/>
                    <a:pt x="5" y="640"/>
                  </a:cubicBezTo>
                  <a:cubicBezTo>
                    <a:pt x="8" y="640"/>
                    <a:pt x="10" y="642"/>
                    <a:pt x="10" y="645"/>
                  </a:cubicBezTo>
                  <a:close/>
                  <a:moveTo>
                    <a:pt x="10" y="773"/>
                  </a:moveTo>
                  <a:lnTo>
                    <a:pt x="10" y="848"/>
                  </a:lnTo>
                  <a:cubicBezTo>
                    <a:pt x="10" y="851"/>
                    <a:pt x="8" y="853"/>
                    <a:pt x="5" y="853"/>
                  </a:cubicBezTo>
                  <a:cubicBezTo>
                    <a:pt x="2" y="853"/>
                    <a:pt x="0" y="851"/>
                    <a:pt x="0" y="848"/>
                  </a:cubicBezTo>
                  <a:lnTo>
                    <a:pt x="0" y="773"/>
                  </a:lnTo>
                  <a:cubicBezTo>
                    <a:pt x="0" y="770"/>
                    <a:pt x="2" y="768"/>
                    <a:pt x="5" y="768"/>
                  </a:cubicBezTo>
                  <a:cubicBezTo>
                    <a:pt x="8" y="768"/>
                    <a:pt x="10" y="770"/>
                    <a:pt x="10" y="773"/>
                  </a:cubicBezTo>
                  <a:close/>
                  <a:moveTo>
                    <a:pt x="10" y="901"/>
                  </a:moveTo>
                  <a:lnTo>
                    <a:pt x="10" y="976"/>
                  </a:lnTo>
                  <a:cubicBezTo>
                    <a:pt x="10" y="979"/>
                    <a:pt x="8" y="981"/>
                    <a:pt x="5" y="981"/>
                  </a:cubicBezTo>
                  <a:cubicBezTo>
                    <a:pt x="2" y="981"/>
                    <a:pt x="0" y="979"/>
                    <a:pt x="0" y="976"/>
                  </a:cubicBezTo>
                  <a:lnTo>
                    <a:pt x="0" y="901"/>
                  </a:lnTo>
                  <a:cubicBezTo>
                    <a:pt x="0" y="898"/>
                    <a:pt x="2" y="896"/>
                    <a:pt x="5" y="896"/>
                  </a:cubicBezTo>
                  <a:cubicBezTo>
                    <a:pt x="8" y="896"/>
                    <a:pt x="10" y="898"/>
                    <a:pt x="10" y="901"/>
                  </a:cubicBezTo>
                  <a:close/>
                  <a:moveTo>
                    <a:pt x="10" y="1029"/>
                  </a:moveTo>
                  <a:lnTo>
                    <a:pt x="10" y="1104"/>
                  </a:lnTo>
                  <a:cubicBezTo>
                    <a:pt x="10" y="1107"/>
                    <a:pt x="8" y="1109"/>
                    <a:pt x="5" y="1109"/>
                  </a:cubicBezTo>
                  <a:cubicBezTo>
                    <a:pt x="2" y="1109"/>
                    <a:pt x="0" y="1107"/>
                    <a:pt x="0" y="1104"/>
                  </a:cubicBezTo>
                  <a:lnTo>
                    <a:pt x="0" y="1029"/>
                  </a:lnTo>
                  <a:cubicBezTo>
                    <a:pt x="0" y="1026"/>
                    <a:pt x="2" y="1024"/>
                    <a:pt x="5" y="1024"/>
                  </a:cubicBezTo>
                  <a:cubicBezTo>
                    <a:pt x="8" y="1024"/>
                    <a:pt x="10" y="1026"/>
                    <a:pt x="10" y="1029"/>
                  </a:cubicBezTo>
                  <a:close/>
                  <a:moveTo>
                    <a:pt x="10" y="1157"/>
                  </a:moveTo>
                  <a:lnTo>
                    <a:pt x="10" y="1232"/>
                  </a:lnTo>
                  <a:cubicBezTo>
                    <a:pt x="10" y="1235"/>
                    <a:pt x="8" y="1237"/>
                    <a:pt x="5" y="1237"/>
                  </a:cubicBezTo>
                  <a:cubicBezTo>
                    <a:pt x="2" y="1237"/>
                    <a:pt x="0" y="1235"/>
                    <a:pt x="0" y="1232"/>
                  </a:cubicBezTo>
                  <a:lnTo>
                    <a:pt x="0" y="1157"/>
                  </a:lnTo>
                  <a:cubicBezTo>
                    <a:pt x="0" y="1154"/>
                    <a:pt x="2" y="1152"/>
                    <a:pt x="5" y="1152"/>
                  </a:cubicBezTo>
                  <a:cubicBezTo>
                    <a:pt x="8" y="1152"/>
                    <a:pt x="10" y="1154"/>
                    <a:pt x="10" y="1157"/>
                  </a:cubicBezTo>
                  <a:close/>
                  <a:moveTo>
                    <a:pt x="10" y="1285"/>
                  </a:moveTo>
                  <a:lnTo>
                    <a:pt x="10" y="1360"/>
                  </a:lnTo>
                  <a:cubicBezTo>
                    <a:pt x="10" y="1363"/>
                    <a:pt x="8" y="1365"/>
                    <a:pt x="5" y="1365"/>
                  </a:cubicBezTo>
                  <a:cubicBezTo>
                    <a:pt x="2" y="1365"/>
                    <a:pt x="0" y="1363"/>
                    <a:pt x="0" y="1360"/>
                  </a:cubicBezTo>
                  <a:lnTo>
                    <a:pt x="0" y="1285"/>
                  </a:lnTo>
                  <a:cubicBezTo>
                    <a:pt x="0" y="1282"/>
                    <a:pt x="2" y="1280"/>
                    <a:pt x="5" y="1280"/>
                  </a:cubicBezTo>
                  <a:cubicBezTo>
                    <a:pt x="8" y="1280"/>
                    <a:pt x="10" y="1282"/>
                    <a:pt x="10" y="1285"/>
                  </a:cubicBezTo>
                  <a:close/>
                  <a:moveTo>
                    <a:pt x="10" y="1413"/>
                  </a:moveTo>
                  <a:lnTo>
                    <a:pt x="10" y="1488"/>
                  </a:lnTo>
                  <a:cubicBezTo>
                    <a:pt x="10" y="1491"/>
                    <a:pt x="8" y="1493"/>
                    <a:pt x="5" y="1493"/>
                  </a:cubicBezTo>
                  <a:cubicBezTo>
                    <a:pt x="2" y="1493"/>
                    <a:pt x="0" y="1491"/>
                    <a:pt x="0" y="1488"/>
                  </a:cubicBezTo>
                  <a:lnTo>
                    <a:pt x="0" y="1413"/>
                  </a:lnTo>
                  <a:cubicBezTo>
                    <a:pt x="0" y="1410"/>
                    <a:pt x="2" y="1408"/>
                    <a:pt x="5" y="1408"/>
                  </a:cubicBezTo>
                  <a:cubicBezTo>
                    <a:pt x="8" y="1408"/>
                    <a:pt x="10" y="1410"/>
                    <a:pt x="10" y="1413"/>
                  </a:cubicBezTo>
                  <a:close/>
                  <a:moveTo>
                    <a:pt x="10" y="1541"/>
                  </a:moveTo>
                  <a:lnTo>
                    <a:pt x="10" y="1616"/>
                  </a:lnTo>
                  <a:cubicBezTo>
                    <a:pt x="10" y="1619"/>
                    <a:pt x="8" y="1621"/>
                    <a:pt x="5" y="1621"/>
                  </a:cubicBezTo>
                  <a:cubicBezTo>
                    <a:pt x="2" y="1621"/>
                    <a:pt x="0" y="1619"/>
                    <a:pt x="0" y="1616"/>
                  </a:cubicBezTo>
                  <a:lnTo>
                    <a:pt x="0" y="1541"/>
                  </a:lnTo>
                  <a:cubicBezTo>
                    <a:pt x="0" y="1538"/>
                    <a:pt x="2" y="1536"/>
                    <a:pt x="5" y="1536"/>
                  </a:cubicBezTo>
                  <a:cubicBezTo>
                    <a:pt x="8" y="1536"/>
                    <a:pt x="10" y="1538"/>
                    <a:pt x="10" y="1541"/>
                  </a:cubicBezTo>
                  <a:close/>
                  <a:moveTo>
                    <a:pt x="10" y="1669"/>
                  </a:moveTo>
                  <a:lnTo>
                    <a:pt x="10" y="1744"/>
                  </a:lnTo>
                  <a:cubicBezTo>
                    <a:pt x="10" y="1747"/>
                    <a:pt x="8" y="1749"/>
                    <a:pt x="5" y="1749"/>
                  </a:cubicBezTo>
                  <a:cubicBezTo>
                    <a:pt x="2" y="1749"/>
                    <a:pt x="0" y="1747"/>
                    <a:pt x="0" y="1744"/>
                  </a:cubicBezTo>
                  <a:lnTo>
                    <a:pt x="0" y="1669"/>
                  </a:lnTo>
                  <a:cubicBezTo>
                    <a:pt x="0" y="1666"/>
                    <a:pt x="2" y="1664"/>
                    <a:pt x="5" y="1664"/>
                  </a:cubicBezTo>
                  <a:cubicBezTo>
                    <a:pt x="8" y="1664"/>
                    <a:pt x="10" y="1666"/>
                    <a:pt x="10" y="1669"/>
                  </a:cubicBezTo>
                  <a:close/>
                  <a:moveTo>
                    <a:pt x="10" y="1797"/>
                  </a:moveTo>
                  <a:lnTo>
                    <a:pt x="10" y="1872"/>
                  </a:lnTo>
                  <a:cubicBezTo>
                    <a:pt x="10" y="1875"/>
                    <a:pt x="8" y="1877"/>
                    <a:pt x="5" y="1877"/>
                  </a:cubicBezTo>
                  <a:cubicBezTo>
                    <a:pt x="2" y="1877"/>
                    <a:pt x="0" y="1875"/>
                    <a:pt x="0" y="1872"/>
                  </a:cubicBezTo>
                  <a:lnTo>
                    <a:pt x="0" y="1797"/>
                  </a:lnTo>
                  <a:cubicBezTo>
                    <a:pt x="0" y="1794"/>
                    <a:pt x="2" y="1792"/>
                    <a:pt x="5" y="1792"/>
                  </a:cubicBezTo>
                  <a:cubicBezTo>
                    <a:pt x="8" y="1792"/>
                    <a:pt x="10" y="1794"/>
                    <a:pt x="10" y="1797"/>
                  </a:cubicBezTo>
                  <a:close/>
                  <a:moveTo>
                    <a:pt x="10" y="1925"/>
                  </a:moveTo>
                  <a:lnTo>
                    <a:pt x="10" y="2000"/>
                  </a:lnTo>
                  <a:cubicBezTo>
                    <a:pt x="10" y="2003"/>
                    <a:pt x="8" y="2005"/>
                    <a:pt x="5" y="2005"/>
                  </a:cubicBezTo>
                  <a:cubicBezTo>
                    <a:pt x="2" y="2005"/>
                    <a:pt x="0" y="2003"/>
                    <a:pt x="0" y="2000"/>
                  </a:cubicBezTo>
                  <a:lnTo>
                    <a:pt x="0" y="1925"/>
                  </a:lnTo>
                  <a:cubicBezTo>
                    <a:pt x="0" y="1922"/>
                    <a:pt x="2" y="1920"/>
                    <a:pt x="5" y="1920"/>
                  </a:cubicBezTo>
                  <a:cubicBezTo>
                    <a:pt x="8" y="1920"/>
                    <a:pt x="10" y="1922"/>
                    <a:pt x="10" y="1925"/>
                  </a:cubicBezTo>
                  <a:close/>
                  <a:moveTo>
                    <a:pt x="10" y="2053"/>
                  </a:moveTo>
                  <a:lnTo>
                    <a:pt x="10" y="2128"/>
                  </a:lnTo>
                  <a:cubicBezTo>
                    <a:pt x="10" y="2131"/>
                    <a:pt x="8" y="2133"/>
                    <a:pt x="5" y="2133"/>
                  </a:cubicBezTo>
                  <a:cubicBezTo>
                    <a:pt x="2" y="2133"/>
                    <a:pt x="0" y="2131"/>
                    <a:pt x="0" y="2128"/>
                  </a:cubicBezTo>
                  <a:lnTo>
                    <a:pt x="0" y="2053"/>
                  </a:lnTo>
                  <a:cubicBezTo>
                    <a:pt x="0" y="2050"/>
                    <a:pt x="2" y="2048"/>
                    <a:pt x="5" y="2048"/>
                  </a:cubicBezTo>
                  <a:cubicBezTo>
                    <a:pt x="8" y="2048"/>
                    <a:pt x="10" y="2050"/>
                    <a:pt x="10" y="2053"/>
                  </a:cubicBezTo>
                  <a:close/>
                  <a:moveTo>
                    <a:pt x="10" y="2181"/>
                  </a:moveTo>
                  <a:lnTo>
                    <a:pt x="10" y="2256"/>
                  </a:lnTo>
                  <a:cubicBezTo>
                    <a:pt x="10" y="2259"/>
                    <a:pt x="8" y="2261"/>
                    <a:pt x="5" y="2261"/>
                  </a:cubicBezTo>
                  <a:cubicBezTo>
                    <a:pt x="2" y="2261"/>
                    <a:pt x="0" y="2259"/>
                    <a:pt x="0" y="2256"/>
                  </a:cubicBezTo>
                  <a:lnTo>
                    <a:pt x="0" y="2181"/>
                  </a:lnTo>
                  <a:cubicBezTo>
                    <a:pt x="0" y="2178"/>
                    <a:pt x="2" y="2176"/>
                    <a:pt x="5" y="2176"/>
                  </a:cubicBezTo>
                  <a:cubicBezTo>
                    <a:pt x="8" y="2176"/>
                    <a:pt x="10" y="2178"/>
                    <a:pt x="10" y="2181"/>
                  </a:cubicBezTo>
                  <a:close/>
                  <a:moveTo>
                    <a:pt x="10" y="2309"/>
                  </a:moveTo>
                  <a:lnTo>
                    <a:pt x="10" y="2384"/>
                  </a:lnTo>
                  <a:cubicBezTo>
                    <a:pt x="10" y="2387"/>
                    <a:pt x="8" y="2389"/>
                    <a:pt x="5" y="2389"/>
                  </a:cubicBezTo>
                  <a:cubicBezTo>
                    <a:pt x="2" y="2389"/>
                    <a:pt x="0" y="2387"/>
                    <a:pt x="0" y="2384"/>
                  </a:cubicBezTo>
                  <a:lnTo>
                    <a:pt x="0" y="2309"/>
                  </a:lnTo>
                  <a:cubicBezTo>
                    <a:pt x="0" y="2306"/>
                    <a:pt x="2" y="2304"/>
                    <a:pt x="5" y="2304"/>
                  </a:cubicBezTo>
                  <a:cubicBezTo>
                    <a:pt x="8" y="2304"/>
                    <a:pt x="10" y="2306"/>
                    <a:pt x="10" y="2309"/>
                  </a:cubicBezTo>
                  <a:close/>
                  <a:moveTo>
                    <a:pt x="10" y="2437"/>
                  </a:moveTo>
                  <a:lnTo>
                    <a:pt x="10" y="2512"/>
                  </a:lnTo>
                  <a:cubicBezTo>
                    <a:pt x="10" y="2515"/>
                    <a:pt x="8" y="2517"/>
                    <a:pt x="5" y="2517"/>
                  </a:cubicBezTo>
                  <a:cubicBezTo>
                    <a:pt x="2" y="2517"/>
                    <a:pt x="0" y="2515"/>
                    <a:pt x="0" y="2512"/>
                  </a:cubicBezTo>
                  <a:lnTo>
                    <a:pt x="0" y="2437"/>
                  </a:lnTo>
                  <a:cubicBezTo>
                    <a:pt x="0" y="2434"/>
                    <a:pt x="2" y="2432"/>
                    <a:pt x="5" y="2432"/>
                  </a:cubicBezTo>
                  <a:cubicBezTo>
                    <a:pt x="8" y="2432"/>
                    <a:pt x="10" y="2434"/>
                    <a:pt x="10" y="2437"/>
                  </a:cubicBezTo>
                  <a:close/>
                  <a:moveTo>
                    <a:pt x="10" y="2565"/>
                  </a:moveTo>
                  <a:lnTo>
                    <a:pt x="10" y="2640"/>
                  </a:lnTo>
                  <a:cubicBezTo>
                    <a:pt x="10" y="2643"/>
                    <a:pt x="8" y="2645"/>
                    <a:pt x="5" y="2645"/>
                  </a:cubicBezTo>
                  <a:cubicBezTo>
                    <a:pt x="2" y="2645"/>
                    <a:pt x="0" y="2643"/>
                    <a:pt x="0" y="2640"/>
                  </a:cubicBezTo>
                  <a:lnTo>
                    <a:pt x="0" y="2565"/>
                  </a:lnTo>
                  <a:cubicBezTo>
                    <a:pt x="0" y="2562"/>
                    <a:pt x="2" y="2560"/>
                    <a:pt x="5" y="2560"/>
                  </a:cubicBezTo>
                  <a:cubicBezTo>
                    <a:pt x="8" y="2560"/>
                    <a:pt x="10" y="2562"/>
                    <a:pt x="10" y="2565"/>
                  </a:cubicBezTo>
                  <a:close/>
                  <a:moveTo>
                    <a:pt x="10" y="2693"/>
                  </a:moveTo>
                  <a:lnTo>
                    <a:pt x="10" y="2768"/>
                  </a:lnTo>
                  <a:cubicBezTo>
                    <a:pt x="10" y="2771"/>
                    <a:pt x="8" y="2773"/>
                    <a:pt x="5" y="2773"/>
                  </a:cubicBezTo>
                  <a:cubicBezTo>
                    <a:pt x="2" y="2773"/>
                    <a:pt x="0" y="2771"/>
                    <a:pt x="0" y="2768"/>
                  </a:cubicBezTo>
                  <a:lnTo>
                    <a:pt x="0" y="2693"/>
                  </a:lnTo>
                  <a:cubicBezTo>
                    <a:pt x="0" y="2690"/>
                    <a:pt x="2" y="2688"/>
                    <a:pt x="5" y="2688"/>
                  </a:cubicBezTo>
                  <a:cubicBezTo>
                    <a:pt x="8" y="2688"/>
                    <a:pt x="10" y="2690"/>
                    <a:pt x="10" y="2693"/>
                  </a:cubicBez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Rectangle 62">
              <a:extLst>
                <a:ext uri="{FF2B5EF4-FFF2-40B4-BE49-F238E27FC236}">
                  <a16:creationId xmlns:a16="http://schemas.microsoft.com/office/drawing/2014/main" id="{DD5276EF-4466-3953-B594-0A71FDE11E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4" y="2883"/>
              <a:ext cx="26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STA1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5" name="Rectangle 63">
              <a:extLst>
                <a:ext uri="{FF2B5EF4-FFF2-40B4-BE49-F238E27FC236}">
                  <a16:creationId xmlns:a16="http://schemas.microsoft.com/office/drawing/2014/main" id="{96B6BDAB-A435-3859-8E8D-63C9EB402B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6" y="3469"/>
              <a:ext cx="26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STA2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36562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6696053-4FB0-4F84-8933-679433BAE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The AP that receives the sync frame always pre-corrects the COBF transmission that immediately follows</a:t>
            </a:r>
          </a:p>
          <a:p>
            <a:pPr lvl="1"/>
            <a:r>
              <a:rPr lang="en-US" sz="1600" dirty="0"/>
              <a:t>Note that sync frame gives the recipient AP a CFO correction opportunity </a:t>
            </a:r>
          </a:p>
          <a:p>
            <a:pPr lvl="1"/>
            <a:r>
              <a:rPr lang="en-US" sz="1600" dirty="0"/>
              <a:t>This is regardless of sync follower or sync reference designation</a:t>
            </a:r>
          </a:p>
          <a:p>
            <a:endParaRPr lang="en-US" sz="1800" dirty="0"/>
          </a:p>
          <a:p>
            <a:r>
              <a:rPr lang="en-US" sz="1800" dirty="0"/>
              <a:t>Follower AP remembers/maintains a pre-correction quantity </a:t>
            </a:r>
          </a:p>
          <a:p>
            <a:pPr lvl="1"/>
            <a:r>
              <a:rPr lang="en-US" sz="1600" dirty="0"/>
              <a:t>When the follower AP is the sharing AP, while transmitting the sync frame and the subsequent COBF PPDU</a:t>
            </a:r>
          </a:p>
          <a:p>
            <a:pPr lvl="2"/>
            <a:r>
              <a:rPr lang="en-US" sz="1400" dirty="0"/>
              <a:t>It pre-corrects based on the remembered pre-correction quantity (remembered from sounding stage or a recent sync frame reception)</a:t>
            </a:r>
          </a:p>
          <a:p>
            <a:pPr lvl="2"/>
            <a:endParaRPr lang="en-US" sz="1400" dirty="0"/>
          </a:p>
          <a:p>
            <a:r>
              <a:rPr lang="en-US" sz="1800" dirty="0"/>
              <a:t>When the reference AP is the sharing AP, while transmitting the sync frame or the COBF PPDU, no pre-correction is needed</a:t>
            </a:r>
          </a:p>
          <a:p>
            <a:pPr lvl="1"/>
            <a:r>
              <a:rPr lang="en-US" sz="1600" dirty="0"/>
              <a:t>Reference AP does not remember any pre-corrections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A23859F-0926-DD11-5052-6C35B909E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ideas: Transmission phase CFO correction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29AFA3-9FD8-AA2D-41FE-5573641D6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C7DBEF-70EB-1085-2E59-96BB88F0F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55A6C4-AA17-A201-5EF2-89F34B8839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92268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21FF563-9B2C-44D3-ABC7-73CBD89C0E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For synchronization purpose we have following equivalence relation</a:t>
            </a:r>
          </a:p>
          <a:p>
            <a:pPr lvl="1"/>
            <a:r>
              <a:rPr lang="en-US" sz="1600" dirty="0"/>
              <a:t>Cross-BSS NDPA during sounding stage == Sync Frame during transmission phase</a:t>
            </a:r>
          </a:p>
          <a:p>
            <a:pPr lvl="1"/>
            <a:r>
              <a:rPr lang="en-US" sz="1600" dirty="0"/>
              <a:t>NDP transmitted in response to cross-BSS NDPA == COBF PPDU transmitted immediately after the sync frame</a:t>
            </a:r>
          </a:p>
          <a:p>
            <a:endParaRPr lang="en-US" sz="1800" dirty="0"/>
          </a:p>
          <a:p>
            <a:r>
              <a:rPr lang="en-US" sz="1800" dirty="0"/>
              <a:t>Note</a:t>
            </a:r>
          </a:p>
          <a:p>
            <a:pPr lvl="1"/>
            <a:r>
              <a:rPr lang="en-US" sz="1600" dirty="0"/>
              <a:t>Each transmission </a:t>
            </a:r>
            <a:r>
              <a:rPr lang="en-US" sz="1600" dirty="0" err="1"/>
              <a:t>TxOP</a:t>
            </a:r>
            <a:r>
              <a:rPr lang="en-US" sz="1600" dirty="0"/>
              <a:t> can have a different sharing AP and shared AP</a:t>
            </a:r>
          </a:p>
          <a:p>
            <a:pPr lvl="1"/>
            <a:r>
              <a:rPr lang="en-US" sz="1600" dirty="0"/>
              <a:t>Each sounding </a:t>
            </a:r>
            <a:r>
              <a:rPr lang="en-US" sz="1600" dirty="0" err="1"/>
              <a:t>TxOP</a:t>
            </a:r>
            <a:r>
              <a:rPr lang="en-US" sz="1600" dirty="0"/>
              <a:t> can have a different sounding initiator and responding AP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DDD1119-A28F-5359-9063-119A2DB91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 the following correspondence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14627B-2B20-A977-A1D4-8AAFA6E87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B2E909-9A26-2BA6-1780-23F13986F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15C9AF-5074-15F2-036B-F8EBC16C8A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84281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E11DB3-8073-936C-7250-0C9A572030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926CD76-F335-E687-6035-5522578F3C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The AP that receives the </a:t>
            </a:r>
            <a:r>
              <a:rPr lang="en-US" sz="1800" b="1" dirty="0">
                <a:solidFill>
                  <a:srgbClr val="00B050"/>
                </a:solidFill>
              </a:rPr>
              <a:t>cross-BSS</a:t>
            </a:r>
            <a:r>
              <a:rPr lang="en-US" sz="1800" dirty="0"/>
              <a:t> </a:t>
            </a:r>
            <a:r>
              <a:rPr lang="en-US" sz="1800" b="1" dirty="0">
                <a:solidFill>
                  <a:srgbClr val="00B050"/>
                </a:solidFill>
              </a:rPr>
              <a:t>NDPA</a:t>
            </a:r>
            <a:r>
              <a:rPr lang="en-US" sz="1800" dirty="0"/>
              <a:t> frame always pre-corrects the </a:t>
            </a:r>
            <a:r>
              <a:rPr lang="en-US" sz="1800" b="1" dirty="0">
                <a:solidFill>
                  <a:srgbClr val="00B050"/>
                </a:solidFill>
              </a:rPr>
              <a:t>NDP</a:t>
            </a:r>
            <a:r>
              <a:rPr lang="en-US" sz="1800" dirty="0"/>
              <a:t> transmission that immediately follows</a:t>
            </a:r>
          </a:p>
          <a:p>
            <a:pPr lvl="1"/>
            <a:r>
              <a:rPr lang="en-US" sz="1600" dirty="0"/>
              <a:t>Note that </a:t>
            </a:r>
            <a:r>
              <a:rPr lang="en-US" sz="1600" b="1" dirty="0">
                <a:solidFill>
                  <a:srgbClr val="00B050"/>
                </a:solidFill>
              </a:rPr>
              <a:t>NDPA</a:t>
            </a:r>
            <a:r>
              <a:rPr lang="en-US" sz="1600" dirty="0"/>
              <a:t> frame gives the recipient AP a CFO correction opportunity </a:t>
            </a:r>
          </a:p>
          <a:p>
            <a:pPr lvl="1"/>
            <a:r>
              <a:rPr lang="en-US" sz="1600" dirty="0"/>
              <a:t>This is regardless of sync follower or sync reference designation</a:t>
            </a:r>
          </a:p>
          <a:p>
            <a:endParaRPr lang="en-US" sz="1800" dirty="0"/>
          </a:p>
          <a:p>
            <a:r>
              <a:rPr lang="en-US" sz="1800" dirty="0"/>
              <a:t>Follower AP remembers/maintains a pre-correction quantity </a:t>
            </a:r>
          </a:p>
          <a:p>
            <a:pPr lvl="1"/>
            <a:r>
              <a:rPr lang="en-US" sz="1600" dirty="0"/>
              <a:t>When the follower AP is transmitting the </a:t>
            </a:r>
            <a:r>
              <a:rPr lang="en-US" sz="1600" b="1" dirty="0">
                <a:solidFill>
                  <a:srgbClr val="00B050"/>
                </a:solidFill>
              </a:rPr>
              <a:t>cross-BSS</a:t>
            </a:r>
            <a:r>
              <a:rPr lang="en-US" sz="1600" dirty="0"/>
              <a:t> </a:t>
            </a:r>
            <a:r>
              <a:rPr lang="en-US" sz="1600" b="1" dirty="0">
                <a:solidFill>
                  <a:srgbClr val="00B050"/>
                </a:solidFill>
              </a:rPr>
              <a:t>NDPA</a:t>
            </a:r>
            <a:r>
              <a:rPr lang="en-US" sz="1600" dirty="0"/>
              <a:t> frame and the subsequent </a:t>
            </a:r>
            <a:r>
              <a:rPr lang="en-US" sz="1600" b="1" dirty="0">
                <a:solidFill>
                  <a:srgbClr val="00B050"/>
                </a:solidFill>
              </a:rPr>
              <a:t>joint NDP, </a:t>
            </a:r>
            <a:r>
              <a:rPr lang="en-US" sz="1600" dirty="0"/>
              <a:t>it pre-corrects based on the remembered pre-correction quantity</a:t>
            </a:r>
          </a:p>
          <a:p>
            <a:endParaRPr lang="en-US" sz="1800" dirty="0"/>
          </a:p>
          <a:p>
            <a:r>
              <a:rPr lang="en-US" sz="1800" dirty="0"/>
              <a:t>When the reference AP is  transmitting the </a:t>
            </a:r>
            <a:r>
              <a:rPr lang="en-US" sz="1800" b="1" dirty="0">
                <a:solidFill>
                  <a:srgbClr val="00B050"/>
                </a:solidFill>
              </a:rPr>
              <a:t>cross-BSS</a:t>
            </a:r>
            <a:r>
              <a:rPr lang="en-US" sz="1800" dirty="0"/>
              <a:t> </a:t>
            </a:r>
            <a:r>
              <a:rPr lang="en-US" sz="1800" b="1" dirty="0">
                <a:solidFill>
                  <a:srgbClr val="00B050"/>
                </a:solidFill>
              </a:rPr>
              <a:t>NDPA</a:t>
            </a:r>
            <a:r>
              <a:rPr lang="en-US" sz="1800" dirty="0"/>
              <a:t> frame or the subsequent </a:t>
            </a:r>
            <a:r>
              <a:rPr lang="en-US" sz="1800" b="1" dirty="0">
                <a:solidFill>
                  <a:srgbClr val="00B050"/>
                </a:solidFill>
              </a:rPr>
              <a:t>joint NDP</a:t>
            </a:r>
            <a:r>
              <a:rPr lang="en-US" sz="1800" dirty="0"/>
              <a:t>, no pre-correction is needed</a:t>
            </a:r>
          </a:p>
          <a:p>
            <a:pPr lvl="1"/>
            <a:r>
              <a:rPr lang="en-US" sz="1600" dirty="0"/>
              <a:t>Reference AP does not remember any pre-corrections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8186DC2-C1C7-7D93-472B-47C767918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CFO pre-correction during sounding phase: Learning from transmission phase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3CE1C2-5352-3C1F-625E-894324E9D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8EC7A5-A09F-5911-CFF2-F41B0B3E9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D0264E-1429-C504-7111-23403DF2BB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3364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679797C-0B24-07EA-49D8-B43A32A420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NDPAs transmitted by the reference AP</a:t>
            </a:r>
          </a:p>
          <a:p>
            <a:pPr lvl="1"/>
            <a:r>
              <a:rPr lang="en-US" sz="1400" dirty="0"/>
              <a:t>No pre-correction needed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NDPAs transmitted by the follower AP for cross-BSS sounding</a:t>
            </a:r>
          </a:p>
          <a:p>
            <a:pPr lvl="1"/>
            <a:r>
              <a:rPr lang="en-US" sz="1400" dirty="0"/>
              <a:t>Pre-correction needed based on most recent CFO estimate to the reference AP</a:t>
            </a:r>
          </a:p>
          <a:p>
            <a:pPr lvl="2"/>
            <a:r>
              <a:rPr lang="en-US" sz="1200" dirty="0"/>
              <a:t>Either the last NDPA or a sync frame</a:t>
            </a:r>
          </a:p>
          <a:p>
            <a:pPr lvl="2"/>
            <a:r>
              <a:rPr lang="en-US" sz="1200" dirty="0"/>
              <a:t>Just like COBF sync which always gets transmitted based on last remembered correction</a:t>
            </a:r>
          </a:p>
          <a:p>
            <a:endParaRPr lang="en-US" sz="1600" dirty="0"/>
          </a:p>
          <a:p>
            <a:r>
              <a:rPr lang="en-US" sz="1600" dirty="0"/>
              <a:t>Joint NDP transmitted by the follower AP, when the follower AP transmits NDPA</a:t>
            </a:r>
          </a:p>
          <a:p>
            <a:pPr lvl="1"/>
            <a:r>
              <a:rPr lang="en-US" sz="1400" dirty="0"/>
              <a:t>Same pre-correction as NDPA</a:t>
            </a:r>
          </a:p>
          <a:p>
            <a:endParaRPr lang="en-US" sz="1600" dirty="0"/>
          </a:p>
          <a:p>
            <a:r>
              <a:rPr lang="en-US" sz="1600" dirty="0"/>
              <a:t>NDP in response to a cross-BSS NDPA (both joint and sequential sounding) </a:t>
            </a:r>
          </a:p>
          <a:p>
            <a:pPr lvl="1"/>
            <a:r>
              <a:rPr lang="en-US" sz="1400" dirty="0"/>
              <a:t>The recipient of the NDPA always pre-corrects regardless of follower/reference designation</a:t>
            </a:r>
          </a:p>
          <a:p>
            <a:pPr lvl="2"/>
            <a:r>
              <a:rPr lang="en-US" sz="1200" dirty="0"/>
              <a:t>This is like COBF Tx where the AP receiving the sync always pre-corrects</a:t>
            </a:r>
            <a:endParaRPr lang="en-US" sz="1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A2C322B-3D10-6A06-8B49-927768AD7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Pre-corrections needed for various frames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7C2135-6E83-8E50-8B8D-7D1CB6624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FC4F53-9796-980E-28BB-D8FFB7417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F5DA39-FBFE-BB83-3296-67FB1A302D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86949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8416809-8CA6-DEF3-AB4F-69886F4075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Sounding is happening first in reference AP’s BSS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704F0F7-11AD-352A-1291-76D5098A0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Illustration when sounding process happens first in reference AP’s BSS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2E1928-531C-4F57-C09A-BBEE2C444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CA0198-2A60-9909-A187-E88AB93B7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EE5DDD-C81B-5114-8265-96013AB2A1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8B33F65-BE3E-1576-8168-13BC7465AE75}"/>
              </a:ext>
            </a:extLst>
          </p:cNvPr>
          <p:cNvCxnSpPr/>
          <p:nvPr/>
        </p:nvCxnSpPr>
        <p:spPr>
          <a:xfrm flipV="1">
            <a:off x="491839" y="3792088"/>
            <a:ext cx="8404616" cy="5316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D57EA003-C00E-B712-62BE-0CF9C7FE9D26}"/>
              </a:ext>
            </a:extLst>
          </p:cNvPr>
          <p:cNvSpPr/>
          <p:nvPr/>
        </p:nvSpPr>
        <p:spPr bwMode="auto">
          <a:xfrm>
            <a:off x="2806871" y="3426519"/>
            <a:ext cx="603636" cy="36150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B842C51-58E9-FD50-8F55-80E3D6E765FA}"/>
              </a:ext>
            </a:extLst>
          </p:cNvPr>
          <p:cNvCxnSpPr/>
          <p:nvPr/>
        </p:nvCxnSpPr>
        <p:spPr>
          <a:xfrm flipV="1">
            <a:off x="491839" y="4291414"/>
            <a:ext cx="8404616" cy="5316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51D1B1B-8766-D0D8-FC22-807BB59575CC}"/>
              </a:ext>
            </a:extLst>
          </p:cNvPr>
          <p:cNvSpPr txBox="1"/>
          <p:nvPr/>
        </p:nvSpPr>
        <p:spPr>
          <a:xfrm>
            <a:off x="-67470" y="3344983"/>
            <a:ext cx="811119" cy="463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Reference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 AP1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6B454AE-7C2B-B19A-C544-170B8AF3DC9F}"/>
              </a:ext>
            </a:extLst>
          </p:cNvPr>
          <p:cNvSpPr txBox="1"/>
          <p:nvPr/>
        </p:nvSpPr>
        <p:spPr>
          <a:xfrm>
            <a:off x="-27810" y="3928457"/>
            <a:ext cx="725648" cy="463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Follower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 AP2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A325E98-498F-7AA5-1121-141251CFF17B}"/>
              </a:ext>
            </a:extLst>
          </p:cNvPr>
          <p:cNvSpPr/>
          <p:nvPr/>
        </p:nvSpPr>
        <p:spPr bwMode="auto">
          <a:xfrm>
            <a:off x="3467547" y="3426519"/>
            <a:ext cx="533870" cy="3615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FA541C4-31ED-FE62-D5A4-0B4237B79210}"/>
              </a:ext>
            </a:extLst>
          </p:cNvPr>
          <p:cNvCxnSpPr/>
          <p:nvPr/>
        </p:nvCxnSpPr>
        <p:spPr>
          <a:xfrm flipV="1">
            <a:off x="491839" y="4886837"/>
            <a:ext cx="8404616" cy="5316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098947F2-423B-8D4C-78B3-65DFB3BE4D63}"/>
              </a:ext>
            </a:extLst>
          </p:cNvPr>
          <p:cNvSpPr txBox="1"/>
          <p:nvPr/>
        </p:nvSpPr>
        <p:spPr>
          <a:xfrm>
            <a:off x="-49015" y="4438746"/>
            <a:ext cx="702436" cy="5432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STA1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associated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with AP1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08327B6-A1AA-90D6-E20C-A73A571D3B9E}"/>
              </a:ext>
            </a:extLst>
          </p:cNvPr>
          <p:cNvCxnSpPr>
            <a:cxnSpLocks/>
          </p:cNvCxnSpPr>
          <p:nvPr/>
        </p:nvCxnSpPr>
        <p:spPr>
          <a:xfrm flipV="1">
            <a:off x="531865" y="5463939"/>
            <a:ext cx="8729828" cy="53292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C2B4D768-EACA-2716-159A-CA4D1C6371F7}"/>
              </a:ext>
            </a:extLst>
          </p:cNvPr>
          <p:cNvSpPr txBox="1"/>
          <p:nvPr/>
        </p:nvSpPr>
        <p:spPr>
          <a:xfrm>
            <a:off x="-17615" y="5015977"/>
            <a:ext cx="702436" cy="5432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STA2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associated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with AP2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86FDECA-FF7B-8B90-0662-6F8348CF7611}"/>
              </a:ext>
            </a:extLst>
          </p:cNvPr>
          <p:cNvSpPr/>
          <p:nvPr/>
        </p:nvSpPr>
        <p:spPr bwMode="auto">
          <a:xfrm>
            <a:off x="4488885" y="4501713"/>
            <a:ext cx="403386" cy="3721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CSI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7A401E5-C208-0C25-DCC1-AB1AE8BF36A1}"/>
              </a:ext>
            </a:extLst>
          </p:cNvPr>
          <p:cNvSpPr/>
          <p:nvPr/>
        </p:nvSpPr>
        <p:spPr bwMode="auto">
          <a:xfrm>
            <a:off x="4048253" y="3426519"/>
            <a:ext cx="347942" cy="36150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bg1"/>
                </a:solidFill>
              </a:rPr>
              <a:t>BFRP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6E07C2C-8F79-1ED1-851D-A3B6B2F07FF7}"/>
              </a:ext>
            </a:extLst>
          </p:cNvPr>
          <p:cNvSpPr/>
          <p:nvPr/>
        </p:nvSpPr>
        <p:spPr bwMode="auto">
          <a:xfrm>
            <a:off x="1933916" y="3439373"/>
            <a:ext cx="410506" cy="358849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bg1"/>
                </a:solidFill>
              </a:rPr>
              <a:t>BF</a:t>
            </a:r>
          </a:p>
          <a:p>
            <a:pPr algn="ctr"/>
            <a:r>
              <a:rPr lang="en-US" sz="800" dirty="0">
                <a:solidFill>
                  <a:schemeClr val="bg1"/>
                </a:solidFill>
              </a:rPr>
              <a:t>RP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53B2C0B-1D70-C43A-A249-EB3D66731AC7}"/>
              </a:ext>
            </a:extLst>
          </p:cNvPr>
          <p:cNvSpPr/>
          <p:nvPr/>
        </p:nvSpPr>
        <p:spPr bwMode="auto">
          <a:xfrm>
            <a:off x="631371" y="3446680"/>
            <a:ext cx="603636" cy="36150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C362EB0-839B-067D-9F6A-3EEA9985D29A}"/>
              </a:ext>
            </a:extLst>
          </p:cNvPr>
          <p:cNvSpPr/>
          <p:nvPr/>
        </p:nvSpPr>
        <p:spPr bwMode="auto">
          <a:xfrm>
            <a:off x="1265667" y="3948094"/>
            <a:ext cx="603636" cy="36150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14A1848-6522-FE71-33A1-56786D27E056}"/>
              </a:ext>
            </a:extLst>
          </p:cNvPr>
          <p:cNvSpPr/>
          <p:nvPr/>
        </p:nvSpPr>
        <p:spPr bwMode="auto">
          <a:xfrm>
            <a:off x="2344422" y="4523498"/>
            <a:ext cx="403386" cy="3721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CSI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BBFD2CF-6752-0C80-791A-C4A30AA49ACA}"/>
              </a:ext>
            </a:extLst>
          </p:cNvPr>
          <p:cNvSpPr/>
          <p:nvPr/>
        </p:nvSpPr>
        <p:spPr bwMode="auto">
          <a:xfrm>
            <a:off x="6989870" y="3926947"/>
            <a:ext cx="603636" cy="36150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3C8988E-E163-4648-C732-134409012083}"/>
              </a:ext>
            </a:extLst>
          </p:cNvPr>
          <p:cNvSpPr/>
          <p:nvPr/>
        </p:nvSpPr>
        <p:spPr bwMode="auto">
          <a:xfrm>
            <a:off x="8309093" y="3926947"/>
            <a:ext cx="347942" cy="36150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bg1"/>
                </a:solidFill>
              </a:rPr>
              <a:t>BFRP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6B42F5D-C376-D741-C255-0E36D688401C}"/>
              </a:ext>
            </a:extLst>
          </p:cNvPr>
          <p:cNvSpPr/>
          <p:nvPr/>
        </p:nvSpPr>
        <p:spPr bwMode="auto">
          <a:xfrm>
            <a:off x="7651578" y="3930256"/>
            <a:ext cx="603637" cy="36150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15C760C-56B2-1BAA-1FB5-D686DF1E4068}"/>
              </a:ext>
            </a:extLst>
          </p:cNvPr>
          <p:cNvSpPr/>
          <p:nvPr/>
        </p:nvSpPr>
        <p:spPr bwMode="auto">
          <a:xfrm>
            <a:off x="8692008" y="5063036"/>
            <a:ext cx="408894" cy="3721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CSI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C4A4E6B-F232-E2AF-6F72-CE70DA9E10E6}"/>
              </a:ext>
            </a:extLst>
          </p:cNvPr>
          <p:cNvSpPr/>
          <p:nvPr/>
        </p:nvSpPr>
        <p:spPr bwMode="auto">
          <a:xfrm>
            <a:off x="4929144" y="3950117"/>
            <a:ext cx="603636" cy="36150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59A82A2-C202-ADF2-5338-FFBF258138FD}"/>
              </a:ext>
            </a:extLst>
          </p:cNvPr>
          <p:cNvSpPr/>
          <p:nvPr/>
        </p:nvSpPr>
        <p:spPr bwMode="auto">
          <a:xfrm>
            <a:off x="5540344" y="3437804"/>
            <a:ext cx="533870" cy="3615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52DB4A6-2F21-316B-5D94-FA0B230D7CE2}"/>
              </a:ext>
            </a:extLst>
          </p:cNvPr>
          <p:cNvSpPr/>
          <p:nvPr/>
        </p:nvSpPr>
        <p:spPr bwMode="auto">
          <a:xfrm>
            <a:off x="6556454" y="5091799"/>
            <a:ext cx="408894" cy="3721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CSI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2ED31AD-FEF8-03A7-0FD7-822AFC929C0D}"/>
              </a:ext>
            </a:extLst>
          </p:cNvPr>
          <p:cNvSpPr/>
          <p:nvPr/>
        </p:nvSpPr>
        <p:spPr bwMode="auto">
          <a:xfrm>
            <a:off x="6074214" y="3942445"/>
            <a:ext cx="347942" cy="36150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bg1"/>
                </a:solidFill>
              </a:rPr>
              <a:t>BFRP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D167311D-CCF0-4AE4-4562-E0BEC4EF6CE0}"/>
              </a:ext>
            </a:extLst>
          </p:cNvPr>
          <p:cNvCxnSpPr>
            <a:cxnSpLocks/>
          </p:cNvCxnSpPr>
          <p:nvPr/>
        </p:nvCxnSpPr>
        <p:spPr bwMode="auto">
          <a:xfrm>
            <a:off x="940216" y="3823069"/>
            <a:ext cx="0" cy="78854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6F3BE7F5-9B55-F300-61E8-FCFC3B7C2AD3}"/>
              </a:ext>
            </a:extLst>
          </p:cNvPr>
          <p:cNvSpPr/>
          <p:nvPr/>
        </p:nvSpPr>
        <p:spPr bwMode="auto">
          <a:xfrm>
            <a:off x="665263" y="4611612"/>
            <a:ext cx="1344083" cy="481017"/>
          </a:xfrm>
          <a:prstGeom prst="rect">
            <a:avLst/>
          </a:prstGeom>
          <a:solidFill>
            <a:srgbClr val="FEC8C4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AP2 Calculates CFO and applies to NDP 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E8689411-3707-BA44-7DFE-B6F9BA486D47}"/>
              </a:ext>
            </a:extLst>
          </p:cNvPr>
          <p:cNvCxnSpPr/>
          <p:nvPr/>
        </p:nvCxnSpPr>
        <p:spPr bwMode="auto">
          <a:xfrm flipH="1" flipV="1">
            <a:off x="1574512" y="4324483"/>
            <a:ext cx="8212" cy="2871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6" name="Connector: Elbow 35">
            <a:extLst>
              <a:ext uri="{FF2B5EF4-FFF2-40B4-BE49-F238E27FC236}">
                <a16:creationId xmlns:a16="http://schemas.microsoft.com/office/drawing/2014/main" id="{38A39E90-3C50-636E-6973-AC26AAC7AFA3}"/>
              </a:ext>
            </a:extLst>
          </p:cNvPr>
          <p:cNvCxnSpPr/>
          <p:nvPr/>
        </p:nvCxnSpPr>
        <p:spPr bwMode="auto">
          <a:xfrm rot="16200000" flipV="1">
            <a:off x="4533360" y="3196449"/>
            <a:ext cx="880289" cy="583523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A35938B0-E953-A14B-3299-9793B3D478D9}"/>
              </a:ext>
            </a:extLst>
          </p:cNvPr>
          <p:cNvSpPr/>
          <p:nvPr/>
        </p:nvSpPr>
        <p:spPr bwMode="auto">
          <a:xfrm>
            <a:off x="4230349" y="2518658"/>
            <a:ext cx="1034916" cy="547742"/>
          </a:xfrm>
          <a:prstGeom prst="rect">
            <a:avLst/>
          </a:prstGeom>
          <a:solidFill>
            <a:srgbClr val="FEC8C4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AP1 Calculates CFO and applies to NDP </a:t>
            </a:r>
          </a:p>
        </p:txBody>
      </p:sp>
      <p:cxnSp>
        <p:nvCxnSpPr>
          <p:cNvPr id="38" name="Connector: Elbow 37">
            <a:extLst>
              <a:ext uri="{FF2B5EF4-FFF2-40B4-BE49-F238E27FC236}">
                <a16:creationId xmlns:a16="http://schemas.microsoft.com/office/drawing/2014/main" id="{83E9E2F2-C822-8E90-F242-1B5B92B601AA}"/>
              </a:ext>
            </a:extLst>
          </p:cNvPr>
          <p:cNvCxnSpPr>
            <a:cxnSpLocks/>
            <a:stCxn id="37" idx="3"/>
          </p:cNvCxnSpPr>
          <p:nvPr/>
        </p:nvCxnSpPr>
        <p:spPr bwMode="auto">
          <a:xfrm>
            <a:off x="5265265" y="2792529"/>
            <a:ext cx="576317" cy="623513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EE3D30DE-899E-3071-CAF8-A71F19626C64}"/>
              </a:ext>
            </a:extLst>
          </p:cNvPr>
          <p:cNvCxnSpPr>
            <a:cxnSpLocks/>
          </p:cNvCxnSpPr>
          <p:nvPr/>
        </p:nvCxnSpPr>
        <p:spPr bwMode="auto">
          <a:xfrm flipV="1">
            <a:off x="5077511" y="4289697"/>
            <a:ext cx="0" cy="133006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6F9A6376-23C5-985E-8F8E-AD68BCA659F1}"/>
              </a:ext>
            </a:extLst>
          </p:cNvPr>
          <p:cNvSpPr txBox="1"/>
          <p:nvPr/>
        </p:nvSpPr>
        <p:spPr>
          <a:xfrm>
            <a:off x="4323846" y="5619765"/>
            <a:ext cx="1136850" cy="415498"/>
          </a:xfrm>
          <a:prstGeom prst="rect">
            <a:avLst/>
          </a:prstGeom>
          <a:solidFill>
            <a:srgbClr val="C498FE"/>
          </a:solidFill>
        </p:spPr>
        <p:txBody>
          <a:bodyPr wrap="none" rtlCol="0">
            <a:spAutoFit/>
          </a:bodyPr>
          <a:lstStyle/>
          <a:p>
            <a:r>
              <a:rPr lang="en-US" sz="1050" dirty="0"/>
              <a:t>Uses most recent </a:t>
            </a:r>
          </a:p>
          <a:p>
            <a:r>
              <a:rPr lang="en-US" sz="1050" dirty="0"/>
              <a:t>pre-correction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990547D-0D4B-A4DC-352F-169634672C22}"/>
              </a:ext>
            </a:extLst>
          </p:cNvPr>
          <p:cNvSpPr txBox="1"/>
          <p:nvPr/>
        </p:nvSpPr>
        <p:spPr>
          <a:xfrm>
            <a:off x="1421137" y="6113451"/>
            <a:ext cx="6686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Note: In the diagram, cross-BSS sounding happens first, and the reasons are shown in the appendix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65733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BDC6A7E-9401-1737-B9CE-76D21DB3D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Sounding is happening first in follower AP’s BSS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B425E1D-4FA7-DA26-69B3-9F20E5864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Illustration when sounding process happens first in follower AP’s BSS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5ECAD8-E65B-5B34-C5C5-F5F4D88FA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9CDC3B-3152-1288-EF3E-F5D3BF8A7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200297" y="652865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F30CAF-0391-C4A7-DBD1-6FAA3105A1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0B1A8B7-0FEC-26CF-270B-8CB90FB78317}"/>
              </a:ext>
            </a:extLst>
          </p:cNvPr>
          <p:cNvCxnSpPr/>
          <p:nvPr/>
        </p:nvCxnSpPr>
        <p:spPr>
          <a:xfrm flipV="1">
            <a:off x="387772" y="3565298"/>
            <a:ext cx="8404616" cy="5316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2E1BD92-1837-71A6-A3CA-55AF1D76430C}"/>
              </a:ext>
            </a:extLst>
          </p:cNvPr>
          <p:cNvCxnSpPr/>
          <p:nvPr/>
        </p:nvCxnSpPr>
        <p:spPr>
          <a:xfrm flipV="1">
            <a:off x="387772" y="4064624"/>
            <a:ext cx="8404616" cy="5316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D3098B2-7DD2-A12A-F861-5D722F9CA052}"/>
              </a:ext>
            </a:extLst>
          </p:cNvPr>
          <p:cNvSpPr txBox="1"/>
          <p:nvPr/>
        </p:nvSpPr>
        <p:spPr>
          <a:xfrm>
            <a:off x="4605" y="3169484"/>
            <a:ext cx="846386" cy="463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Reference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AP1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11C35CD-D4B3-0C24-8069-4D35C087595A}"/>
              </a:ext>
            </a:extLst>
          </p:cNvPr>
          <p:cNvSpPr txBox="1"/>
          <p:nvPr/>
        </p:nvSpPr>
        <p:spPr>
          <a:xfrm>
            <a:off x="-14184" y="3701667"/>
            <a:ext cx="725648" cy="463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Follower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AP2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508C027-89B4-48BD-F4C0-9FE08849D056}"/>
              </a:ext>
            </a:extLst>
          </p:cNvPr>
          <p:cNvCxnSpPr/>
          <p:nvPr/>
        </p:nvCxnSpPr>
        <p:spPr>
          <a:xfrm flipV="1">
            <a:off x="387772" y="4660047"/>
            <a:ext cx="8404616" cy="5316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8D4D941C-E3D8-37B6-2075-C766A6EC524C}"/>
              </a:ext>
            </a:extLst>
          </p:cNvPr>
          <p:cNvSpPr txBox="1"/>
          <p:nvPr/>
        </p:nvSpPr>
        <p:spPr>
          <a:xfrm>
            <a:off x="-35389" y="4211956"/>
            <a:ext cx="702436" cy="5432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STA1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associated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with AP1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6359254-081E-FF6B-49C5-6DB280F75D3F}"/>
              </a:ext>
            </a:extLst>
          </p:cNvPr>
          <p:cNvCxnSpPr>
            <a:cxnSpLocks/>
          </p:cNvCxnSpPr>
          <p:nvPr/>
        </p:nvCxnSpPr>
        <p:spPr>
          <a:xfrm flipV="1">
            <a:off x="427798" y="5237149"/>
            <a:ext cx="8729828" cy="53292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AF3186F3-9CFF-826B-8520-629C066E0231}"/>
              </a:ext>
            </a:extLst>
          </p:cNvPr>
          <p:cNvSpPr txBox="1"/>
          <p:nvPr/>
        </p:nvSpPr>
        <p:spPr>
          <a:xfrm>
            <a:off x="-3989" y="4789187"/>
            <a:ext cx="702436" cy="5432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STA2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associated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with AP2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9FC0716-134C-18AC-B5FF-EE2BDDA98C40}"/>
              </a:ext>
            </a:extLst>
          </p:cNvPr>
          <p:cNvSpPr/>
          <p:nvPr/>
        </p:nvSpPr>
        <p:spPr bwMode="auto">
          <a:xfrm>
            <a:off x="2687248" y="3701998"/>
            <a:ext cx="603636" cy="36150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AEBF49F-4BA4-3FC4-C4E1-53DF2C27038E}"/>
              </a:ext>
            </a:extLst>
          </p:cNvPr>
          <p:cNvSpPr/>
          <p:nvPr/>
        </p:nvSpPr>
        <p:spPr bwMode="auto">
          <a:xfrm>
            <a:off x="4006471" y="3701998"/>
            <a:ext cx="347942" cy="36150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bg1"/>
                </a:solidFill>
              </a:rPr>
              <a:t>BFRP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7F295BA-21EA-7EE0-3FBF-BE3C9B9F8731}"/>
              </a:ext>
            </a:extLst>
          </p:cNvPr>
          <p:cNvSpPr/>
          <p:nvPr/>
        </p:nvSpPr>
        <p:spPr bwMode="auto">
          <a:xfrm>
            <a:off x="3348956" y="3705307"/>
            <a:ext cx="603637" cy="36150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C988727-D338-D870-013D-E158227E1C63}"/>
              </a:ext>
            </a:extLst>
          </p:cNvPr>
          <p:cNvSpPr/>
          <p:nvPr/>
        </p:nvSpPr>
        <p:spPr bwMode="auto">
          <a:xfrm>
            <a:off x="4388442" y="4858796"/>
            <a:ext cx="408894" cy="3721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CSI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2D414AB-A611-9BB7-A8A9-88E8132FD173}"/>
              </a:ext>
            </a:extLst>
          </p:cNvPr>
          <p:cNvSpPr/>
          <p:nvPr/>
        </p:nvSpPr>
        <p:spPr bwMode="auto">
          <a:xfrm>
            <a:off x="621054" y="3681355"/>
            <a:ext cx="603636" cy="36150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2F5B6E1-7A95-5A95-4EB4-8EBF7F280556}"/>
              </a:ext>
            </a:extLst>
          </p:cNvPr>
          <p:cNvSpPr/>
          <p:nvPr/>
        </p:nvSpPr>
        <p:spPr bwMode="auto">
          <a:xfrm>
            <a:off x="1232254" y="3169042"/>
            <a:ext cx="533870" cy="3615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3B91ADA-0404-D55A-4BA2-64B566DCC188}"/>
              </a:ext>
            </a:extLst>
          </p:cNvPr>
          <p:cNvSpPr/>
          <p:nvPr/>
        </p:nvSpPr>
        <p:spPr bwMode="auto">
          <a:xfrm>
            <a:off x="2150065" y="4858796"/>
            <a:ext cx="408894" cy="3721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CSI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FB09DAF-8731-58ED-8F77-FC422238C2AF}"/>
              </a:ext>
            </a:extLst>
          </p:cNvPr>
          <p:cNvSpPr/>
          <p:nvPr/>
        </p:nvSpPr>
        <p:spPr bwMode="auto">
          <a:xfrm>
            <a:off x="1766124" y="3673683"/>
            <a:ext cx="347942" cy="36150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bg1"/>
                </a:solidFill>
              </a:rPr>
              <a:t>BFRP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87ED518-E813-E6CC-C06E-601212E1B2AB}"/>
              </a:ext>
            </a:extLst>
          </p:cNvPr>
          <p:cNvSpPr/>
          <p:nvPr/>
        </p:nvSpPr>
        <p:spPr bwMode="auto">
          <a:xfrm>
            <a:off x="6965311" y="3163140"/>
            <a:ext cx="603636" cy="36150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6F54336-D38B-1914-BCC3-6B6D971E1091}"/>
              </a:ext>
            </a:extLst>
          </p:cNvPr>
          <p:cNvSpPr/>
          <p:nvPr/>
        </p:nvSpPr>
        <p:spPr bwMode="auto">
          <a:xfrm>
            <a:off x="7625987" y="3163140"/>
            <a:ext cx="533870" cy="3615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D5847B49-B0C5-E58A-EFEE-BC83DD7ABDCE}"/>
              </a:ext>
            </a:extLst>
          </p:cNvPr>
          <p:cNvSpPr/>
          <p:nvPr/>
        </p:nvSpPr>
        <p:spPr bwMode="auto">
          <a:xfrm>
            <a:off x="8647325" y="4238334"/>
            <a:ext cx="403386" cy="3721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CSI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57428B7-9B37-558D-96CD-D3A57B983071}"/>
              </a:ext>
            </a:extLst>
          </p:cNvPr>
          <p:cNvSpPr/>
          <p:nvPr/>
        </p:nvSpPr>
        <p:spPr bwMode="auto">
          <a:xfrm>
            <a:off x="8206693" y="3163140"/>
            <a:ext cx="347942" cy="36150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bg1"/>
                </a:solidFill>
              </a:rPr>
              <a:t>BFRP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61093B1A-5309-8456-F40B-50D9CC43FB68}"/>
              </a:ext>
            </a:extLst>
          </p:cNvPr>
          <p:cNvSpPr/>
          <p:nvPr/>
        </p:nvSpPr>
        <p:spPr bwMode="auto">
          <a:xfrm>
            <a:off x="6111134" y="3198932"/>
            <a:ext cx="410506" cy="358849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bg1"/>
                </a:solidFill>
              </a:rPr>
              <a:t>BF</a:t>
            </a:r>
          </a:p>
          <a:p>
            <a:pPr algn="ctr"/>
            <a:r>
              <a:rPr lang="en-US" sz="800" dirty="0">
                <a:solidFill>
                  <a:schemeClr val="bg1"/>
                </a:solidFill>
              </a:rPr>
              <a:t>RP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BB2A388-E1A1-0D02-F2FB-3A76CAA309F8}"/>
              </a:ext>
            </a:extLst>
          </p:cNvPr>
          <p:cNvSpPr/>
          <p:nvPr/>
        </p:nvSpPr>
        <p:spPr bwMode="auto">
          <a:xfrm>
            <a:off x="4808589" y="3206239"/>
            <a:ext cx="603636" cy="36150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95F017A-BE41-4DAE-9351-04D17BC34127}"/>
              </a:ext>
            </a:extLst>
          </p:cNvPr>
          <p:cNvSpPr/>
          <p:nvPr/>
        </p:nvSpPr>
        <p:spPr bwMode="auto">
          <a:xfrm>
            <a:off x="5442885" y="3707653"/>
            <a:ext cx="603636" cy="36150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1207CF4-CB57-7FD5-5F0C-5008447B9FD8}"/>
              </a:ext>
            </a:extLst>
          </p:cNvPr>
          <p:cNvSpPr/>
          <p:nvPr/>
        </p:nvSpPr>
        <p:spPr bwMode="auto">
          <a:xfrm>
            <a:off x="6521640" y="4283057"/>
            <a:ext cx="403386" cy="3721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CSI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F66D8AAA-BD09-B980-53FC-89B8CA07695E}"/>
              </a:ext>
            </a:extLst>
          </p:cNvPr>
          <p:cNvCxnSpPr>
            <a:cxnSpLocks/>
            <a:endCxn id="27" idx="2"/>
          </p:cNvCxnSpPr>
          <p:nvPr/>
        </p:nvCxnSpPr>
        <p:spPr bwMode="auto">
          <a:xfrm flipV="1">
            <a:off x="660876" y="4042862"/>
            <a:ext cx="261996" cy="15837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638656DB-B371-1156-A237-3BA6B220C144}"/>
              </a:ext>
            </a:extLst>
          </p:cNvPr>
          <p:cNvSpPr txBox="1"/>
          <p:nvPr/>
        </p:nvSpPr>
        <p:spPr>
          <a:xfrm>
            <a:off x="212835" y="5626584"/>
            <a:ext cx="1276311" cy="461665"/>
          </a:xfrm>
          <a:prstGeom prst="rect">
            <a:avLst/>
          </a:prstGeom>
          <a:solidFill>
            <a:srgbClr val="C498FE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Uses most recent </a:t>
            </a:r>
          </a:p>
          <a:p>
            <a:r>
              <a:rPr lang="en-US" dirty="0"/>
              <a:t>pre-correction</a:t>
            </a:r>
          </a:p>
        </p:txBody>
      </p: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802EDB9A-9553-9E4D-7306-088438519AAC}"/>
              </a:ext>
            </a:extLst>
          </p:cNvPr>
          <p:cNvCxnSpPr>
            <a:stCxn id="27" idx="0"/>
          </p:cNvCxnSpPr>
          <p:nvPr/>
        </p:nvCxnSpPr>
        <p:spPr bwMode="auto">
          <a:xfrm rot="16200000" flipV="1">
            <a:off x="190967" y="2949449"/>
            <a:ext cx="880289" cy="583523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1A1F76F1-D993-0C5A-990A-3BC20F2A42BF}"/>
              </a:ext>
            </a:extLst>
          </p:cNvPr>
          <p:cNvSpPr/>
          <p:nvPr/>
        </p:nvSpPr>
        <p:spPr bwMode="auto">
          <a:xfrm>
            <a:off x="78071" y="2271658"/>
            <a:ext cx="1034916" cy="547742"/>
          </a:xfrm>
          <a:prstGeom prst="rect">
            <a:avLst/>
          </a:prstGeom>
          <a:solidFill>
            <a:srgbClr val="FEC8C4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AP1 Calculates CFO and applies to NDP </a:t>
            </a:r>
          </a:p>
        </p:txBody>
      </p:sp>
      <p:cxnSp>
        <p:nvCxnSpPr>
          <p:cNvPr id="32" name="Connector: Elbow 31">
            <a:extLst>
              <a:ext uri="{FF2B5EF4-FFF2-40B4-BE49-F238E27FC236}">
                <a16:creationId xmlns:a16="http://schemas.microsoft.com/office/drawing/2014/main" id="{E67CE81C-56AB-8D65-85DA-2E7C2044404E}"/>
              </a:ext>
            </a:extLst>
          </p:cNvPr>
          <p:cNvCxnSpPr>
            <a:cxnSpLocks/>
            <a:stCxn id="21" idx="3"/>
            <a:endCxn id="28" idx="0"/>
          </p:cNvCxnSpPr>
          <p:nvPr/>
        </p:nvCxnSpPr>
        <p:spPr bwMode="auto">
          <a:xfrm>
            <a:off x="1112987" y="2545529"/>
            <a:ext cx="386202" cy="623513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D4CFD552-3F9A-4C44-90F1-498C00200969}"/>
              </a:ext>
            </a:extLst>
          </p:cNvPr>
          <p:cNvCxnSpPr>
            <a:cxnSpLocks/>
            <a:stCxn id="41" idx="2"/>
          </p:cNvCxnSpPr>
          <p:nvPr/>
        </p:nvCxnSpPr>
        <p:spPr bwMode="auto">
          <a:xfrm>
            <a:off x="5110407" y="3567746"/>
            <a:ext cx="0" cy="78854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AD6C7B8D-3199-F39B-36DF-914F417F2014}"/>
              </a:ext>
            </a:extLst>
          </p:cNvPr>
          <p:cNvSpPr/>
          <p:nvPr/>
        </p:nvSpPr>
        <p:spPr bwMode="auto">
          <a:xfrm>
            <a:off x="4835454" y="4356289"/>
            <a:ext cx="1344083" cy="481017"/>
          </a:xfrm>
          <a:prstGeom prst="rect">
            <a:avLst/>
          </a:prstGeom>
          <a:solidFill>
            <a:srgbClr val="FEC8C4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AP2 Calculates CFO and applies to NDP 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96F1F2B3-C550-16F0-BFF0-57F0A94EDE9D}"/>
              </a:ext>
            </a:extLst>
          </p:cNvPr>
          <p:cNvCxnSpPr>
            <a:endCxn id="42" idx="2"/>
          </p:cNvCxnSpPr>
          <p:nvPr/>
        </p:nvCxnSpPr>
        <p:spPr bwMode="auto">
          <a:xfrm flipH="1" flipV="1">
            <a:off x="5744703" y="4069160"/>
            <a:ext cx="8212" cy="2871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093E4C3-1B21-7E21-6D32-B714A4ADFCDD}"/>
              </a:ext>
            </a:extLst>
          </p:cNvPr>
          <p:cNvSpPr txBox="1"/>
          <p:nvPr/>
        </p:nvSpPr>
        <p:spPr>
          <a:xfrm>
            <a:off x="1421137" y="6113451"/>
            <a:ext cx="6686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Note: In the diagram, cross-BSS sounding happens first, and the reasons are shown in the appendix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3796295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6" ma:contentTypeDescription="Create a new document." ma:contentTypeScope="" ma:versionID="52562e7458d5232c649a07dd7c90563e">
  <xsd:schema xmlns:xsd="http://www.w3.org/2001/XMLSchema" xmlns:xs="http://www.w3.org/2001/XMLSchema" xmlns:p="http://schemas.microsoft.com/office/2006/metadata/properties" xmlns:ns2="4cb1c834-fb5e-4db1-b5fe-b760d2c58fa7" targetNamespace="http://schemas.microsoft.com/office/2006/metadata/properties" ma:root="true" ma:fieldsID="d088a6d317092d8fda928d50b01663b2" ns2:_="">
    <xsd:import namespace="4cb1c834-fb5e-4db1-b5fe-b760d2c58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80BCFC8-6392-455F-94EF-B2BFA21CB3E7}">
  <ds:schemaRefs>
    <ds:schemaRef ds:uri="http://purl.org/dc/terms/"/>
    <ds:schemaRef ds:uri="http://purl.org/dc/elements/1.1/"/>
    <ds:schemaRef ds:uri="4cb1c834-fb5e-4db1-b5fe-b760d2c58fa7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A48754DE-018A-47B4-99F5-4DE3DC20CB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06F482-2B8C-46B6-A2EB-C6199CC6CE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b1c834-fb5e-4db1-b5fe-b760d2c58f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162758</TotalTime>
  <Words>1482</Words>
  <Application>Microsoft Office PowerPoint</Application>
  <PresentationFormat>On-screen Show (4:3)</PresentationFormat>
  <Paragraphs>257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Calibre Semibold</vt:lpstr>
      <vt:lpstr>Calibri</vt:lpstr>
      <vt:lpstr>Times New Roman</vt:lpstr>
      <vt:lpstr>802-11-Submission</vt:lpstr>
      <vt:lpstr>Follow-up on CFO correction for COBF</vt:lpstr>
      <vt:lpstr>Introduction</vt:lpstr>
      <vt:lpstr>Reminder: Transmission stage CFO correction when Sharing AP is the Sync Follower</vt:lpstr>
      <vt:lpstr>Key ideas: Transmission phase CFO correction</vt:lpstr>
      <vt:lpstr>Note the following correspondence</vt:lpstr>
      <vt:lpstr>CFO pre-correction during sounding phase: Learning from transmission phase</vt:lpstr>
      <vt:lpstr>Pre-corrections needed for various frames</vt:lpstr>
      <vt:lpstr>Illustration when sounding process happens first in reference AP’s BSS</vt:lpstr>
      <vt:lpstr>Illustration when sounding process happens first in follower AP’s BSS</vt:lpstr>
      <vt:lpstr>Sync Reference/Sync Follower Determination</vt:lpstr>
      <vt:lpstr>Summary</vt:lpstr>
      <vt:lpstr>SP1</vt:lpstr>
      <vt:lpstr>SP2</vt:lpstr>
      <vt:lpstr>References</vt:lpstr>
      <vt:lpstr>Appendix</vt:lpstr>
      <vt:lpstr>Proposal: Cross-BSS sounding to happen first in sequential sounding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yanjuns@qti.qualcomm.com</dc:creator>
  <cp:lastModifiedBy>Sameer Vermani</cp:lastModifiedBy>
  <cp:revision>20</cp:revision>
  <cp:lastPrinted>1998-02-10T13:28:06Z</cp:lastPrinted>
  <dcterms:created xsi:type="dcterms:W3CDTF">2007-05-21T21:00:37Z</dcterms:created>
  <dcterms:modified xsi:type="dcterms:W3CDTF">2025-05-15T06:36:10Z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0x0101000AE0DBD6A62E6D4E94B00A30ED7EAA53</vt:lpwstr>
  </property>
</Properties>
</file>